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3"/>
  </p:sldMasterIdLst>
  <p:notesMasterIdLst>
    <p:notesMasterId r:id="rId5"/>
  </p:notesMasterIdLst>
  <p:sldIdLst>
    <p:sldId id="1269" r:id="rId4"/>
    <p:sldId id="1166" r:id="rId6"/>
    <p:sldId id="1167" r:id="rId7"/>
    <p:sldId id="467" r:id="rId8"/>
    <p:sldId id="468" r:id="rId9"/>
    <p:sldId id="469" r:id="rId10"/>
    <p:sldId id="470" r:id="rId11"/>
    <p:sldId id="471" r:id="rId12"/>
    <p:sldId id="472" r:id="rId13"/>
    <p:sldId id="473" r:id="rId14"/>
    <p:sldId id="474" r:id="rId15"/>
    <p:sldId id="475" r:id="rId16"/>
    <p:sldId id="476" r:id="rId17"/>
    <p:sldId id="1168" r:id="rId18"/>
    <p:sldId id="1169" r:id="rId19"/>
    <p:sldId id="1170" r:id="rId20"/>
    <p:sldId id="1171" r:id="rId21"/>
    <p:sldId id="1172" r:id="rId22"/>
    <p:sldId id="1173" r:id="rId23"/>
    <p:sldId id="1174" r:id="rId24"/>
    <p:sldId id="1238" r:id="rId25"/>
    <p:sldId id="1260" r:id="rId26"/>
    <p:sldId id="1261" r:id="rId27"/>
    <p:sldId id="1263" r:id="rId28"/>
    <p:sldId id="1262" r:id="rId29"/>
    <p:sldId id="1264" r:id="rId30"/>
    <p:sldId id="1258" r:id="rId31"/>
    <p:sldId id="1259" r:id="rId32"/>
    <p:sldId id="1175" r:id="rId33"/>
    <p:sldId id="1176" r:id="rId34"/>
    <p:sldId id="1177" r:id="rId35"/>
    <p:sldId id="1178" r:id="rId36"/>
    <p:sldId id="1179" r:id="rId37"/>
    <p:sldId id="1180" r:id="rId38"/>
    <p:sldId id="1181" r:id="rId39"/>
    <p:sldId id="1182" r:id="rId40"/>
    <p:sldId id="1183" r:id="rId41"/>
    <p:sldId id="1184" r:id="rId42"/>
    <p:sldId id="1185" r:id="rId43"/>
    <p:sldId id="1186" r:id="rId44"/>
    <p:sldId id="1187" r:id="rId45"/>
    <p:sldId id="1188" r:id="rId46"/>
    <p:sldId id="1189" r:id="rId47"/>
    <p:sldId id="1190" r:id="rId48"/>
    <p:sldId id="1191" r:id="rId49"/>
    <p:sldId id="1192" r:id="rId50"/>
    <p:sldId id="1193" r:id="rId51"/>
    <p:sldId id="1194" r:id="rId52"/>
    <p:sldId id="1195" r:id="rId53"/>
    <p:sldId id="1196" r:id="rId54"/>
    <p:sldId id="1197" r:id="rId55"/>
    <p:sldId id="1198" r:id="rId56"/>
    <p:sldId id="1199" r:id="rId57"/>
    <p:sldId id="1200" r:id="rId58"/>
    <p:sldId id="1201" r:id="rId59"/>
    <p:sldId id="1202" r:id="rId60"/>
    <p:sldId id="1203" r:id="rId61"/>
    <p:sldId id="1204" r:id="rId62"/>
    <p:sldId id="1205" r:id="rId63"/>
    <p:sldId id="1268" r:id="rId64"/>
    <p:sldId id="1206" r:id="rId65"/>
    <p:sldId id="1265" r:id="rId66"/>
    <p:sldId id="1266" r:id="rId67"/>
    <p:sldId id="1267" r:id="rId68"/>
    <p:sldId id="1207" r:id="rId69"/>
    <p:sldId id="1208" r:id="rId70"/>
    <p:sldId id="1209" r:id="rId71"/>
    <p:sldId id="1210" r:id="rId72"/>
    <p:sldId id="1213" r:id="rId73"/>
    <p:sldId id="1214" r:id="rId74"/>
    <p:sldId id="1215" r:id="rId75"/>
    <p:sldId id="1217" r:id="rId76"/>
    <p:sldId id="1218" r:id="rId77"/>
    <p:sldId id="1219" r:id="rId78"/>
    <p:sldId id="1220" r:id="rId79"/>
    <p:sldId id="1221" r:id="rId80"/>
    <p:sldId id="1242" r:id="rId81"/>
    <p:sldId id="1243" r:id="rId82"/>
    <p:sldId id="1244" r:id="rId83"/>
    <p:sldId id="1245" r:id="rId84"/>
    <p:sldId id="1246" r:id="rId85"/>
    <p:sldId id="1247" r:id="rId86"/>
    <p:sldId id="1248" r:id="rId87"/>
    <p:sldId id="1249" r:id="rId88"/>
    <p:sldId id="1250" r:id="rId89"/>
    <p:sldId id="1251" r:id="rId90"/>
    <p:sldId id="1252" r:id="rId91"/>
    <p:sldId id="1253" r:id="rId92"/>
    <p:sldId id="1254" r:id="rId93"/>
    <p:sldId id="1255" r:id="rId94"/>
    <p:sldId id="1256" r:id="rId95"/>
    <p:sldId id="1257" r:id="rId96"/>
  </p:sldIdLst>
  <p:sldSz cx="9144000" cy="6858000" type="screen4x3"/>
  <p:notesSz cx="6858000" cy="9144000"/>
  <p:custDataLst>
    <p:tags r:id="rId100"/>
  </p:custDataLst>
  <p:defaultTextStyle>
    <a:defPPr>
      <a:defRPr lang="zh-CN"/>
    </a:defPPr>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4" userDrawn="1">
          <p15:clr>
            <a:srgbClr val="A4A3A4"/>
          </p15:clr>
        </p15:guide>
        <p15:guide id="2" pos="2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3919"/>
    <a:srgbClr val="FF3300"/>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75087" autoAdjust="0"/>
  </p:normalViewPr>
  <p:slideViewPr>
    <p:cSldViewPr showGuides="1">
      <p:cViewPr varScale="1">
        <p:scale>
          <a:sx n="86" d="100"/>
          <a:sy n="86" d="100"/>
        </p:scale>
        <p:origin x="1698" y="90"/>
      </p:cViewPr>
      <p:guideLst>
        <p:guide orient="horz" pos="2294"/>
        <p:guide pos="289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468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0" Type="http://schemas.openxmlformats.org/officeDocument/2006/relationships/tags" Target="tags/tag3.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spcBef>
                <a:spcPct val="0"/>
              </a:spcBef>
              <a:buClrTx/>
              <a:buFontTx/>
            </a:pPr>
            <a:fld id="{9A0DB2DC-4C9A-4742-B13C-FB6460FD3503}" type="slidenum">
              <a:rPr lang="en-US" altLang="zh-CN" sz="1200" dirty="0"/>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fld>
            <a:endParaRPr lang="en-US" altLang="zh-CN" sz="1200" dirty="0"/>
          </a:p>
        </p:txBody>
      </p:sp>
      <p:sp>
        <p:nvSpPr>
          <p:cNvPr id="19458" name="Rectangle 2"/>
          <p:cNvSpPr>
            <a:spLocks noGrp="1" noRot="1" noChangeAspect="1" noTextEdit="1"/>
          </p:cNvSpPr>
          <p:nvPr>
            <p:ph type="sldImg"/>
          </p:nvPr>
        </p:nvSpPr>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2882" name="Rectangle 2"/>
          <p:cNvSpPr>
            <a:spLocks noGrp="1" noRot="1" noChangeAspect="1" noTextEdit="1"/>
          </p:cNvSpPr>
          <p:nvPr>
            <p:ph type="sldImg"/>
          </p:nvPr>
        </p:nvSpPr>
        <p:spPr/>
      </p:sp>
      <p:sp>
        <p:nvSpPr>
          <p:cNvPr id="12288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fld>
            <a:endParaRPr lang="en-US" altLang="zh-CN" sz="1200" dirty="0"/>
          </a:p>
        </p:txBody>
      </p:sp>
      <p:sp>
        <p:nvSpPr>
          <p:cNvPr id="19458" name="Rectangle 2"/>
          <p:cNvSpPr>
            <a:spLocks noGrp="1" noRot="1" noChangeAspect="1" noTextEdit="1"/>
          </p:cNvSpPr>
          <p:nvPr>
            <p:ph type="sldImg"/>
          </p:nvPr>
        </p:nvSpPr>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自古英雄出少年：</a:t>
            </a:r>
            <a:r>
              <a:rPr lang="en-US" altLang="zh-CN"/>
              <a:t>Linux</a:t>
            </a:r>
            <a:r>
              <a:rPr lang="zh-CN" altLang="en-US"/>
              <a:t>、</a:t>
            </a:r>
            <a:r>
              <a:rPr lang="en-US" altLang="zh-CN"/>
              <a:t>Napster</a:t>
            </a:r>
            <a:r>
              <a:rPr lang="zh-CN" altLang="en-US"/>
              <a:t>、</a:t>
            </a:r>
            <a:endParaRPr lang="zh-CN" altLang="en-US"/>
          </a:p>
          <a:p>
            <a:r>
              <a:rPr lang="zh-CN" altLang="en-US"/>
              <a:t>创造源于热爱</a:t>
            </a:r>
            <a:endParaRPr lang="zh-CN" altLang="en-US"/>
          </a:p>
          <a:p>
            <a:r>
              <a:rPr lang="zh-CN" altLang="en-US"/>
              <a:t>穷则独善其身，达则兼济天下</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事发到舆情发酵的所用时间依旧偏短，主要爆发时长都集中在7天以内，占比累计超六成，其中1天内爆发的舆情事件比重远高于其他时长的，达到45.5%。由此可见，在以移动社交媒体为主要传播途径的时代，信息传播速度不断提升，舆论节奏也被持续压缩。</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    孙志刚事件 </a:t>
            </a:r>
            <a:endParaRPr lang="zh-CN" altLang="en-US"/>
          </a:p>
          <a:p>
            <a:endParaRPr lang="zh-CN" altLang="en-US"/>
          </a:p>
          <a:p>
            <a:r>
              <a:rPr lang="zh-CN" altLang="en-US"/>
              <a:t>孙志刚事件是指媒体发挥舆论监督功能，通过新闻报道披露政府执法机关收容拘禁公民孙志刚而致其被殴而死这一事件，推动国务院废除收容遣送条例，是保护公民权利的著名案例。2003年3月17日晚上，任职于广州某公司的湖北青年孙志刚在前往网吧的路上，因缺少暂住证，被警察送至广州市“三无”人员（即无身份证、无暂居证、无用工证明的外来人员）收容遣送中转站收容。次日，孙志刚被收容站送往一家收容人员救治站。在这里，孙志刚受到工作人员以及其他收容人员的野蛮殴打，并于3月20日死于这家救治站。这一事件被称为“孙志刚事件”。 [1] </a:t>
            </a:r>
            <a:endParaRPr lang="zh-CN" altLang="en-US"/>
          </a:p>
          <a:p>
            <a:endParaRPr lang="zh-CN" altLang="en-US"/>
          </a:p>
          <a:p>
            <a:r>
              <a:rPr lang="zh-CN" altLang="en-US"/>
              <a:t>因一个人的死亡而引发国务院出台了新的《城市生活无着的流浪乞讨人员救助管理办法》。从“收容”变“救助”，湖北青年孙志刚付出了生命的代价——一个自由公民，在自己的国家因为没有携带证件而被活活打死。在媒体和学界关注下，国务院出台了新的《城市生活无着的流浪乞讨人员救助管理办法》。旧制度开始松动，但是暴露出的城乡二元结构对立、公民自由迁徙权、违宪审查机制等问题，还需要更长时间的努力。</a:t>
            </a:r>
            <a:endParaRPr lang="zh-CN" altLang="en-US"/>
          </a:p>
          <a:p>
            <a:r>
              <a:rPr lang="zh-CN" altLang="en-US"/>
              <a:t>2003年5月14日三名法学博士俞江（华中科技大学法学院）、腾彪（中国政法大学法学院）、许志永（北京邮电大学文法学院）向全国人大常委会递交审查《城市流浪乞讨人员收容遣送办法》的建议书，认为收容遣送办法中限制公民人身自由的规定，与中国宪法和有关法律相抵触，应予以撤销。 2003年5月23日，贺卫方、盛洪、沈岿、萧瀚、何海波5位著名法学家以中国公民的名义，联合上书全国人大常委会，就孙志刚案及收容遣送制度实施状况提请启动特别调查程序。</a:t>
            </a:r>
            <a:endParaRPr lang="zh-CN" altLang="en-US"/>
          </a:p>
          <a:p>
            <a:r>
              <a:rPr lang="zh-CN" altLang="en-US"/>
              <a:t>但人大及其常委会在事件发生及学者上书后，并未给予任何形式的违宪审查或调查程序甚至是回应，同年6月20日，在未公布详细程序的情况下由中华人民共和国国务院总理温家宝签署国务院令，公布《城市生活无着的流浪乞讨人员救助管理办法》，6月22日，经国务院第12次常务会议通过的《城市生活无着的流浪乞讨人员救助管理办法》正式公布，并将于2003年8月1日起施行。1982年5月12日国务院发布的《城市流浪乞讨人员收容遣送办法》同时废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6498" name="Rectangle 2"/>
          <p:cNvSpPr>
            <a:spLocks noGrp="1" noRot="1" noChangeAspect="1" noTextEdit="1"/>
          </p:cNvSpPr>
          <p:nvPr>
            <p:ph type="sldImg"/>
          </p:nvPr>
        </p:nvSpPr>
        <p:spPr/>
      </p:sp>
      <p:sp>
        <p:nvSpPr>
          <p:cNvPr id="10649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08546" name="Rectangle 2"/>
          <p:cNvSpPr>
            <a:spLocks noGrp="1" noRot="1" noChangeAspect="1" noTextEdit="1"/>
          </p:cNvSpPr>
          <p:nvPr>
            <p:ph type="sldImg"/>
          </p:nvPr>
        </p:nvSpPr>
        <p:spPr/>
      </p:sp>
      <p:sp>
        <p:nvSpPr>
          <p:cNvPr id="10854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lstStyle/>
          <a:p>
            <a:pPr lvl="0" eaLnBrk="1" hangingPunct="1"/>
            <a:r>
              <a:rPr lang="zh-CN" altLang="en-US" dirty="0"/>
              <a:t>就目前所学，还不足以很好地解决实际问题；还需要继续学习，能够自学，能够表达和运用。</a:t>
            </a:r>
            <a:endParaRPr lang="en-US" altLang="zh-CN" dirty="0"/>
          </a:p>
          <a:p>
            <a:pPr lvl="0" eaLnBrk="1" hangingPunct="1"/>
            <a:r>
              <a:rPr lang="zh-CN" altLang="en-US" dirty="0"/>
              <a:t>犹如一支笔，具有吸纳颜料的能力，能够描绘更美的蓝图。</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2642" name="Rectangle 2"/>
          <p:cNvSpPr>
            <a:spLocks noGrp="1" noRot="1" noChangeAspect="1" noTextEdit="1"/>
          </p:cNvSpPr>
          <p:nvPr>
            <p:ph type="sldImg"/>
          </p:nvPr>
        </p:nvSpPr>
        <p:spPr/>
      </p:sp>
      <p:sp>
        <p:nvSpPr>
          <p:cNvPr id="11264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4690" name="Rectangle 2"/>
          <p:cNvSpPr>
            <a:spLocks noGrp="1" noRot="1" noChangeAspect="1" noTextEdit="1"/>
          </p:cNvSpPr>
          <p:nvPr>
            <p:ph type="sldImg"/>
          </p:nvPr>
        </p:nvSpPr>
        <p:spPr/>
      </p:sp>
      <p:sp>
        <p:nvSpPr>
          <p:cNvPr id="114691"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6738" name="Rectangle 2"/>
          <p:cNvSpPr>
            <a:spLocks noGrp="1" noRot="1" noChangeAspect="1" noTextEdit="1"/>
          </p:cNvSpPr>
          <p:nvPr>
            <p:ph type="sldImg"/>
          </p:nvPr>
        </p:nvSpPr>
        <p:spPr/>
      </p:sp>
      <p:sp>
        <p:nvSpPr>
          <p:cNvPr id="11673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18786" name="Rectangle 2"/>
          <p:cNvSpPr>
            <a:spLocks noGrp="1" noRot="1" noChangeAspect="1" noTextEdit="1"/>
          </p:cNvSpPr>
          <p:nvPr>
            <p:ph type="sldImg"/>
          </p:nvPr>
        </p:nvSpPr>
        <p:spPr/>
      </p:sp>
      <p:sp>
        <p:nvSpPr>
          <p:cNvPr id="11878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fld>
            <a:endParaRPr lang="en-US" altLang="zh-CN" sz="1200" dirty="0"/>
          </a:p>
        </p:txBody>
      </p:sp>
      <p:sp>
        <p:nvSpPr>
          <p:cNvPr id="120834" name="Rectangle 2"/>
          <p:cNvSpPr>
            <a:spLocks noGrp="1" noRot="1" noChangeAspect="1" noTextEdit="1"/>
          </p:cNvSpPr>
          <p:nvPr>
            <p:ph type="sldImg"/>
          </p:nvPr>
        </p:nvSpPr>
        <p:spPr/>
      </p:sp>
      <p:sp>
        <p:nvSpPr>
          <p:cNvPr id="120835"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3AE04DF-5DAF-8942-8809-7549A96DA271}"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fld>
            <a:endParaRPr lang="zh-CN" altLang="en-US"/>
          </a:p>
        </p:txBody>
      </p:sp>
    </p:spTree>
  </p:cSld>
  <p:clrMapOvr>
    <a:masterClrMapping/>
  </p:clrMapOvr>
  <p:transition advClick="0"/>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transition advClick="0"/>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1404AE7-26EC-0148-A357-DD3C7FD71093}"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4D1EEEB-2E2A-DF4A-9E58-105270FF4219}"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228600" y="762000"/>
            <a:ext cx="4210050"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591050" y="762000"/>
            <a:ext cx="4211638" cy="5715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fld>
            <a:endParaRPr dirty="0"/>
          </a:p>
        </p:txBody>
      </p:sp>
    </p:spTree>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fld>
            <a:endParaRPr dirty="0"/>
          </a:p>
        </p:txBody>
      </p:sp>
    </p:spTree>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3AE04DF-5DAF-8942-8809-7549A96DA271}"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46735"/>
          </a:xfrm>
        </p:spPr>
        <p:txBody>
          <a:bodyPr anchor="b" anchorCtr="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0" y="931545"/>
            <a:ext cx="7886700" cy="524573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1404AE7-26EC-0148-A357-DD3C7FD71093}"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4D1EEEB-2E2A-DF4A-9E58-105270FF4219}"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335DA5F-FC16-9841-AD03-8B8DB561F239}"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E08765-4B7D-2143-8328-FBBE326002BF}" type="datetimeFigureOut">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335DA5F-FC16-9841-AD03-8B8DB561F239}"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advClick="0"/>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p:transition advClick="0"/>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fld>
            <a:endParaRPr lang="zh-CN" altLang="en-US"/>
          </a:p>
        </p:txBody>
      </p:sp>
    </p:spTree>
  </p:cSld>
  <p:clrMapOvr>
    <a:masterClrMapping/>
  </p:clrMapOvr>
  <p:transition advClick="0"/>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5E08765-4B7D-2143-8328-FBBE326002BF}" type="datetimeFigureOut">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fld>
            <a:r>
              <a:rPr lang="en-US" altLang="zh-CN" sz="1600">
                <a:latin typeface="Arial Unicode MS" panose="020B0604020202020204" charset="-122"/>
                <a:cs typeface="Arial Unicode MS" panose="020B0604020202020204" charset="-122"/>
              </a:rPr>
              <a:t>/43</a:t>
            </a:r>
            <a:endParaRPr lang="en-US" altLang="zh-CN" sz="1600">
              <a:latin typeface="Arial Unicode MS" panose="020B0604020202020204" charset="-122"/>
              <a:cs typeface="Arial Unicode MS" panose="020B0604020202020204" charset="-122"/>
            </a:endParaRPr>
          </a:p>
        </p:txBody>
      </p:sp>
    </p:spTree>
  </p:cSld>
  <p:clrMapOvr>
    <a:overrideClrMapping bg1="lt1" tx1="dk1" bg2="lt2" tx2="dk2" accent1="accent1" accent2="accent2" accent3="accent3" accent4="accent4" accent5="accent5" accent6="accent6" hlink="hlink" folHlink="folHlink"/>
  </p:clrMapOvr>
  <p:transition advClick="0"/>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transition advClick="0"/>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762000"/>
            <a:ext cx="4210050" cy="571500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591050" y="762000"/>
            <a:ext cx="4211638" cy="571500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xAndTwoObj">
  <p:cSld name="标题、文本和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6" name="页脚占位符 5"/>
          <p:cNvSpPr>
            <a:spLocks noGrp="1"/>
          </p:cNvSpPr>
          <p:nvPr>
            <p:ph type="ftr" sz="quarter" idx="13"/>
          </p:nvPr>
        </p:nvSpPr>
        <p:spPr>
          <a:xfrm>
            <a:off x="3124200" y="6248400"/>
            <a:ext cx="2895600" cy="457200"/>
          </a:xfrm>
          <a:prstGeom prst="rect">
            <a:avLst/>
          </a:prstGeom>
        </p:spPr>
        <p:txBody>
          <a:bodyPr/>
          <a:lstStyle>
            <a:lvl1pPr>
              <a:defRPr/>
            </a:lvl1p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en-US" altLang="zh-CN" sz="2000" b="0" i="0" u="none" strike="noStrike" kern="1200" cap="none" spc="0" normalizeH="0" baseline="0" noProof="0" smtClean="0">
              <a:ln>
                <a:noFill/>
              </a:ln>
              <a:solidFill>
                <a:schemeClr val="tx1"/>
              </a:solidFill>
              <a:effectLst/>
              <a:uLnTx/>
              <a:uFillTx/>
              <a:latin typeface="Tahoma" panose="020B0604030504040204" charset="0"/>
              <a:ea typeface="宋体" panose="02010600030101010101" pitchFamily="2" charset="-122"/>
              <a:cs typeface="+mn-cs"/>
            </a:endParaRPr>
          </a:p>
        </p:txBody>
      </p:sp>
      <p:sp>
        <p:nvSpPr>
          <p:cNvPr id="7" name="幻灯片编号占位符 6"/>
          <p:cNvSpPr>
            <a:spLocks noGrp="1"/>
          </p:cNvSpPr>
          <p:nvPr>
            <p:ph type="sldNum" sz="quarter" idx="4"/>
          </p:nvPr>
        </p:nvSpPr>
        <p:spPr>
          <a:xfrm>
            <a:off x="6553200" y="6248400"/>
            <a:ext cx="2133600" cy="457200"/>
          </a:xfrm>
          <a:prstGeom prst="rect">
            <a:avLst/>
          </a:prstGeom>
        </p:spPr>
        <p:txBody>
          <a:bodyPr/>
          <a:lstStyle/>
          <a:p>
            <a:pPr lvl="0">
              <a:buClr>
                <a:schemeClr val="tx1"/>
              </a:buClr>
            </a:pPr>
            <a:fld id="{9A0DB2DC-4C9A-4742-B13C-FB6460FD3503}" type="slidenum">
              <a:rPr lang="zh-CN" altLang="en-US" dirty="0"/>
            </a:fld>
            <a:endParaRPr lang="zh-CN" altLang="en-US" dirty="0"/>
          </a:p>
        </p:txBody>
      </p:sp>
      <p:sp>
        <p:nvSpPr>
          <p:cNvPr id="8" name="日期占位符 7"/>
          <p:cNvSpPr>
            <a:spLocks noGrp="1"/>
          </p:cNvSpPr>
          <p:nvPr>
            <p:ph type="dt" sz="half" idx="12"/>
          </p:nvPr>
        </p:nvSpPr>
        <p:spPr>
          <a:xfrm>
            <a:off x="457200" y="6245225"/>
            <a:ext cx="2133600" cy="476250"/>
          </a:xfrm>
          <a:prstGeom prst="rect">
            <a:avLst/>
          </a:prstGeom>
        </p:spPr>
        <p:txBody>
          <a:bodyPr/>
          <a:lstStyle>
            <a:lvl1pPr>
              <a:defRPr/>
            </a:lvl1p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en-US" altLang="zh-CN" sz="2000" b="0" i="0" u="none" strike="noStrike" kern="1200" cap="none" spc="0" normalizeH="0" baseline="0" noProof="0" smtClean="0">
              <a:ln>
                <a:noFill/>
              </a:ln>
              <a:solidFill>
                <a:schemeClr val="tx1"/>
              </a:solidFill>
              <a:effectLst/>
              <a:uLnTx/>
              <a:uFillTx/>
              <a:latin typeface="Tahoma" panose="020B060403050404020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fld>
            <a:endParaRPr lang="en-US" altLang="zh-CN" dirty="0"/>
          </a:p>
        </p:txBody>
      </p:sp>
    </p:spTree>
  </p:cSld>
  <p:clrMapOvr>
    <a:masterClrMapping/>
  </p:clrMapOvr>
  <p:transition advClick="0"/>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endParaRPr lang="zh-CN" altLang="en-US"/>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fld>
            <a:endParaRPr lang="zh-CN" altLang="en-US"/>
          </a:p>
        </p:txBody>
      </p:sp>
    </p:spTree>
  </p:cSld>
  <p:clrMapOvr>
    <a:masterClrMapping/>
  </p:clrMapOvr>
  <p:transition advClick="0"/>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advClick="0"/>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image" Target="../media/image1.png"/><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6" Type="http://schemas.openxmlformats.org/officeDocument/2006/relationships/theme" Target="../theme/theme2.xml"/><Relationship Id="rId35" Type="http://schemas.openxmlformats.org/officeDocument/2006/relationships/image" Target="../media/image1.png"/><Relationship Id="rId34" Type="http://schemas.openxmlformats.org/officeDocument/2006/relationships/slideLayout" Target="../slideLayouts/slideLayout68.xml"/><Relationship Id="rId33" Type="http://schemas.openxmlformats.org/officeDocument/2006/relationships/slideLayout" Target="../slideLayouts/slideLayout67.xml"/><Relationship Id="rId32" Type="http://schemas.openxmlformats.org/officeDocument/2006/relationships/slideLayout" Target="../slideLayouts/slideLayout66.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3" Type="http://schemas.openxmlformats.org/officeDocument/2006/relationships/slideLayout" Target="../slideLayouts/slideLayout37.xml"/><Relationship Id="rId29" Type="http://schemas.openxmlformats.org/officeDocument/2006/relationships/slideLayout" Target="../slideLayouts/slideLayout63.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0" Type="http://schemas.openxmlformats.org/officeDocument/2006/relationships/slideLayout" Target="../slideLayouts/slideLayout54.xml"/><Relationship Id="rId2" Type="http://schemas.openxmlformats.org/officeDocument/2006/relationships/slideLayout" Target="../slideLayouts/slideLayout36.xml"/><Relationship Id="rId19" Type="http://schemas.openxmlformats.org/officeDocument/2006/relationships/slideLayout" Target="../slideLayouts/slideLayout53.xml"/><Relationship Id="rId18" Type="http://schemas.openxmlformats.org/officeDocument/2006/relationships/slideLayout" Target="../slideLayouts/slideLayout52.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5"/>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ransition advClick="0"/>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5"/>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Lst>
  <p:transition advClick="0"/>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emf"/><Relationship Id="rId7" Type="http://schemas.openxmlformats.org/officeDocument/2006/relationships/image" Target="../media/image9.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3" Type="http://schemas.openxmlformats.org/officeDocument/2006/relationships/image" Target="../media/image5.emf"/><Relationship Id="rId2" Type="http://schemas.openxmlformats.org/officeDocument/2006/relationships/image" Target="../media/image4.emf"/><Relationship Id="rId10" Type="http://schemas.openxmlformats.org/officeDocument/2006/relationships/notesSlide" Target="../notesSlides/notesSlide8.xml"/><Relationship Id="rId1" Type="http://schemas.openxmlformats.org/officeDocument/2006/relationships/image" Target="../media/image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3.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2.wm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7.jpeg"/><Relationship Id="rId1" Type="http://schemas.openxmlformats.org/officeDocument/2006/relationships/image" Target="../media/image26.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35.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0.png"/><Relationship Id="rId2" Type="http://schemas.openxmlformats.org/officeDocument/2006/relationships/image" Target="../media/image28.jpeg"/><Relationship Id="rId10"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5.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 Id="rId3" Type="http://schemas.openxmlformats.org/officeDocument/2006/relationships/image" Target="../media/image30.png"/><Relationship Id="rId2" Type="http://schemas.openxmlformats.org/officeDocument/2006/relationships/image" Target="../media/image28.jpeg"/><Relationship Id="rId10" Type="http://schemas.openxmlformats.org/officeDocument/2006/relationships/slideLayout" Target="../slideLayouts/slideLayout34.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30.png"/><Relationship Id="rId2" Type="http://schemas.openxmlformats.org/officeDocument/2006/relationships/image" Target="../media/image28.jpeg"/><Relationship Id="rId10"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9" Type="http://schemas.openxmlformats.org/officeDocument/2006/relationships/image" Target="../media/image56.jpeg"/><Relationship Id="rId8" Type="http://schemas.openxmlformats.org/officeDocument/2006/relationships/image" Target="../media/image55.jpeg"/><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2" Type="http://schemas.openxmlformats.org/officeDocument/2006/relationships/slideLayout" Target="../slideLayouts/slideLayout2.xml"/><Relationship Id="rId11" Type="http://schemas.openxmlformats.org/officeDocument/2006/relationships/image" Target="../media/image58.jpeg"/><Relationship Id="rId10" Type="http://schemas.openxmlformats.org/officeDocument/2006/relationships/image" Target="../media/image57.jpeg"/><Relationship Id="rId1" Type="http://schemas.openxmlformats.org/officeDocument/2006/relationships/image" Target="../media/image2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4.png"/><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0.jpeg"/><Relationship Id="rId3" Type="http://schemas.openxmlformats.org/officeDocument/2006/relationships/image" Target="../media/image77.png"/><Relationship Id="rId2" Type="http://schemas.openxmlformats.org/officeDocument/2006/relationships/image" Target="../media/image76.png"/><Relationship Id="rId10" Type="http://schemas.openxmlformats.org/officeDocument/2006/relationships/slideLayout" Target="../slideLayouts/slideLayout2.xml"/><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jpeg"/><Relationship Id="rId2" Type="http://schemas.openxmlformats.org/officeDocument/2006/relationships/image" Target="../media/image73.jpeg"/><Relationship Id="rId1" Type="http://schemas.openxmlformats.org/officeDocument/2006/relationships/image" Target="../media/image75.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jpeg"/><Relationship Id="rId2" Type="http://schemas.openxmlformats.org/officeDocument/2006/relationships/image" Target="../media/image73.jpeg"/><Relationship Id="rId1"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image" Target="../media/image87.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18.png"/><Relationship Id="rId2" Type="http://schemas.openxmlformats.org/officeDocument/2006/relationships/image" Target="../media/image94.png"/><Relationship Id="rId1"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18.png"/><Relationship Id="rId2" Type="http://schemas.openxmlformats.org/officeDocument/2006/relationships/image" Target="../media/image94.png"/><Relationship Id="rId1" Type="http://schemas.openxmlformats.org/officeDocument/2006/relationships/image" Target="../media/image93.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image" Target="../media/image98.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jpe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jpeg"/><Relationship Id="rId4" Type="http://schemas.openxmlformats.org/officeDocument/2006/relationships/image" Target="../media/image115.png"/><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image" Target="../media/image110.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endParaRPr lang="zh-CN" altLang="en-US" sz="7200" dirty="0">
              <a:latin typeface="Arial" panose="020B0604020202020204" pitchFamily="34" charset="0"/>
              <a:ea typeface="隶书" panose="02010509060101010101" pitchFamily="49" charset="-122"/>
            </a:endParaRP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a:t>
            </a:r>
            <a:r>
              <a:rPr lang="zh-CN" altLang="en-US" sz="3200" dirty="0" smtClean="0">
                <a:latin typeface="Arial" panose="020B0604020202020204" pitchFamily="34" charset="0"/>
                <a:ea typeface="隶书" panose="02010509060101010101" pitchFamily="49" charset="-122"/>
              </a:rPr>
              <a:t>安全管理</a:t>
            </a:r>
            <a:endParaRPr lang="zh-CN" altLang="en-US" sz="3200" dirty="0">
              <a:latin typeface="Arial" panose="020B0604020202020204" pitchFamily="34" charset="0"/>
              <a:ea typeface="隶书" panose="02010509060101010101"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5714" name="Text Box 2"/>
          <p:cNvSpPr txBox="1"/>
          <p:nvPr/>
        </p:nvSpPr>
        <p:spPr>
          <a:xfrm>
            <a:off x="228600" y="838200"/>
            <a:ext cx="8153400" cy="366713"/>
          </a:xfrm>
          <a:prstGeom prst="rect">
            <a:avLst/>
          </a:prstGeom>
          <a:noFill/>
          <a:ln w="9525">
            <a:noFill/>
          </a:ln>
        </p:spPr>
        <p:txBody>
          <a:bodyPr>
            <a:spAutoFit/>
          </a:bodyPr>
          <a:lstStyle/>
          <a:p>
            <a:pPr eaLnBrk="1" hangingPunct="1">
              <a:spcBef>
                <a:spcPct val="50000"/>
              </a:spcBef>
              <a:buClrTx/>
              <a:buFontTx/>
            </a:pPr>
            <a:endParaRPr lang="zh-CN" altLang="en-US" sz="1800" dirty="0">
              <a:latin typeface="Arial" panose="020B0604020202020204" pitchFamily="34" charset="0"/>
            </a:endParaRPr>
          </a:p>
        </p:txBody>
      </p:sp>
      <p:sp>
        <p:nvSpPr>
          <p:cNvPr id="115715" name="Text Box 3"/>
          <p:cNvSpPr txBox="1"/>
          <p:nvPr/>
        </p:nvSpPr>
        <p:spPr>
          <a:xfrm>
            <a:off x="446405" y="981710"/>
            <a:ext cx="8229600" cy="5446395"/>
          </a:xfrm>
          <a:prstGeom prst="rect">
            <a:avLst/>
          </a:prstGeom>
          <a:noFill/>
          <a:ln w="9525">
            <a:noFill/>
          </a:ln>
        </p:spPr>
        <p:txBody>
          <a:bodyPr>
            <a:spAutoFit/>
          </a:bodyPr>
          <a:lstStyle/>
          <a:p>
            <a:pPr algn="just" eaLnBrk="1" hangingPunct="1">
              <a:spcBef>
                <a:spcPct val="50000"/>
              </a:spcBef>
              <a:buClrTx/>
              <a:buFontTx/>
            </a:pPr>
            <a:r>
              <a:rPr lang="zh-CN" altLang="en-US" sz="2400" b="1" dirty="0">
                <a:solidFill>
                  <a:srgbClr val="000000"/>
                </a:solidFill>
                <a:latin typeface="宋体" panose="02010600030101010101" pitchFamily="2" charset="-122"/>
              </a:rPr>
              <a:t>这个训练阶段产生一个随后被用于分类新文本的特殊模型。分类器给每个分类的文本返回类别名称，如果找不到类别，就要由管理员进行配置和调整。</a:t>
            </a:r>
            <a:endParaRPr lang="zh-CN" altLang="en-US" sz="2400" b="1" dirty="0">
              <a:solidFill>
                <a:srgbClr val="000000"/>
              </a:solidFill>
              <a:latin typeface="宋体" panose="02010600030101010101" pitchFamily="2" charset="-122"/>
            </a:endParaRPr>
          </a:p>
          <a:p>
            <a:pPr algn="just" eaLnBrk="1" hangingPunct="1">
              <a:spcBef>
                <a:spcPct val="50000"/>
              </a:spcBef>
              <a:buClrTx/>
              <a:buFontTx/>
            </a:pPr>
            <a:r>
              <a:rPr lang="zh-CN" altLang="en-US" sz="2400" b="1" dirty="0">
                <a:solidFill>
                  <a:srgbClr val="C00000"/>
                </a:solidFill>
                <a:latin typeface="宋体" panose="02010600030101010101" pitchFamily="2" charset="-122"/>
              </a:rPr>
              <a:t>网页聚类：</a:t>
            </a:r>
            <a:r>
              <a:rPr lang="zh-CN" altLang="en-US" sz="2400" b="1" dirty="0">
                <a:solidFill>
                  <a:srgbClr val="000000"/>
                </a:solidFill>
                <a:latin typeface="宋体" panose="02010600030101010101" pitchFamily="2" charset="-122"/>
              </a:rPr>
              <a:t>这是一个将网页集合分组的全自动处理过程。每个组里的网页在一定方面互相接近。如果把网页内容作为聚类的基础，那么不同组对应文本集合中不同主题。因此聚类是一个发现网页集包含内容的办法。</a:t>
            </a:r>
            <a:endParaRPr lang="zh-CN" altLang="en-US" sz="2400" b="1" dirty="0">
              <a:solidFill>
                <a:srgbClr val="000000"/>
              </a:solidFill>
              <a:latin typeface="宋体" panose="02010600030101010101" pitchFamily="2" charset="-122"/>
            </a:endParaRPr>
          </a:p>
          <a:p>
            <a:pPr algn="just" eaLnBrk="1" hangingPunct="1">
              <a:spcBef>
                <a:spcPct val="50000"/>
              </a:spcBef>
              <a:buClrTx/>
              <a:buFontTx/>
            </a:pPr>
            <a:r>
              <a:rPr lang="zh-CN" altLang="en-US" sz="2400" b="1" dirty="0">
                <a:solidFill>
                  <a:srgbClr val="C00000"/>
                </a:solidFill>
                <a:latin typeface="宋体" panose="02010600030101010101" pitchFamily="2" charset="-122"/>
              </a:rPr>
              <a:t>网页摘要：</a:t>
            </a:r>
            <a:r>
              <a:rPr lang="zh-CN" altLang="en-US" sz="2400" b="1" dirty="0">
                <a:solidFill>
                  <a:srgbClr val="000000"/>
                </a:solidFill>
                <a:latin typeface="宋体" panose="02010600030101010101" pitchFamily="2" charset="-122"/>
              </a:rPr>
              <a:t>网页摘要是为了用户对网页的内容有一个比较全面的认识，以决定是否深入了解该网页。</a:t>
            </a:r>
            <a:endParaRPr lang="zh-CN" altLang="en-US" sz="2400" b="1" dirty="0">
              <a:solidFill>
                <a:srgbClr val="000000"/>
              </a:solidFill>
              <a:latin typeface="宋体" panose="02010600030101010101" pitchFamily="2" charset="-122"/>
            </a:endParaRPr>
          </a:p>
          <a:p>
            <a:pPr eaLnBrk="1" hangingPunct="1">
              <a:spcBef>
                <a:spcPct val="50000"/>
              </a:spcBef>
              <a:buClrTx/>
              <a:buFontTx/>
            </a:pPr>
            <a:r>
              <a:rPr lang="zh-CN" altLang="en-US" sz="2400" b="1" dirty="0">
                <a:solidFill>
                  <a:srgbClr val="C00000"/>
                </a:solidFill>
                <a:latin typeface="宋体" panose="02010600030101010101" pitchFamily="2" charset="-122"/>
              </a:rPr>
              <a:t>用户兴趣挖掘：</a:t>
            </a:r>
            <a:r>
              <a:rPr lang="zh-CN" altLang="en-US" sz="2400" b="1" dirty="0">
                <a:solidFill>
                  <a:srgbClr val="000000"/>
                </a:solidFill>
                <a:latin typeface="宋体" panose="02010600030101010101" pitchFamily="2" charset="-122"/>
              </a:rPr>
              <a:t>由于用户兴趣的广泛性与易变性，靠静态表达来描述的结果不佳。所以，准确动态地描述用户兴趣就成为关键，它既可以协助计算机准确定位用户的需要，而且也成为实现主动信息服务的先决条件。</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7762"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挖掘的一般过程</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p:txBody>
      </p:sp>
      <p:sp>
        <p:nvSpPr>
          <p:cNvPr id="117763" name="Rectangle 4"/>
          <p:cNvSpPr/>
          <p:nvPr/>
        </p:nvSpPr>
        <p:spPr>
          <a:xfrm>
            <a:off x="1905000" y="2557463"/>
            <a:ext cx="9144000" cy="0"/>
          </a:xfrm>
          <a:prstGeom prst="rect">
            <a:avLst/>
          </a:prstGeom>
          <a:noFill/>
          <a:ln w="9525">
            <a:noFill/>
          </a:ln>
        </p:spPr>
        <p:txBody>
          <a:bodyPr>
            <a:spAutoFit/>
          </a:bodyPr>
          <a:lstStyle/>
          <a:p>
            <a:pPr eaLnBrk="1" hangingPunct="1">
              <a:spcBef>
                <a:spcPct val="0"/>
              </a:spcBef>
              <a:buClrTx/>
              <a:buFontTx/>
            </a:pPr>
            <a:endParaRPr lang="zh-CN" altLang="en-US" sz="1800" dirty="0">
              <a:latin typeface="Arial" panose="020B0604020202020204" pitchFamily="34" charset="0"/>
            </a:endParaRPr>
          </a:p>
        </p:txBody>
      </p:sp>
      <p:sp>
        <p:nvSpPr>
          <p:cNvPr id="117764" name="Rectangle 6"/>
          <p:cNvSpPr/>
          <p:nvPr/>
        </p:nvSpPr>
        <p:spPr>
          <a:xfrm>
            <a:off x="34925" y="1616075"/>
            <a:ext cx="120650" cy="315913"/>
          </a:xfrm>
          <a:prstGeom prst="rect">
            <a:avLst/>
          </a:prstGeom>
          <a:noFill/>
          <a:ln w="9525">
            <a:noFill/>
          </a:ln>
        </p:spPr>
        <p:txBody>
          <a:bodyPr wrap="none" lIns="0" tIns="0" rIns="0" bIns="0">
            <a:spAutoFit/>
          </a:bodyPr>
          <a:lstStyle/>
          <a:p>
            <a:pPr eaLnBrk="1" hangingPunct="1">
              <a:spcBef>
                <a:spcPct val="0"/>
              </a:spcBef>
              <a:buClrTx/>
              <a:buFontTx/>
            </a:pPr>
            <a:r>
              <a:rPr lang="en-US" altLang="zh-CN" sz="1800" dirty="0">
                <a:solidFill>
                  <a:srgbClr val="000000"/>
                </a:solidFill>
                <a:latin typeface="Times New Roman" panose="02020603050405020304" charset="0"/>
              </a:rPr>
              <a:t> </a:t>
            </a:r>
            <a:endParaRPr lang="en-US" altLang="zh-CN" sz="1800" dirty="0">
              <a:latin typeface="Arial" panose="020B0604020202020204" pitchFamily="34" charset="0"/>
            </a:endParaRPr>
          </a:p>
        </p:txBody>
      </p:sp>
      <p:grpSp>
        <p:nvGrpSpPr>
          <p:cNvPr id="117765" name="Group 192"/>
          <p:cNvGrpSpPr/>
          <p:nvPr/>
        </p:nvGrpSpPr>
        <p:grpSpPr>
          <a:xfrm>
            <a:off x="0" y="1776413"/>
            <a:ext cx="8991600" cy="3024187"/>
            <a:chOff x="66" y="1028"/>
            <a:chExt cx="5598" cy="1905"/>
          </a:xfrm>
        </p:grpSpPr>
        <p:sp>
          <p:nvSpPr>
            <p:cNvPr id="117767" name="Freeform 7"/>
            <p:cNvSpPr/>
            <p:nvPr/>
          </p:nvSpPr>
          <p:spPr>
            <a:xfrm>
              <a:off x="137" y="1111"/>
              <a:ext cx="1061" cy="966"/>
            </a:xfrm>
            <a:custGeom>
              <a:avLst/>
              <a:gdLst>
                <a:gd name="txL" fmla="*/ 0 w 2121"/>
                <a:gd name="txT" fmla="*/ 0 h 966"/>
                <a:gd name="txR" fmla="*/ 2121 w 2121"/>
                <a:gd name="txB" fmla="*/ 966 h 966"/>
              </a:gdLst>
              <a:ahLst/>
              <a:cxnLst>
                <a:cxn ang="0">
                  <a:pos x="2" y="335"/>
                </a:cxn>
                <a:cxn ang="0">
                  <a:pos x="1" y="397"/>
                </a:cxn>
                <a:cxn ang="0">
                  <a:pos x="0" y="447"/>
                </a:cxn>
                <a:cxn ang="0">
                  <a:pos x="1" y="505"/>
                </a:cxn>
                <a:cxn ang="0">
                  <a:pos x="2" y="552"/>
                </a:cxn>
                <a:cxn ang="0">
                  <a:pos x="2" y="600"/>
                </a:cxn>
                <a:cxn ang="0">
                  <a:pos x="1" y="671"/>
                </a:cxn>
                <a:cxn ang="0">
                  <a:pos x="2" y="721"/>
                </a:cxn>
                <a:cxn ang="0">
                  <a:pos x="3" y="778"/>
                </a:cxn>
                <a:cxn ang="0">
                  <a:pos x="4" y="791"/>
                </a:cxn>
                <a:cxn ang="0">
                  <a:pos x="5" y="791"/>
                </a:cxn>
                <a:cxn ang="0">
                  <a:pos x="6" y="829"/>
                </a:cxn>
                <a:cxn ang="0">
                  <a:pos x="8" y="888"/>
                </a:cxn>
                <a:cxn ang="0">
                  <a:pos x="11" y="905"/>
                </a:cxn>
                <a:cxn ang="0">
                  <a:pos x="13" y="874"/>
                </a:cxn>
                <a:cxn ang="0">
                  <a:pos x="14" y="931"/>
                </a:cxn>
                <a:cxn ang="0">
                  <a:pos x="17" y="963"/>
                </a:cxn>
                <a:cxn ang="0">
                  <a:pos x="18" y="964"/>
                </a:cxn>
                <a:cxn ang="0">
                  <a:pos x="20" y="946"/>
                </a:cxn>
                <a:cxn ang="0">
                  <a:pos x="22" y="880"/>
                </a:cxn>
                <a:cxn ang="0">
                  <a:pos x="22" y="823"/>
                </a:cxn>
                <a:cxn ang="0">
                  <a:pos x="23" y="839"/>
                </a:cxn>
                <a:cxn ang="0">
                  <a:pos x="25" y="843"/>
                </a:cxn>
                <a:cxn ang="0">
                  <a:pos x="27" y="831"/>
                </a:cxn>
                <a:cxn ang="0">
                  <a:pos x="28" y="801"/>
                </a:cxn>
                <a:cxn ang="0">
                  <a:pos x="29" y="758"/>
                </a:cxn>
                <a:cxn ang="0">
                  <a:pos x="29" y="704"/>
                </a:cxn>
                <a:cxn ang="0">
                  <a:pos x="30" y="664"/>
                </a:cxn>
                <a:cxn ang="0">
                  <a:pos x="31" y="640"/>
                </a:cxn>
                <a:cxn ang="0">
                  <a:pos x="33" y="599"/>
                </a:cxn>
                <a:cxn ang="0">
                  <a:pos x="33" y="545"/>
                </a:cxn>
                <a:cxn ang="0">
                  <a:pos x="34" y="482"/>
                </a:cxn>
                <a:cxn ang="0">
                  <a:pos x="33" y="420"/>
                </a:cxn>
                <a:cxn ang="0">
                  <a:pos x="33" y="368"/>
                </a:cxn>
                <a:cxn ang="0">
                  <a:pos x="33" y="323"/>
                </a:cxn>
                <a:cxn ang="0">
                  <a:pos x="33" y="251"/>
                </a:cxn>
                <a:cxn ang="0">
                  <a:pos x="32" y="171"/>
                </a:cxn>
                <a:cxn ang="0">
                  <a:pos x="30" y="124"/>
                </a:cxn>
                <a:cxn ang="0">
                  <a:pos x="29" y="52"/>
                </a:cxn>
                <a:cxn ang="0">
                  <a:pos x="27" y="5"/>
                </a:cxn>
                <a:cxn ang="0">
                  <a:pos x="26" y="0"/>
                </a:cxn>
                <a:cxn ang="0">
                  <a:pos x="25" y="14"/>
                </a:cxn>
                <a:cxn ang="0">
                  <a:pos x="23" y="51"/>
                </a:cxn>
                <a:cxn ang="0">
                  <a:pos x="23" y="22"/>
                </a:cxn>
                <a:cxn ang="0">
                  <a:pos x="21" y="2"/>
                </a:cxn>
                <a:cxn ang="0">
                  <a:pos x="20" y="5"/>
                </a:cxn>
                <a:cxn ang="0">
                  <a:pos x="19" y="37"/>
                </a:cxn>
                <a:cxn ang="0">
                  <a:pos x="18" y="71"/>
                </a:cxn>
                <a:cxn ang="0">
                  <a:pos x="16" y="41"/>
                </a:cxn>
                <a:cxn ang="0">
                  <a:pos x="15" y="30"/>
                </a:cxn>
                <a:cxn ang="0">
                  <a:pos x="13" y="48"/>
                </a:cxn>
                <a:cxn ang="0">
                  <a:pos x="12" y="102"/>
                </a:cxn>
                <a:cxn ang="0">
                  <a:pos x="10" y="100"/>
                </a:cxn>
                <a:cxn ang="0">
                  <a:pos x="8" y="95"/>
                </a:cxn>
                <a:cxn ang="0">
                  <a:pos x="6" y="117"/>
                </a:cxn>
                <a:cxn ang="0">
                  <a:pos x="5" y="160"/>
                </a:cxn>
                <a:cxn ang="0">
                  <a:pos x="4" y="218"/>
                </a:cxn>
                <a:cxn ang="0">
                  <a:pos x="4" y="288"/>
                </a:cxn>
                <a:cxn ang="0">
                  <a:pos x="4" y="319"/>
                </a:cxn>
              </a:cxnLst>
              <a:rect l="txL" t="txT" r="txR" b="txB"/>
              <a:pathLst>
                <a:path w="2121" h="966">
                  <a:moveTo>
                    <a:pt x="194" y="319"/>
                  </a:moveTo>
                  <a:lnTo>
                    <a:pt x="184" y="320"/>
                  </a:lnTo>
                  <a:lnTo>
                    <a:pt x="175" y="322"/>
                  </a:lnTo>
                  <a:lnTo>
                    <a:pt x="164" y="323"/>
                  </a:lnTo>
                  <a:lnTo>
                    <a:pt x="156" y="325"/>
                  </a:lnTo>
                  <a:lnTo>
                    <a:pt x="138" y="330"/>
                  </a:lnTo>
                  <a:lnTo>
                    <a:pt x="118" y="335"/>
                  </a:lnTo>
                  <a:lnTo>
                    <a:pt x="103" y="342"/>
                  </a:lnTo>
                  <a:lnTo>
                    <a:pt x="87" y="349"/>
                  </a:lnTo>
                  <a:lnTo>
                    <a:pt x="71" y="357"/>
                  </a:lnTo>
                  <a:lnTo>
                    <a:pt x="57" y="366"/>
                  </a:lnTo>
                  <a:lnTo>
                    <a:pt x="44" y="376"/>
                  </a:lnTo>
                  <a:lnTo>
                    <a:pt x="34" y="386"/>
                  </a:lnTo>
                  <a:lnTo>
                    <a:pt x="23" y="397"/>
                  </a:lnTo>
                  <a:lnTo>
                    <a:pt x="16" y="406"/>
                  </a:lnTo>
                  <a:lnTo>
                    <a:pt x="9" y="419"/>
                  </a:lnTo>
                  <a:lnTo>
                    <a:pt x="5" y="424"/>
                  </a:lnTo>
                  <a:lnTo>
                    <a:pt x="4" y="430"/>
                  </a:lnTo>
                  <a:lnTo>
                    <a:pt x="2" y="435"/>
                  </a:lnTo>
                  <a:lnTo>
                    <a:pt x="2" y="441"/>
                  </a:lnTo>
                  <a:lnTo>
                    <a:pt x="0" y="447"/>
                  </a:lnTo>
                  <a:lnTo>
                    <a:pt x="0" y="453"/>
                  </a:lnTo>
                  <a:lnTo>
                    <a:pt x="0" y="461"/>
                  </a:lnTo>
                  <a:lnTo>
                    <a:pt x="2" y="471"/>
                  </a:lnTo>
                  <a:lnTo>
                    <a:pt x="4" y="480"/>
                  </a:lnTo>
                  <a:lnTo>
                    <a:pt x="7" y="489"/>
                  </a:lnTo>
                  <a:lnTo>
                    <a:pt x="11" y="498"/>
                  </a:lnTo>
                  <a:lnTo>
                    <a:pt x="14" y="505"/>
                  </a:lnTo>
                  <a:lnTo>
                    <a:pt x="19" y="513"/>
                  </a:lnTo>
                  <a:lnTo>
                    <a:pt x="27" y="521"/>
                  </a:lnTo>
                  <a:lnTo>
                    <a:pt x="34" y="527"/>
                  </a:lnTo>
                  <a:lnTo>
                    <a:pt x="41" y="534"/>
                  </a:lnTo>
                  <a:lnTo>
                    <a:pt x="49" y="541"/>
                  </a:lnTo>
                  <a:lnTo>
                    <a:pt x="60" y="546"/>
                  </a:lnTo>
                  <a:lnTo>
                    <a:pt x="71" y="552"/>
                  </a:lnTo>
                  <a:lnTo>
                    <a:pt x="81" y="557"/>
                  </a:lnTo>
                  <a:lnTo>
                    <a:pt x="94" y="562"/>
                  </a:lnTo>
                  <a:lnTo>
                    <a:pt x="106" y="566"/>
                  </a:lnTo>
                  <a:lnTo>
                    <a:pt x="94" y="577"/>
                  </a:lnTo>
                  <a:lnTo>
                    <a:pt x="83" y="589"/>
                  </a:lnTo>
                  <a:lnTo>
                    <a:pt x="74" y="600"/>
                  </a:lnTo>
                  <a:lnTo>
                    <a:pt x="65" y="612"/>
                  </a:lnTo>
                  <a:lnTo>
                    <a:pt x="60" y="623"/>
                  </a:lnTo>
                  <a:lnTo>
                    <a:pt x="57" y="635"/>
                  </a:lnTo>
                  <a:lnTo>
                    <a:pt x="53" y="646"/>
                  </a:lnTo>
                  <a:lnTo>
                    <a:pt x="53" y="658"/>
                  </a:lnTo>
                  <a:lnTo>
                    <a:pt x="53" y="665"/>
                  </a:lnTo>
                  <a:lnTo>
                    <a:pt x="55" y="671"/>
                  </a:lnTo>
                  <a:lnTo>
                    <a:pt x="55" y="678"/>
                  </a:lnTo>
                  <a:lnTo>
                    <a:pt x="57" y="685"/>
                  </a:lnTo>
                  <a:lnTo>
                    <a:pt x="60" y="691"/>
                  </a:lnTo>
                  <a:lnTo>
                    <a:pt x="62" y="697"/>
                  </a:lnTo>
                  <a:lnTo>
                    <a:pt x="65" y="703"/>
                  </a:lnTo>
                  <a:lnTo>
                    <a:pt x="69" y="709"/>
                  </a:lnTo>
                  <a:lnTo>
                    <a:pt x="78" y="721"/>
                  </a:lnTo>
                  <a:lnTo>
                    <a:pt x="87" y="732"/>
                  </a:lnTo>
                  <a:lnTo>
                    <a:pt x="99" y="743"/>
                  </a:lnTo>
                  <a:lnTo>
                    <a:pt x="113" y="752"/>
                  </a:lnTo>
                  <a:lnTo>
                    <a:pt x="127" y="761"/>
                  </a:lnTo>
                  <a:lnTo>
                    <a:pt x="143" y="768"/>
                  </a:lnTo>
                  <a:lnTo>
                    <a:pt x="161" y="775"/>
                  </a:lnTo>
                  <a:lnTo>
                    <a:pt x="170" y="778"/>
                  </a:lnTo>
                  <a:lnTo>
                    <a:pt x="180" y="781"/>
                  </a:lnTo>
                  <a:lnTo>
                    <a:pt x="189" y="784"/>
                  </a:lnTo>
                  <a:lnTo>
                    <a:pt x="200" y="786"/>
                  </a:lnTo>
                  <a:lnTo>
                    <a:pt x="210" y="788"/>
                  </a:lnTo>
                  <a:lnTo>
                    <a:pt x="221" y="789"/>
                  </a:lnTo>
                  <a:lnTo>
                    <a:pt x="232" y="790"/>
                  </a:lnTo>
                  <a:lnTo>
                    <a:pt x="242" y="791"/>
                  </a:lnTo>
                  <a:lnTo>
                    <a:pt x="253" y="791"/>
                  </a:lnTo>
                  <a:lnTo>
                    <a:pt x="265" y="791"/>
                  </a:lnTo>
                  <a:lnTo>
                    <a:pt x="269" y="791"/>
                  </a:lnTo>
                  <a:lnTo>
                    <a:pt x="270" y="791"/>
                  </a:lnTo>
                  <a:lnTo>
                    <a:pt x="274" y="791"/>
                  </a:lnTo>
                  <a:lnTo>
                    <a:pt x="278" y="791"/>
                  </a:lnTo>
                  <a:lnTo>
                    <a:pt x="279" y="791"/>
                  </a:lnTo>
                  <a:lnTo>
                    <a:pt x="283" y="791"/>
                  </a:lnTo>
                  <a:lnTo>
                    <a:pt x="297" y="805"/>
                  </a:lnTo>
                  <a:lnTo>
                    <a:pt x="311" y="818"/>
                  </a:lnTo>
                  <a:lnTo>
                    <a:pt x="327" y="829"/>
                  </a:lnTo>
                  <a:lnTo>
                    <a:pt x="345" y="840"/>
                  </a:lnTo>
                  <a:lnTo>
                    <a:pt x="364" y="850"/>
                  </a:lnTo>
                  <a:lnTo>
                    <a:pt x="384" y="860"/>
                  </a:lnTo>
                  <a:lnTo>
                    <a:pt x="403" y="867"/>
                  </a:lnTo>
                  <a:lnTo>
                    <a:pt x="424" y="875"/>
                  </a:lnTo>
                  <a:lnTo>
                    <a:pt x="445" y="883"/>
                  </a:lnTo>
                  <a:lnTo>
                    <a:pt x="468" y="888"/>
                  </a:lnTo>
                  <a:lnTo>
                    <a:pt x="491" y="894"/>
                  </a:lnTo>
                  <a:lnTo>
                    <a:pt x="516" y="897"/>
                  </a:lnTo>
                  <a:lnTo>
                    <a:pt x="541" y="900"/>
                  </a:lnTo>
                  <a:lnTo>
                    <a:pt x="566" y="903"/>
                  </a:lnTo>
                  <a:lnTo>
                    <a:pt x="592" y="905"/>
                  </a:lnTo>
                  <a:lnTo>
                    <a:pt x="619" y="905"/>
                  </a:lnTo>
                  <a:lnTo>
                    <a:pt x="645" y="905"/>
                  </a:lnTo>
                  <a:lnTo>
                    <a:pt x="672" y="903"/>
                  </a:lnTo>
                  <a:lnTo>
                    <a:pt x="696" y="900"/>
                  </a:lnTo>
                  <a:lnTo>
                    <a:pt x="723" y="897"/>
                  </a:lnTo>
                  <a:lnTo>
                    <a:pt x="746" y="893"/>
                  </a:lnTo>
                  <a:lnTo>
                    <a:pt x="771" y="888"/>
                  </a:lnTo>
                  <a:lnTo>
                    <a:pt x="792" y="882"/>
                  </a:lnTo>
                  <a:lnTo>
                    <a:pt x="813" y="874"/>
                  </a:lnTo>
                  <a:lnTo>
                    <a:pt x="824" y="885"/>
                  </a:lnTo>
                  <a:lnTo>
                    <a:pt x="834" y="896"/>
                  </a:lnTo>
                  <a:lnTo>
                    <a:pt x="848" y="906"/>
                  </a:lnTo>
                  <a:lnTo>
                    <a:pt x="863" y="914"/>
                  </a:lnTo>
                  <a:lnTo>
                    <a:pt x="877" y="923"/>
                  </a:lnTo>
                  <a:lnTo>
                    <a:pt x="893" y="931"/>
                  </a:lnTo>
                  <a:lnTo>
                    <a:pt x="910" y="938"/>
                  </a:lnTo>
                  <a:lnTo>
                    <a:pt x="928" y="943"/>
                  </a:lnTo>
                  <a:lnTo>
                    <a:pt x="946" y="949"/>
                  </a:lnTo>
                  <a:lnTo>
                    <a:pt x="965" y="954"/>
                  </a:lnTo>
                  <a:lnTo>
                    <a:pt x="986" y="957"/>
                  </a:lnTo>
                  <a:lnTo>
                    <a:pt x="1006" y="961"/>
                  </a:lnTo>
                  <a:lnTo>
                    <a:pt x="1029" y="963"/>
                  </a:lnTo>
                  <a:lnTo>
                    <a:pt x="1050" y="965"/>
                  </a:lnTo>
                  <a:lnTo>
                    <a:pt x="1073" y="966"/>
                  </a:lnTo>
                  <a:lnTo>
                    <a:pt x="1096" y="966"/>
                  </a:lnTo>
                  <a:lnTo>
                    <a:pt x="1108" y="966"/>
                  </a:lnTo>
                  <a:lnTo>
                    <a:pt x="1122" y="966"/>
                  </a:lnTo>
                  <a:lnTo>
                    <a:pt x="1135" y="965"/>
                  </a:lnTo>
                  <a:lnTo>
                    <a:pt x="1147" y="964"/>
                  </a:lnTo>
                  <a:lnTo>
                    <a:pt x="1160" y="962"/>
                  </a:lnTo>
                  <a:lnTo>
                    <a:pt x="1172" y="961"/>
                  </a:lnTo>
                  <a:lnTo>
                    <a:pt x="1184" y="958"/>
                  </a:lnTo>
                  <a:lnTo>
                    <a:pt x="1197" y="956"/>
                  </a:lnTo>
                  <a:lnTo>
                    <a:pt x="1209" y="953"/>
                  </a:lnTo>
                  <a:lnTo>
                    <a:pt x="1221" y="950"/>
                  </a:lnTo>
                  <a:lnTo>
                    <a:pt x="1232" y="946"/>
                  </a:lnTo>
                  <a:lnTo>
                    <a:pt x="1243" y="943"/>
                  </a:lnTo>
                  <a:lnTo>
                    <a:pt x="1266" y="934"/>
                  </a:lnTo>
                  <a:lnTo>
                    <a:pt x="1285" y="925"/>
                  </a:lnTo>
                  <a:lnTo>
                    <a:pt x="1305" y="916"/>
                  </a:lnTo>
                  <a:lnTo>
                    <a:pt x="1322" y="905"/>
                  </a:lnTo>
                  <a:lnTo>
                    <a:pt x="1340" y="893"/>
                  </a:lnTo>
                  <a:lnTo>
                    <a:pt x="1354" y="880"/>
                  </a:lnTo>
                  <a:lnTo>
                    <a:pt x="1366" y="866"/>
                  </a:lnTo>
                  <a:lnTo>
                    <a:pt x="1373" y="860"/>
                  </a:lnTo>
                  <a:lnTo>
                    <a:pt x="1379" y="853"/>
                  </a:lnTo>
                  <a:lnTo>
                    <a:pt x="1384" y="845"/>
                  </a:lnTo>
                  <a:lnTo>
                    <a:pt x="1388" y="838"/>
                  </a:lnTo>
                  <a:lnTo>
                    <a:pt x="1393" y="830"/>
                  </a:lnTo>
                  <a:lnTo>
                    <a:pt x="1396" y="823"/>
                  </a:lnTo>
                  <a:lnTo>
                    <a:pt x="1405" y="827"/>
                  </a:lnTo>
                  <a:lnTo>
                    <a:pt x="1416" y="830"/>
                  </a:lnTo>
                  <a:lnTo>
                    <a:pt x="1427" y="832"/>
                  </a:lnTo>
                  <a:lnTo>
                    <a:pt x="1435" y="834"/>
                  </a:lnTo>
                  <a:lnTo>
                    <a:pt x="1446" y="836"/>
                  </a:lnTo>
                  <a:lnTo>
                    <a:pt x="1455" y="839"/>
                  </a:lnTo>
                  <a:lnTo>
                    <a:pt x="1465" y="840"/>
                  </a:lnTo>
                  <a:lnTo>
                    <a:pt x="1476" y="841"/>
                  </a:lnTo>
                  <a:lnTo>
                    <a:pt x="1495" y="842"/>
                  </a:lnTo>
                  <a:lnTo>
                    <a:pt x="1515" y="843"/>
                  </a:lnTo>
                  <a:lnTo>
                    <a:pt x="1534" y="843"/>
                  </a:lnTo>
                  <a:lnTo>
                    <a:pt x="1556" y="843"/>
                  </a:lnTo>
                  <a:lnTo>
                    <a:pt x="1570" y="843"/>
                  </a:lnTo>
                  <a:lnTo>
                    <a:pt x="1584" y="842"/>
                  </a:lnTo>
                  <a:lnTo>
                    <a:pt x="1598" y="842"/>
                  </a:lnTo>
                  <a:lnTo>
                    <a:pt x="1612" y="840"/>
                  </a:lnTo>
                  <a:lnTo>
                    <a:pt x="1626" y="839"/>
                  </a:lnTo>
                  <a:lnTo>
                    <a:pt x="1640" y="836"/>
                  </a:lnTo>
                  <a:lnTo>
                    <a:pt x="1653" y="833"/>
                  </a:lnTo>
                  <a:lnTo>
                    <a:pt x="1667" y="831"/>
                  </a:lnTo>
                  <a:lnTo>
                    <a:pt x="1679" y="828"/>
                  </a:lnTo>
                  <a:lnTo>
                    <a:pt x="1692" y="823"/>
                  </a:lnTo>
                  <a:lnTo>
                    <a:pt x="1702" y="820"/>
                  </a:lnTo>
                  <a:lnTo>
                    <a:pt x="1715" y="816"/>
                  </a:lnTo>
                  <a:lnTo>
                    <a:pt x="1725" y="811"/>
                  </a:lnTo>
                  <a:lnTo>
                    <a:pt x="1736" y="807"/>
                  </a:lnTo>
                  <a:lnTo>
                    <a:pt x="1746" y="801"/>
                  </a:lnTo>
                  <a:lnTo>
                    <a:pt x="1755" y="796"/>
                  </a:lnTo>
                  <a:lnTo>
                    <a:pt x="1766" y="790"/>
                  </a:lnTo>
                  <a:lnTo>
                    <a:pt x="1775" y="784"/>
                  </a:lnTo>
                  <a:lnTo>
                    <a:pt x="1782" y="778"/>
                  </a:lnTo>
                  <a:lnTo>
                    <a:pt x="1791" y="772"/>
                  </a:lnTo>
                  <a:lnTo>
                    <a:pt x="1798" y="765"/>
                  </a:lnTo>
                  <a:lnTo>
                    <a:pt x="1805" y="758"/>
                  </a:lnTo>
                  <a:lnTo>
                    <a:pt x="1810" y="751"/>
                  </a:lnTo>
                  <a:lnTo>
                    <a:pt x="1815" y="743"/>
                  </a:lnTo>
                  <a:lnTo>
                    <a:pt x="1821" y="736"/>
                  </a:lnTo>
                  <a:lnTo>
                    <a:pt x="1826" y="729"/>
                  </a:lnTo>
                  <a:lnTo>
                    <a:pt x="1830" y="720"/>
                  </a:lnTo>
                  <a:lnTo>
                    <a:pt x="1831" y="712"/>
                  </a:lnTo>
                  <a:lnTo>
                    <a:pt x="1835" y="704"/>
                  </a:lnTo>
                  <a:lnTo>
                    <a:pt x="1837" y="696"/>
                  </a:lnTo>
                  <a:lnTo>
                    <a:pt x="1837" y="687"/>
                  </a:lnTo>
                  <a:lnTo>
                    <a:pt x="1838" y="679"/>
                  </a:lnTo>
                  <a:lnTo>
                    <a:pt x="1838" y="668"/>
                  </a:lnTo>
                  <a:lnTo>
                    <a:pt x="1853" y="667"/>
                  </a:lnTo>
                  <a:lnTo>
                    <a:pt x="1867" y="666"/>
                  </a:lnTo>
                  <a:lnTo>
                    <a:pt x="1881" y="664"/>
                  </a:lnTo>
                  <a:lnTo>
                    <a:pt x="1895" y="662"/>
                  </a:lnTo>
                  <a:lnTo>
                    <a:pt x="1909" y="658"/>
                  </a:lnTo>
                  <a:lnTo>
                    <a:pt x="1923" y="655"/>
                  </a:lnTo>
                  <a:lnTo>
                    <a:pt x="1936" y="652"/>
                  </a:lnTo>
                  <a:lnTo>
                    <a:pt x="1950" y="648"/>
                  </a:lnTo>
                  <a:lnTo>
                    <a:pt x="1962" y="644"/>
                  </a:lnTo>
                  <a:lnTo>
                    <a:pt x="1974" y="640"/>
                  </a:lnTo>
                  <a:lnTo>
                    <a:pt x="1985" y="634"/>
                  </a:lnTo>
                  <a:lnTo>
                    <a:pt x="1997" y="630"/>
                  </a:lnTo>
                  <a:lnTo>
                    <a:pt x="2008" y="624"/>
                  </a:lnTo>
                  <a:lnTo>
                    <a:pt x="2019" y="618"/>
                  </a:lnTo>
                  <a:lnTo>
                    <a:pt x="2029" y="612"/>
                  </a:lnTo>
                  <a:lnTo>
                    <a:pt x="2038" y="606"/>
                  </a:lnTo>
                  <a:lnTo>
                    <a:pt x="2049" y="599"/>
                  </a:lnTo>
                  <a:lnTo>
                    <a:pt x="2058" y="592"/>
                  </a:lnTo>
                  <a:lnTo>
                    <a:pt x="2065" y="585"/>
                  </a:lnTo>
                  <a:lnTo>
                    <a:pt x="2073" y="577"/>
                  </a:lnTo>
                  <a:lnTo>
                    <a:pt x="2081" y="569"/>
                  </a:lnTo>
                  <a:lnTo>
                    <a:pt x="2088" y="562"/>
                  </a:lnTo>
                  <a:lnTo>
                    <a:pt x="2093" y="554"/>
                  </a:lnTo>
                  <a:lnTo>
                    <a:pt x="2098" y="545"/>
                  </a:lnTo>
                  <a:lnTo>
                    <a:pt x="2104" y="537"/>
                  </a:lnTo>
                  <a:lnTo>
                    <a:pt x="2109" y="529"/>
                  </a:lnTo>
                  <a:lnTo>
                    <a:pt x="2112" y="520"/>
                  </a:lnTo>
                  <a:lnTo>
                    <a:pt x="2114" y="511"/>
                  </a:lnTo>
                  <a:lnTo>
                    <a:pt x="2118" y="501"/>
                  </a:lnTo>
                  <a:lnTo>
                    <a:pt x="2119" y="492"/>
                  </a:lnTo>
                  <a:lnTo>
                    <a:pt x="2119" y="482"/>
                  </a:lnTo>
                  <a:lnTo>
                    <a:pt x="2121" y="474"/>
                  </a:lnTo>
                  <a:lnTo>
                    <a:pt x="2119" y="464"/>
                  </a:lnTo>
                  <a:lnTo>
                    <a:pt x="2119" y="454"/>
                  </a:lnTo>
                  <a:lnTo>
                    <a:pt x="2118" y="445"/>
                  </a:lnTo>
                  <a:lnTo>
                    <a:pt x="2118" y="436"/>
                  </a:lnTo>
                  <a:lnTo>
                    <a:pt x="2114" y="427"/>
                  </a:lnTo>
                  <a:lnTo>
                    <a:pt x="2112" y="420"/>
                  </a:lnTo>
                  <a:lnTo>
                    <a:pt x="2109" y="412"/>
                  </a:lnTo>
                  <a:lnTo>
                    <a:pt x="2105" y="403"/>
                  </a:lnTo>
                  <a:lnTo>
                    <a:pt x="2100" y="395"/>
                  </a:lnTo>
                  <a:lnTo>
                    <a:pt x="2095" y="389"/>
                  </a:lnTo>
                  <a:lnTo>
                    <a:pt x="2089" y="381"/>
                  </a:lnTo>
                  <a:lnTo>
                    <a:pt x="2084" y="375"/>
                  </a:lnTo>
                  <a:lnTo>
                    <a:pt x="2075" y="368"/>
                  </a:lnTo>
                  <a:lnTo>
                    <a:pt x="2068" y="361"/>
                  </a:lnTo>
                  <a:lnTo>
                    <a:pt x="2059" y="356"/>
                  </a:lnTo>
                  <a:lnTo>
                    <a:pt x="2051" y="349"/>
                  </a:lnTo>
                  <a:lnTo>
                    <a:pt x="2056" y="342"/>
                  </a:lnTo>
                  <a:lnTo>
                    <a:pt x="2059" y="333"/>
                  </a:lnTo>
                  <a:lnTo>
                    <a:pt x="2063" y="323"/>
                  </a:lnTo>
                  <a:lnTo>
                    <a:pt x="2065" y="314"/>
                  </a:lnTo>
                  <a:lnTo>
                    <a:pt x="2066" y="304"/>
                  </a:lnTo>
                  <a:lnTo>
                    <a:pt x="2066" y="294"/>
                  </a:lnTo>
                  <a:lnTo>
                    <a:pt x="2068" y="286"/>
                  </a:lnTo>
                  <a:lnTo>
                    <a:pt x="2068" y="278"/>
                  </a:lnTo>
                  <a:lnTo>
                    <a:pt x="2066" y="265"/>
                  </a:lnTo>
                  <a:lnTo>
                    <a:pt x="2065" y="251"/>
                  </a:lnTo>
                  <a:lnTo>
                    <a:pt x="2061" y="238"/>
                  </a:lnTo>
                  <a:lnTo>
                    <a:pt x="2054" y="226"/>
                  </a:lnTo>
                  <a:lnTo>
                    <a:pt x="2047" y="214"/>
                  </a:lnTo>
                  <a:lnTo>
                    <a:pt x="2040" y="203"/>
                  </a:lnTo>
                  <a:lnTo>
                    <a:pt x="2029" y="192"/>
                  </a:lnTo>
                  <a:lnTo>
                    <a:pt x="2019" y="181"/>
                  </a:lnTo>
                  <a:lnTo>
                    <a:pt x="2006" y="171"/>
                  </a:lnTo>
                  <a:lnTo>
                    <a:pt x="1994" y="162"/>
                  </a:lnTo>
                  <a:lnTo>
                    <a:pt x="1978" y="154"/>
                  </a:lnTo>
                  <a:lnTo>
                    <a:pt x="1964" y="146"/>
                  </a:lnTo>
                  <a:lnTo>
                    <a:pt x="1946" y="139"/>
                  </a:lnTo>
                  <a:lnTo>
                    <a:pt x="1929" y="133"/>
                  </a:lnTo>
                  <a:lnTo>
                    <a:pt x="1911" y="127"/>
                  </a:lnTo>
                  <a:lnTo>
                    <a:pt x="1891" y="124"/>
                  </a:lnTo>
                  <a:lnTo>
                    <a:pt x="1884" y="110"/>
                  </a:lnTo>
                  <a:lnTo>
                    <a:pt x="1876" y="98"/>
                  </a:lnTo>
                  <a:lnTo>
                    <a:pt x="1865" y="85"/>
                  </a:lnTo>
                  <a:lnTo>
                    <a:pt x="1854" y="73"/>
                  </a:lnTo>
                  <a:lnTo>
                    <a:pt x="1842" y="62"/>
                  </a:lnTo>
                  <a:lnTo>
                    <a:pt x="1830" y="52"/>
                  </a:lnTo>
                  <a:lnTo>
                    <a:pt x="1815" y="44"/>
                  </a:lnTo>
                  <a:lnTo>
                    <a:pt x="1799" y="35"/>
                  </a:lnTo>
                  <a:lnTo>
                    <a:pt x="1784" y="27"/>
                  </a:lnTo>
                  <a:lnTo>
                    <a:pt x="1766" y="21"/>
                  </a:lnTo>
                  <a:lnTo>
                    <a:pt x="1748" y="14"/>
                  </a:lnTo>
                  <a:lnTo>
                    <a:pt x="1729" y="10"/>
                  </a:lnTo>
                  <a:lnTo>
                    <a:pt x="1709" y="5"/>
                  </a:lnTo>
                  <a:lnTo>
                    <a:pt x="1699" y="4"/>
                  </a:lnTo>
                  <a:lnTo>
                    <a:pt x="1688" y="2"/>
                  </a:lnTo>
                  <a:lnTo>
                    <a:pt x="1678" y="1"/>
                  </a:lnTo>
                  <a:lnTo>
                    <a:pt x="1667" y="1"/>
                  </a:lnTo>
                  <a:lnTo>
                    <a:pt x="1655" y="0"/>
                  </a:lnTo>
                  <a:lnTo>
                    <a:pt x="1644" y="0"/>
                  </a:lnTo>
                  <a:lnTo>
                    <a:pt x="1630" y="0"/>
                  </a:lnTo>
                  <a:lnTo>
                    <a:pt x="1617" y="1"/>
                  </a:lnTo>
                  <a:lnTo>
                    <a:pt x="1605" y="2"/>
                  </a:lnTo>
                  <a:lnTo>
                    <a:pt x="1593" y="4"/>
                  </a:lnTo>
                  <a:lnTo>
                    <a:pt x="1582" y="5"/>
                  </a:lnTo>
                  <a:lnTo>
                    <a:pt x="1570" y="8"/>
                  </a:lnTo>
                  <a:lnTo>
                    <a:pt x="1559" y="11"/>
                  </a:lnTo>
                  <a:lnTo>
                    <a:pt x="1548" y="14"/>
                  </a:lnTo>
                  <a:lnTo>
                    <a:pt x="1538" y="17"/>
                  </a:lnTo>
                  <a:lnTo>
                    <a:pt x="1527" y="22"/>
                  </a:lnTo>
                  <a:lnTo>
                    <a:pt x="1517" y="26"/>
                  </a:lnTo>
                  <a:lnTo>
                    <a:pt x="1506" y="30"/>
                  </a:lnTo>
                  <a:lnTo>
                    <a:pt x="1497" y="35"/>
                  </a:lnTo>
                  <a:lnTo>
                    <a:pt x="1487" y="40"/>
                  </a:lnTo>
                  <a:lnTo>
                    <a:pt x="1467" y="51"/>
                  </a:lnTo>
                  <a:lnTo>
                    <a:pt x="1460" y="46"/>
                  </a:lnTo>
                  <a:lnTo>
                    <a:pt x="1451" y="40"/>
                  </a:lnTo>
                  <a:lnTo>
                    <a:pt x="1444" y="35"/>
                  </a:lnTo>
                  <a:lnTo>
                    <a:pt x="1434" y="30"/>
                  </a:lnTo>
                  <a:lnTo>
                    <a:pt x="1425" y="26"/>
                  </a:lnTo>
                  <a:lnTo>
                    <a:pt x="1414" y="22"/>
                  </a:lnTo>
                  <a:lnTo>
                    <a:pt x="1404" y="17"/>
                  </a:lnTo>
                  <a:lnTo>
                    <a:pt x="1391" y="14"/>
                  </a:lnTo>
                  <a:lnTo>
                    <a:pt x="1381" y="11"/>
                  </a:lnTo>
                  <a:lnTo>
                    <a:pt x="1368" y="8"/>
                  </a:lnTo>
                  <a:lnTo>
                    <a:pt x="1356" y="5"/>
                  </a:lnTo>
                  <a:lnTo>
                    <a:pt x="1342" y="4"/>
                  </a:lnTo>
                  <a:lnTo>
                    <a:pt x="1329" y="2"/>
                  </a:lnTo>
                  <a:lnTo>
                    <a:pt x="1317" y="1"/>
                  </a:lnTo>
                  <a:lnTo>
                    <a:pt x="1303" y="0"/>
                  </a:lnTo>
                  <a:lnTo>
                    <a:pt x="1290" y="0"/>
                  </a:lnTo>
                  <a:lnTo>
                    <a:pt x="1276" y="1"/>
                  </a:lnTo>
                  <a:lnTo>
                    <a:pt x="1264" y="2"/>
                  </a:lnTo>
                  <a:lnTo>
                    <a:pt x="1250" y="3"/>
                  </a:lnTo>
                  <a:lnTo>
                    <a:pt x="1237" y="5"/>
                  </a:lnTo>
                  <a:lnTo>
                    <a:pt x="1225" y="8"/>
                  </a:lnTo>
                  <a:lnTo>
                    <a:pt x="1213" y="12"/>
                  </a:lnTo>
                  <a:lnTo>
                    <a:pt x="1200" y="16"/>
                  </a:lnTo>
                  <a:lnTo>
                    <a:pt x="1188" y="21"/>
                  </a:lnTo>
                  <a:lnTo>
                    <a:pt x="1177" y="26"/>
                  </a:lnTo>
                  <a:lnTo>
                    <a:pt x="1167" y="32"/>
                  </a:lnTo>
                  <a:lnTo>
                    <a:pt x="1156" y="37"/>
                  </a:lnTo>
                  <a:lnTo>
                    <a:pt x="1145" y="44"/>
                  </a:lnTo>
                  <a:lnTo>
                    <a:pt x="1137" y="50"/>
                  </a:lnTo>
                  <a:lnTo>
                    <a:pt x="1128" y="57"/>
                  </a:lnTo>
                  <a:lnTo>
                    <a:pt x="1121" y="65"/>
                  </a:lnTo>
                  <a:lnTo>
                    <a:pt x="1114" y="72"/>
                  </a:lnTo>
                  <a:lnTo>
                    <a:pt x="1114" y="82"/>
                  </a:lnTo>
                  <a:lnTo>
                    <a:pt x="1092" y="71"/>
                  </a:lnTo>
                  <a:lnTo>
                    <a:pt x="1082" y="66"/>
                  </a:lnTo>
                  <a:lnTo>
                    <a:pt x="1071" y="61"/>
                  </a:lnTo>
                  <a:lnTo>
                    <a:pt x="1059" y="57"/>
                  </a:lnTo>
                  <a:lnTo>
                    <a:pt x="1046" y="52"/>
                  </a:lnTo>
                  <a:lnTo>
                    <a:pt x="1036" y="48"/>
                  </a:lnTo>
                  <a:lnTo>
                    <a:pt x="1023" y="45"/>
                  </a:lnTo>
                  <a:lnTo>
                    <a:pt x="1009" y="41"/>
                  </a:lnTo>
                  <a:lnTo>
                    <a:pt x="997" y="39"/>
                  </a:lnTo>
                  <a:lnTo>
                    <a:pt x="985" y="37"/>
                  </a:lnTo>
                  <a:lnTo>
                    <a:pt x="972" y="35"/>
                  </a:lnTo>
                  <a:lnTo>
                    <a:pt x="958" y="33"/>
                  </a:lnTo>
                  <a:lnTo>
                    <a:pt x="946" y="32"/>
                  </a:lnTo>
                  <a:lnTo>
                    <a:pt x="932" y="32"/>
                  </a:lnTo>
                  <a:lnTo>
                    <a:pt x="919" y="30"/>
                  </a:lnTo>
                  <a:lnTo>
                    <a:pt x="902" y="32"/>
                  </a:lnTo>
                  <a:lnTo>
                    <a:pt x="886" y="33"/>
                  </a:lnTo>
                  <a:lnTo>
                    <a:pt x="870" y="34"/>
                  </a:lnTo>
                  <a:lnTo>
                    <a:pt x="854" y="37"/>
                  </a:lnTo>
                  <a:lnTo>
                    <a:pt x="838" y="40"/>
                  </a:lnTo>
                  <a:lnTo>
                    <a:pt x="822" y="44"/>
                  </a:lnTo>
                  <a:lnTo>
                    <a:pt x="806" y="48"/>
                  </a:lnTo>
                  <a:lnTo>
                    <a:pt x="790" y="54"/>
                  </a:lnTo>
                  <a:lnTo>
                    <a:pt x="776" y="60"/>
                  </a:lnTo>
                  <a:lnTo>
                    <a:pt x="762" y="67"/>
                  </a:lnTo>
                  <a:lnTo>
                    <a:pt x="748" y="74"/>
                  </a:lnTo>
                  <a:lnTo>
                    <a:pt x="735" y="83"/>
                  </a:lnTo>
                  <a:lnTo>
                    <a:pt x="723" y="92"/>
                  </a:lnTo>
                  <a:lnTo>
                    <a:pt x="711" y="102"/>
                  </a:lnTo>
                  <a:lnTo>
                    <a:pt x="700" y="112"/>
                  </a:lnTo>
                  <a:lnTo>
                    <a:pt x="689" y="124"/>
                  </a:lnTo>
                  <a:lnTo>
                    <a:pt x="670" y="116"/>
                  </a:lnTo>
                  <a:lnTo>
                    <a:pt x="649" y="110"/>
                  </a:lnTo>
                  <a:lnTo>
                    <a:pt x="629" y="104"/>
                  </a:lnTo>
                  <a:lnTo>
                    <a:pt x="610" y="100"/>
                  </a:lnTo>
                  <a:lnTo>
                    <a:pt x="590" y="96"/>
                  </a:lnTo>
                  <a:lnTo>
                    <a:pt x="569" y="94"/>
                  </a:lnTo>
                  <a:lnTo>
                    <a:pt x="550" y="93"/>
                  </a:lnTo>
                  <a:lnTo>
                    <a:pt x="530" y="92"/>
                  </a:lnTo>
                  <a:lnTo>
                    <a:pt x="513" y="93"/>
                  </a:lnTo>
                  <a:lnTo>
                    <a:pt x="495" y="93"/>
                  </a:lnTo>
                  <a:lnTo>
                    <a:pt x="477" y="95"/>
                  </a:lnTo>
                  <a:lnTo>
                    <a:pt x="460" y="96"/>
                  </a:lnTo>
                  <a:lnTo>
                    <a:pt x="444" y="99"/>
                  </a:lnTo>
                  <a:lnTo>
                    <a:pt x="428" y="102"/>
                  </a:lnTo>
                  <a:lnTo>
                    <a:pt x="412" y="105"/>
                  </a:lnTo>
                  <a:lnTo>
                    <a:pt x="396" y="109"/>
                  </a:lnTo>
                  <a:lnTo>
                    <a:pt x="380" y="113"/>
                  </a:lnTo>
                  <a:lnTo>
                    <a:pt x="366" y="117"/>
                  </a:lnTo>
                  <a:lnTo>
                    <a:pt x="352" y="123"/>
                  </a:lnTo>
                  <a:lnTo>
                    <a:pt x="338" y="128"/>
                  </a:lnTo>
                  <a:lnTo>
                    <a:pt x="325" y="134"/>
                  </a:lnTo>
                  <a:lnTo>
                    <a:pt x="313" y="139"/>
                  </a:lnTo>
                  <a:lnTo>
                    <a:pt x="300" y="146"/>
                  </a:lnTo>
                  <a:lnTo>
                    <a:pt x="290" y="152"/>
                  </a:lnTo>
                  <a:lnTo>
                    <a:pt x="279" y="160"/>
                  </a:lnTo>
                  <a:lnTo>
                    <a:pt x="269" y="168"/>
                  </a:lnTo>
                  <a:lnTo>
                    <a:pt x="258" y="176"/>
                  </a:lnTo>
                  <a:lnTo>
                    <a:pt x="249" y="183"/>
                  </a:lnTo>
                  <a:lnTo>
                    <a:pt x="240" y="192"/>
                  </a:lnTo>
                  <a:lnTo>
                    <a:pt x="233" y="201"/>
                  </a:lnTo>
                  <a:lnTo>
                    <a:pt x="226" y="210"/>
                  </a:lnTo>
                  <a:lnTo>
                    <a:pt x="219" y="218"/>
                  </a:lnTo>
                  <a:lnTo>
                    <a:pt x="214" y="227"/>
                  </a:lnTo>
                  <a:lnTo>
                    <a:pt x="209" y="237"/>
                  </a:lnTo>
                  <a:lnTo>
                    <a:pt x="205" y="247"/>
                  </a:lnTo>
                  <a:lnTo>
                    <a:pt x="202" y="257"/>
                  </a:lnTo>
                  <a:lnTo>
                    <a:pt x="198" y="267"/>
                  </a:lnTo>
                  <a:lnTo>
                    <a:pt x="196" y="277"/>
                  </a:lnTo>
                  <a:lnTo>
                    <a:pt x="194" y="288"/>
                  </a:lnTo>
                  <a:lnTo>
                    <a:pt x="194" y="299"/>
                  </a:lnTo>
                  <a:lnTo>
                    <a:pt x="194" y="305"/>
                  </a:lnTo>
                  <a:lnTo>
                    <a:pt x="194" y="310"/>
                  </a:lnTo>
                  <a:lnTo>
                    <a:pt x="194" y="312"/>
                  </a:lnTo>
                  <a:lnTo>
                    <a:pt x="194" y="315"/>
                  </a:lnTo>
                  <a:lnTo>
                    <a:pt x="194" y="317"/>
                  </a:lnTo>
                  <a:lnTo>
                    <a:pt x="194" y="319"/>
                  </a:lnTo>
                  <a:close/>
                </a:path>
              </a:pathLst>
            </a:custGeom>
            <a:solidFill>
              <a:srgbClr val="808080">
                <a:alpha val="100000"/>
              </a:srgbClr>
            </a:solidFill>
            <a:ln w="9525">
              <a:noFill/>
            </a:ln>
          </p:spPr>
          <p:txBody>
            <a:bodyPr/>
            <a:lstStyle/>
            <a:p>
              <a:endParaRPr lang="zh-CN" altLang="en-US"/>
            </a:p>
          </p:txBody>
        </p:sp>
        <p:sp>
          <p:nvSpPr>
            <p:cNvPr id="117768" name="Freeform 8"/>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close/>
                </a:path>
              </a:pathLst>
            </a:custGeom>
            <a:solidFill>
              <a:srgbClr val="FFBE7D">
                <a:alpha val="100000"/>
              </a:srgbClr>
            </a:solidFill>
            <a:ln w="9525">
              <a:noFill/>
            </a:ln>
          </p:spPr>
          <p:txBody>
            <a:bodyPr/>
            <a:lstStyle/>
            <a:p>
              <a:endParaRPr lang="zh-CN" altLang="en-US"/>
            </a:p>
          </p:txBody>
        </p:sp>
        <p:sp>
          <p:nvSpPr>
            <p:cNvPr id="117769" name="Freeform 9"/>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0" name="Freeform 10"/>
            <p:cNvSpPr/>
            <p:nvPr/>
          </p:nvSpPr>
          <p:spPr>
            <a:xfrm>
              <a:off x="119" y="1594"/>
              <a:ext cx="62" cy="21"/>
            </a:xfrm>
            <a:custGeom>
              <a:avLst/>
              <a:gdLst>
                <a:gd name="txL" fmla="*/ 0 w 123"/>
                <a:gd name="txT" fmla="*/ 0 h 21"/>
                <a:gd name="txR" fmla="*/ 123 w 123"/>
                <a:gd name="txB" fmla="*/ 21 h 21"/>
              </a:gdLst>
              <a:ahLst/>
              <a:cxnLst>
                <a:cxn ang="0">
                  <a:pos x="0" y="0"/>
                </a:cxn>
                <a:cxn ang="0">
                  <a:pos x="1" y="4"/>
                </a:cxn>
                <a:cxn ang="0">
                  <a:pos x="1" y="7"/>
                </a:cxn>
                <a:cxn ang="0">
                  <a:pos x="1" y="10"/>
                </a:cxn>
                <a:cxn ang="0">
                  <a:pos x="1" y="13"/>
                </a:cxn>
                <a:cxn ang="0">
                  <a:pos x="1" y="14"/>
                </a:cxn>
                <a:cxn ang="0">
                  <a:pos x="1" y="16"/>
                </a:cxn>
                <a:cxn ang="0">
                  <a:pos x="1" y="17"/>
                </a:cxn>
                <a:cxn ang="0">
                  <a:pos x="1" y="18"/>
                </a:cxn>
                <a:cxn ang="0">
                  <a:pos x="2" y="20"/>
                </a:cxn>
                <a:cxn ang="0">
                  <a:pos x="2" y="20"/>
                </a:cxn>
                <a:cxn ang="0">
                  <a:pos x="2" y="21"/>
                </a:cxn>
                <a:cxn ang="0">
                  <a:pos x="2" y="21"/>
                </a:cxn>
                <a:cxn ang="0">
                  <a:pos x="2" y="21"/>
                </a:cxn>
                <a:cxn ang="0">
                  <a:pos x="2" y="21"/>
                </a:cxn>
                <a:cxn ang="0">
                  <a:pos x="2" y="21"/>
                </a:cxn>
                <a:cxn ang="0">
                  <a:pos x="2" y="21"/>
                </a:cxn>
                <a:cxn ang="0">
                  <a:pos x="2" y="21"/>
                </a:cxn>
                <a:cxn ang="0">
                  <a:pos x="2" y="21"/>
                </a:cxn>
                <a:cxn ang="0">
                  <a:pos x="2" y="21"/>
                </a:cxn>
              </a:cxnLst>
              <a:rect l="txL" t="txT" r="txR" b="txB"/>
              <a:pathLst>
                <a:path w="123" h="21">
                  <a:moveTo>
                    <a:pt x="0" y="0"/>
                  </a:moveTo>
                  <a:lnTo>
                    <a:pt x="7" y="4"/>
                  </a:lnTo>
                  <a:lnTo>
                    <a:pt x="14" y="7"/>
                  </a:lnTo>
                  <a:lnTo>
                    <a:pt x="19" y="10"/>
                  </a:lnTo>
                  <a:lnTo>
                    <a:pt x="26" y="13"/>
                  </a:lnTo>
                  <a:lnTo>
                    <a:pt x="33" y="14"/>
                  </a:lnTo>
                  <a:lnTo>
                    <a:pt x="39" y="16"/>
                  </a:lnTo>
                  <a:lnTo>
                    <a:pt x="46" y="17"/>
                  </a:lnTo>
                  <a:lnTo>
                    <a:pt x="53" y="18"/>
                  </a:lnTo>
                  <a:lnTo>
                    <a:pt x="65" y="20"/>
                  </a:lnTo>
                  <a:lnTo>
                    <a:pt x="79" y="20"/>
                  </a:lnTo>
                  <a:lnTo>
                    <a:pt x="92" y="21"/>
                  </a:lnTo>
                  <a:lnTo>
                    <a:pt x="106" y="21"/>
                  </a:lnTo>
                  <a:lnTo>
                    <a:pt x="111" y="21"/>
                  </a:lnTo>
                  <a:lnTo>
                    <a:pt x="116" y="21"/>
                  </a:lnTo>
                  <a:lnTo>
                    <a:pt x="120" y="21"/>
                  </a:lnTo>
                  <a:lnTo>
                    <a:pt x="122" y="21"/>
                  </a:lnTo>
                  <a:lnTo>
                    <a:pt x="123" y="2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1" name="Freeform 11"/>
            <p:cNvSpPr/>
            <p:nvPr/>
          </p:nvSpPr>
          <p:spPr>
            <a:xfrm>
              <a:off x="208" y="1810"/>
              <a:ext cx="26" cy="11"/>
            </a:xfrm>
            <a:custGeom>
              <a:avLst/>
              <a:gdLst>
                <a:gd name="txL" fmla="*/ 0 w 53"/>
                <a:gd name="txT" fmla="*/ 0 h 11"/>
                <a:gd name="txR" fmla="*/ 53 w 53"/>
                <a:gd name="txB" fmla="*/ 11 h 11"/>
              </a:gdLst>
              <a:ahLst/>
              <a:cxnLst>
                <a:cxn ang="0">
                  <a:pos x="0" y="11"/>
                </a:cxn>
                <a:cxn ang="0">
                  <a:pos x="0" y="10"/>
                </a:cxn>
                <a:cxn ang="0">
                  <a:pos x="0" y="9"/>
                </a:cxn>
                <a:cxn ang="0">
                  <a:pos x="0" y="8"/>
                </a:cxn>
                <a:cxn ang="0">
                  <a:pos x="0" y="5"/>
                </a:cxn>
                <a:cxn ang="0">
                  <a:pos x="0" y="3"/>
                </a:cxn>
                <a:cxn ang="0">
                  <a:pos x="0" y="2"/>
                </a:cxn>
                <a:cxn ang="0">
                  <a:pos x="0" y="1"/>
                </a:cxn>
                <a:cxn ang="0">
                  <a:pos x="0" y="0"/>
                </a:cxn>
              </a:cxnLst>
              <a:rect l="txL" t="txT" r="txR" b="txB"/>
              <a:pathLst>
                <a:path w="53" h="11">
                  <a:moveTo>
                    <a:pt x="0" y="11"/>
                  </a:moveTo>
                  <a:lnTo>
                    <a:pt x="7" y="10"/>
                  </a:lnTo>
                  <a:lnTo>
                    <a:pt x="13" y="9"/>
                  </a:lnTo>
                  <a:lnTo>
                    <a:pt x="20" y="8"/>
                  </a:lnTo>
                  <a:lnTo>
                    <a:pt x="27" y="5"/>
                  </a:lnTo>
                  <a:lnTo>
                    <a:pt x="34" y="3"/>
                  </a:lnTo>
                  <a:lnTo>
                    <a:pt x="39" y="2"/>
                  </a:lnTo>
                  <a:lnTo>
                    <a:pt x="46" y="1"/>
                  </a:lnTo>
                  <a:lnTo>
                    <a:pt x="53"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2" name="Freeform 12"/>
            <p:cNvSpPr/>
            <p:nvPr/>
          </p:nvSpPr>
          <p:spPr>
            <a:xfrm>
              <a:off x="455" y="1862"/>
              <a:ext cx="18" cy="40"/>
            </a:xfrm>
            <a:custGeom>
              <a:avLst/>
              <a:gdLst>
                <a:gd name="txL" fmla="*/ 0 w 36"/>
                <a:gd name="txT" fmla="*/ 0 h 40"/>
                <a:gd name="txR" fmla="*/ 36 w 36"/>
                <a:gd name="txB" fmla="*/ 40 h 40"/>
              </a:gdLst>
              <a:ahLst/>
              <a:cxnLst>
                <a:cxn ang="0">
                  <a:pos x="0" y="0"/>
                </a:cxn>
                <a:cxn ang="0">
                  <a:pos x="1" y="7"/>
                </a:cxn>
                <a:cxn ang="0">
                  <a:pos x="1" y="13"/>
                </a:cxn>
                <a:cxn ang="0">
                  <a:pos x="1" y="19"/>
                </a:cxn>
                <a:cxn ang="0">
                  <a:pos x="1" y="24"/>
                </a:cxn>
                <a:cxn ang="0">
                  <a:pos x="1" y="28"/>
                </a:cxn>
                <a:cxn ang="0">
                  <a:pos x="1" y="33"/>
                </a:cxn>
                <a:cxn ang="0">
                  <a:pos x="1" y="37"/>
                </a:cxn>
                <a:cxn ang="0">
                  <a:pos x="1" y="40"/>
                </a:cxn>
              </a:cxnLst>
              <a:rect l="txL" t="txT" r="txR" b="txB"/>
              <a:pathLst>
                <a:path w="36" h="40">
                  <a:moveTo>
                    <a:pt x="0" y="0"/>
                  </a:moveTo>
                  <a:lnTo>
                    <a:pt x="6" y="7"/>
                  </a:lnTo>
                  <a:lnTo>
                    <a:pt x="11" y="13"/>
                  </a:lnTo>
                  <a:lnTo>
                    <a:pt x="14" y="19"/>
                  </a:lnTo>
                  <a:lnTo>
                    <a:pt x="18" y="24"/>
                  </a:lnTo>
                  <a:lnTo>
                    <a:pt x="22" y="28"/>
                  </a:lnTo>
                  <a:lnTo>
                    <a:pt x="25" y="33"/>
                  </a:lnTo>
                  <a:lnTo>
                    <a:pt x="30" y="37"/>
                  </a:lnTo>
                  <a:lnTo>
                    <a:pt x="36" y="4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3" name="Freeform 13"/>
            <p:cNvSpPr/>
            <p:nvPr/>
          </p:nvSpPr>
          <p:spPr>
            <a:xfrm>
              <a:off x="765" y="1810"/>
              <a:ext cx="8" cy="42"/>
            </a:xfrm>
            <a:custGeom>
              <a:avLst/>
              <a:gdLst>
                <a:gd name="txL" fmla="*/ 0 w 18"/>
                <a:gd name="txT" fmla="*/ 0 h 42"/>
                <a:gd name="txR" fmla="*/ 18 w 18"/>
                <a:gd name="txB" fmla="*/ 42 h 42"/>
              </a:gdLst>
              <a:ahLst/>
              <a:cxnLst>
                <a:cxn ang="0">
                  <a:pos x="0" y="42"/>
                </a:cxn>
                <a:cxn ang="0">
                  <a:pos x="0" y="34"/>
                </a:cxn>
                <a:cxn ang="0">
                  <a:pos x="0" y="27"/>
                </a:cxn>
                <a:cxn ang="0">
                  <a:pos x="0" y="22"/>
                </a:cxn>
                <a:cxn ang="0">
                  <a:pos x="0" y="16"/>
                </a:cxn>
                <a:cxn ang="0">
                  <a:pos x="0" y="12"/>
                </a:cxn>
                <a:cxn ang="0">
                  <a:pos x="0" y="8"/>
                </a:cxn>
                <a:cxn ang="0">
                  <a:pos x="0" y="0"/>
                </a:cxn>
              </a:cxnLst>
              <a:rect l="txL" t="txT" r="txR" b="txB"/>
              <a:pathLst>
                <a:path w="18" h="42">
                  <a:moveTo>
                    <a:pt x="0" y="42"/>
                  </a:moveTo>
                  <a:lnTo>
                    <a:pt x="5" y="34"/>
                  </a:lnTo>
                  <a:lnTo>
                    <a:pt x="11" y="27"/>
                  </a:lnTo>
                  <a:lnTo>
                    <a:pt x="12" y="22"/>
                  </a:lnTo>
                  <a:lnTo>
                    <a:pt x="16" y="16"/>
                  </a:lnTo>
                  <a:lnTo>
                    <a:pt x="16" y="12"/>
                  </a:lnTo>
                  <a:lnTo>
                    <a:pt x="18" y="8"/>
                  </a:lnTo>
                  <a:lnTo>
                    <a:pt x="18"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4" name="Freeform 14"/>
            <p:cNvSpPr/>
            <p:nvPr/>
          </p:nvSpPr>
          <p:spPr>
            <a:xfrm>
              <a:off x="906" y="1543"/>
              <a:ext cx="79" cy="165"/>
            </a:xfrm>
            <a:custGeom>
              <a:avLst/>
              <a:gdLst>
                <a:gd name="txL" fmla="*/ 0 w 159"/>
                <a:gd name="txT" fmla="*/ 0 h 165"/>
                <a:gd name="txR" fmla="*/ 159 w 159"/>
                <a:gd name="txB" fmla="*/ 165 h 165"/>
              </a:gdLst>
              <a:ahLst/>
              <a:cxnLst>
                <a:cxn ang="0">
                  <a:pos x="2" y="165"/>
                </a:cxn>
                <a:cxn ang="0">
                  <a:pos x="2" y="161"/>
                </a:cxn>
                <a:cxn ang="0">
                  <a:pos x="2" y="158"/>
                </a:cxn>
                <a:cxn ang="0">
                  <a:pos x="2" y="157"/>
                </a:cxn>
                <a:cxn ang="0">
                  <a:pos x="2" y="156"/>
                </a:cxn>
                <a:cxn ang="0">
                  <a:pos x="2" y="155"/>
                </a:cxn>
                <a:cxn ang="0">
                  <a:pos x="2" y="155"/>
                </a:cxn>
                <a:cxn ang="0">
                  <a:pos x="2" y="154"/>
                </a:cxn>
                <a:cxn ang="0">
                  <a:pos x="2" y="143"/>
                </a:cxn>
                <a:cxn ang="0">
                  <a:pos x="2" y="131"/>
                </a:cxn>
                <a:cxn ang="0">
                  <a:pos x="2" y="120"/>
                </a:cxn>
                <a:cxn ang="0">
                  <a:pos x="2" y="109"/>
                </a:cxn>
                <a:cxn ang="0">
                  <a:pos x="2" y="98"/>
                </a:cxn>
                <a:cxn ang="0">
                  <a:pos x="2" y="87"/>
                </a:cxn>
                <a:cxn ang="0">
                  <a:pos x="1" y="76"/>
                </a:cxn>
                <a:cxn ang="0">
                  <a:pos x="1" y="66"/>
                </a:cxn>
                <a:cxn ang="0">
                  <a:pos x="1" y="56"/>
                </a:cxn>
                <a:cxn ang="0">
                  <a:pos x="1" y="46"/>
                </a:cxn>
                <a:cxn ang="0">
                  <a:pos x="1" y="37"/>
                </a:cxn>
                <a:cxn ang="0">
                  <a:pos x="1" y="28"/>
                </a:cxn>
                <a:cxn ang="0">
                  <a:pos x="0" y="21"/>
                </a:cxn>
                <a:cxn ang="0">
                  <a:pos x="0" y="13"/>
                </a:cxn>
                <a:cxn ang="0">
                  <a:pos x="0" y="6"/>
                </a:cxn>
                <a:cxn ang="0">
                  <a:pos x="0" y="0"/>
                </a:cxn>
              </a:cxnLst>
              <a:rect l="txL" t="txT" r="txR" b="txB"/>
              <a:pathLst>
                <a:path w="159" h="165">
                  <a:moveTo>
                    <a:pt x="159" y="165"/>
                  </a:moveTo>
                  <a:lnTo>
                    <a:pt x="159" y="161"/>
                  </a:lnTo>
                  <a:lnTo>
                    <a:pt x="159" y="158"/>
                  </a:lnTo>
                  <a:lnTo>
                    <a:pt x="159" y="157"/>
                  </a:lnTo>
                  <a:lnTo>
                    <a:pt x="159" y="156"/>
                  </a:lnTo>
                  <a:lnTo>
                    <a:pt x="159" y="155"/>
                  </a:lnTo>
                  <a:lnTo>
                    <a:pt x="159" y="154"/>
                  </a:lnTo>
                  <a:lnTo>
                    <a:pt x="157" y="143"/>
                  </a:lnTo>
                  <a:lnTo>
                    <a:pt x="155" y="131"/>
                  </a:lnTo>
                  <a:lnTo>
                    <a:pt x="154" y="120"/>
                  </a:lnTo>
                  <a:lnTo>
                    <a:pt x="148" y="109"/>
                  </a:lnTo>
                  <a:lnTo>
                    <a:pt x="143" y="98"/>
                  </a:lnTo>
                  <a:lnTo>
                    <a:pt x="136" y="87"/>
                  </a:lnTo>
                  <a:lnTo>
                    <a:pt x="127" y="76"/>
                  </a:lnTo>
                  <a:lnTo>
                    <a:pt x="118" y="66"/>
                  </a:lnTo>
                  <a:lnTo>
                    <a:pt x="108" y="56"/>
                  </a:lnTo>
                  <a:lnTo>
                    <a:pt x="97" y="46"/>
                  </a:lnTo>
                  <a:lnTo>
                    <a:pt x="83" y="37"/>
                  </a:lnTo>
                  <a:lnTo>
                    <a:pt x="69" y="28"/>
                  </a:lnTo>
                  <a:lnTo>
                    <a:pt x="53" y="21"/>
                  </a:lnTo>
                  <a:lnTo>
                    <a:pt x="37" y="13"/>
                  </a:lnTo>
                  <a:lnTo>
                    <a:pt x="19" y="6"/>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5" name="Freeform 15"/>
            <p:cNvSpPr/>
            <p:nvPr/>
          </p:nvSpPr>
          <p:spPr>
            <a:xfrm>
              <a:off x="1056" y="1378"/>
              <a:ext cx="36" cy="52"/>
            </a:xfrm>
            <a:custGeom>
              <a:avLst/>
              <a:gdLst>
                <a:gd name="txL" fmla="*/ 0 w 71"/>
                <a:gd name="txT" fmla="*/ 0 h 52"/>
                <a:gd name="txR" fmla="*/ 71 w 71"/>
                <a:gd name="txB" fmla="*/ 52 h 52"/>
              </a:gdLst>
              <a:ahLst/>
              <a:cxnLst>
                <a:cxn ang="0">
                  <a:pos x="0" y="52"/>
                </a:cxn>
                <a:cxn ang="0">
                  <a:pos x="1" y="47"/>
                </a:cxn>
                <a:cxn ang="0">
                  <a:pos x="1" y="43"/>
                </a:cxn>
                <a:cxn ang="0">
                  <a:pos x="1" y="36"/>
                </a:cxn>
                <a:cxn ang="0">
                  <a:pos x="1" y="30"/>
                </a:cxn>
                <a:cxn ang="0">
                  <a:pos x="1" y="23"/>
                </a:cxn>
                <a:cxn ang="0">
                  <a:pos x="1" y="15"/>
                </a:cxn>
                <a:cxn ang="0">
                  <a:pos x="2" y="0"/>
                </a:cxn>
              </a:cxnLst>
              <a:rect l="txL" t="txT" r="txR" b="txB"/>
              <a:pathLst>
                <a:path w="71" h="52">
                  <a:moveTo>
                    <a:pt x="0" y="52"/>
                  </a:moveTo>
                  <a:lnTo>
                    <a:pt x="13" y="47"/>
                  </a:lnTo>
                  <a:lnTo>
                    <a:pt x="23" y="43"/>
                  </a:lnTo>
                  <a:lnTo>
                    <a:pt x="32" y="36"/>
                  </a:lnTo>
                  <a:lnTo>
                    <a:pt x="41" y="30"/>
                  </a:lnTo>
                  <a:lnTo>
                    <a:pt x="50" y="23"/>
                  </a:lnTo>
                  <a:lnTo>
                    <a:pt x="57" y="15"/>
                  </a:lnTo>
                  <a:lnTo>
                    <a:pt x="71"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6" name="Freeform 16"/>
            <p:cNvSpPr/>
            <p:nvPr/>
          </p:nvSpPr>
          <p:spPr>
            <a:xfrm>
              <a:off x="1012" y="1152"/>
              <a:ext cx="1" cy="31"/>
            </a:xfrm>
            <a:custGeom>
              <a:avLst/>
              <a:gdLst>
                <a:gd name="txL" fmla="*/ 0 w 1"/>
                <a:gd name="txT" fmla="*/ 0 h 31"/>
                <a:gd name="txR" fmla="*/ 1 w 1"/>
                <a:gd name="txB" fmla="*/ 31 h 31"/>
              </a:gdLst>
              <a:ahLst/>
              <a:cxnLst>
                <a:cxn ang="0">
                  <a:pos x="0" y="31"/>
                </a:cxn>
                <a:cxn ang="0">
                  <a:pos x="0" y="31"/>
                </a:cxn>
                <a:cxn ang="0">
                  <a:pos x="0" y="0"/>
                </a:cxn>
              </a:cxnLst>
              <a:rect l="txL" t="txT" r="txR" b="txB"/>
              <a:pathLst>
                <a:path w="1" h="31">
                  <a:moveTo>
                    <a:pt x="0" y="31"/>
                  </a:moveTo>
                  <a:lnTo>
                    <a:pt x="0" y="31"/>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7" name="Freeform 17"/>
            <p:cNvSpPr/>
            <p:nvPr/>
          </p:nvSpPr>
          <p:spPr>
            <a:xfrm>
              <a:off x="782" y="1080"/>
              <a:ext cx="18" cy="42"/>
            </a:xfrm>
            <a:custGeom>
              <a:avLst/>
              <a:gdLst>
                <a:gd name="txL" fmla="*/ 0 w 36"/>
                <a:gd name="txT" fmla="*/ 0 h 42"/>
                <a:gd name="txR" fmla="*/ 36 w 36"/>
                <a:gd name="txB" fmla="*/ 42 h 42"/>
              </a:gdLst>
              <a:ahLst/>
              <a:cxnLst>
                <a:cxn ang="0">
                  <a:pos x="1" y="0"/>
                </a:cxn>
                <a:cxn ang="0">
                  <a:pos x="1" y="4"/>
                </a:cxn>
                <a:cxn ang="0">
                  <a:pos x="1" y="10"/>
                </a:cxn>
                <a:cxn ang="0">
                  <a:pos x="1" y="15"/>
                </a:cxn>
                <a:cxn ang="0">
                  <a:pos x="1" y="21"/>
                </a:cxn>
                <a:cxn ang="0">
                  <a:pos x="1" y="26"/>
                </a:cxn>
                <a:cxn ang="0">
                  <a:pos x="1" y="32"/>
                </a:cxn>
                <a:cxn ang="0">
                  <a:pos x="0" y="37"/>
                </a:cxn>
                <a:cxn ang="0">
                  <a:pos x="0" y="42"/>
                </a:cxn>
              </a:cxnLst>
              <a:rect l="txL" t="txT" r="txR" b="txB"/>
              <a:pathLst>
                <a:path w="36" h="42">
                  <a:moveTo>
                    <a:pt x="36" y="0"/>
                  </a:moveTo>
                  <a:lnTo>
                    <a:pt x="29" y="4"/>
                  </a:lnTo>
                  <a:lnTo>
                    <a:pt x="22" y="10"/>
                  </a:lnTo>
                  <a:lnTo>
                    <a:pt x="16" y="15"/>
                  </a:lnTo>
                  <a:lnTo>
                    <a:pt x="11" y="21"/>
                  </a:lnTo>
                  <a:lnTo>
                    <a:pt x="6" y="26"/>
                  </a:lnTo>
                  <a:lnTo>
                    <a:pt x="2" y="32"/>
                  </a:lnTo>
                  <a:lnTo>
                    <a:pt x="0" y="37"/>
                  </a:lnTo>
                  <a:lnTo>
                    <a:pt x="0"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8" name="Freeform 18"/>
            <p:cNvSpPr/>
            <p:nvPr/>
          </p:nvSpPr>
          <p:spPr>
            <a:xfrm>
              <a:off x="614" y="1101"/>
              <a:ext cx="9" cy="31"/>
            </a:xfrm>
            <a:custGeom>
              <a:avLst/>
              <a:gdLst>
                <a:gd name="txL" fmla="*/ 0 w 17"/>
                <a:gd name="txT" fmla="*/ 0 h 31"/>
                <a:gd name="txR" fmla="*/ 17 w 17"/>
                <a:gd name="txB" fmla="*/ 31 h 31"/>
              </a:gdLst>
              <a:ahLst/>
              <a:cxnLst>
                <a:cxn ang="0">
                  <a:pos x="1" y="0"/>
                </a:cxn>
                <a:cxn ang="0">
                  <a:pos x="1" y="3"/>
                </a:cxn>
                <a:cxn ang="0">
                  <a:pos x="1" y="7"/>
                </a:cxn>
                <a:cxn ang="0">
                  <a:pos x="1" y="11"/>
                </a:cxn>
                <a:cxn ang="0">
                  <a:pos x="1" y="15"/>
                </a:cxn>
                <a:cxn ang="0">
                  <a:pos x="0" y="18"/>
                </a:cxn>
                <a:cxn ang="0">
                  <a:pos x="0" y="23"/>
                </a:cxn>
                <a:cxn ang="0">
                  <a:pos x="0" y="31"/>
                </a:cxn>
              </a:cxnLst>
              <a:rect l="txL" t="txT" r="txR" b="txB"/>
              <a:pathLst>
                <a:path w="17" h="31">
                  <a:moveTo>
                    <a:pt x="17" y="0"/>
                  </a:moveTo>
                  <a:lnTo>
                    <a:pt x="12" y="3"/>
                  </a:lnTo>
                  <a:lnTo>
                    <a:pt x="7" y="7"/>
                  </a:lnTo>
                  <a:lnTo>
                    <a:pt x="3" y="11"/>
                  </a:lnTo>
                  <a:lnTo>
                    <a:pt x="1" y="15"/>
                  </a:lnTo>
                  <a:lnTo>
                    <a:pt x="0" y="18"/>
                  </a:lnTo>
                  <a:lnTo>
                    <a:pt x="0" y="23"/>
                  </a:lnTo>
                  <a:lnTo>
                    <a:pt x="0" y="3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9" name="Freeform 19"/>
            <p:cNvSpPr/>
            <p:nvPr/>
          </p:nvSpPr>
          <p:spPr>
            <a:xfrm>
              <a:off x="411" y="1152"/>
              <a:ext cx="35" cy="31"/>
            </a:xfrm>
            <a:custGeom>
              <a:avLst/>
              <a:gdLst>
                <a:gd name="txL" fmla="*/ 0 w 71"/>
                <a:gd name="txT" fmla="*/ 0 h 31"/>
                <a:gd name="txR" fmla="*/ 71 w 71"/>
                <a:gd name="txB" fmla="*/ 31 h 31"/>
              </a:gdLst>
              <a:ahLst/>
              <a:cxnLst>
                <a:cxn ang="0">
                  <a:pos x="1" y="31"/>
                </a:cxn>
                <a:cxn ang="0">
                  <a:pos x="1" y="24"/>
                </a:cxn>
                <a:cxn ang="0">
                  <a:pos x="0" y="17"/>
                </a:cxn>
                <a:cxn ang="0">
                  <a:pos x="0" y="13"/>
                </a:cxn>
                <a:cxn ang="0">
                  <a:pos x="0" y="8"/>
                </a:cxn>
                <a:cxn ang="0">
                  <a:pos x="0" y="5"/>
                </a:cxn>
                <a:cxn ang="0">
                  <a:pos x="0" y="2"/>
                </a:cxn>
                <a:cxn ang="0">
                  <a:pos x="0" y="0"/>
                </a:cxn>
                <a:cxn ang="0">
                  <a:pos x="0" y="0"/>
                </a:cxn>
              </a:cxnLst>
              <a:rect l="txL" t="txT" r="txR" b="txB"/>
              <a:pathLst>
                <a:path w="71" h="31">
                  <a:moveTo>
                    <a:pt x="71" y="31"/>
                  </a:moveTo>
                  <a:lnTo>
                    <a:pt x="64" y="24"/>
                  </a:lnTo>
                  <a:lnTo>
                    <a:pt x="55" y="17"/>
                  </a:lnTo>
                  <a:lnTo>
                    <a:pt x="44" y="13"/>
                  </a:lnTo>
                  <a:lnTo>
                    <a:pt x="35" y="8"/>
                  </a:lnTo>
                  <a:lnTo>
                    <a:pt x="25" y="5"/>
                  </a:lnTo>
                  <a:lnTo>
                    <a:pt x="16" y="2"/>
                  </a:lnTo>
                  <a:lnTo>
                    <a:pt x="7" y="0"/>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0" name="Freeform 20"/>
            <p:cNvSpPr/>
            <p:nvPr/>
          </p:nvSpPr>
          <p:spPr>
            <a:xfrm>
              <a:off x="164" y="1347"/>
              <a:ext cx="8" cy="42"/>
            </a:xfrm>
            <a:custGeom>
              <a:avLst/>
              <a:gdLst>
                <a:gd name="txL" fmla="*/ 0 w 18"/>
                <a:gd name="txT" fmla="*/ 0 h 42"/>
                <a:gd name="txR" fmla="*/ 18 w 18"/>
                <a:gd name="txB" fmla="*/ 42 h 42"/>
              </a:gdLst>
              <a:ahLst/>
              <a:cxnLst>
                <a:cxn ang="0">
                  <a:pos x="0" y="0"/>
                </a:cxn>
                <a:cxn ang="0">
                  <a:pos x="0" y="8"/>
                </a:cxn>
                <a:cxn ang="0">
                  <a:pos x="0" y="14"/>
                </a:cxn>
                <a:cxn ang="0">
                  <a:pos x="0" y="20"/>
                </a:cxn>
                <a:cxn ang="0">
                  <a:pos x="0" y="25"/>
                </a:cxn>
                <a:cxn ang="0">
                  <a:pos x="0" y="30"/>
                </a:cxn>
                <a:cxn ang="0">
                  <a:pos x="0" y="34"/>
                </a:cxn>
                <a:cxn ang="0">
                  <a:pos x="0" y="37"/>
                </a:cxn>
                <a:cxn ang="0">
                  <a:pos x="0" y="42"/>
                </a:cxn>
              </a:cxnLst>
              <a:rect l="txL" t="txT" r="txR" b="txB"/>
              <a:pathLst>
                <a:path w="18" h="42">
                  <a:moveTo>
                    <a:pt x="0" y="0"/>
                  </a:moveTo>
                  <a:lnTo>
                    <a:pt x="0" y="8"/>
                  </a:lnTo>
                  <a:lnTo>
                    <a:pt x="0" y="14"/>
                  </a:lnTo>
                  <a:lnTo>
                    <a:pt x="2" y="20"/>
                  </a:lnTo>
                  <a:lnTo>
                    <a:pt x="2" y="25"/>
                  </a:lnTo>
                  <a:lnTo>
                    <a:pt x="4" y="30"/>
                  </a:lnTo>
                  <a:lnTo>
                    <a:pt x="7" y="34"/>
                  </a:lnTo>
                  <a:lnTo>
                    <a:pt x="12" y="37"/>
                  </a:lnTo>
                  <a:lnTo>
                    <a:pt x="18"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1" name="Rectangle 21"/>
            <p:cNvSpPr/>
            <p:nvPr/>
          </p:nvSpPr>
          <p:spPr>
            <a:xfrm>
              <a:off x="278" y="1234"/>
              <a:ext cx="552"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Times New Roman" panose="02020603050405020304" charset="0"/>
                </a:rPr>
                <a:t>Internet</a:t>
              </a:r>
              <a:endParaRPr lang="en-US" altLang="zh-CN" sz="2000" b="1" dirty="0">
                <a:latin typeface="Arial" panose="020B0604020202020204" pitchFamily="34" charset="0"/>
              </a:endParaRPr>
            </a:p>
          </p:txBody>
        </p:sp>
        <p:sp>
          <p:nvSpPr>
            <p:cNvPr id="117782" name="Rectangle 22"/>
            <p:cNvSpPr/>
            <p:nvPr/>
          </p:nvSpPr>
          <p:spPr>
            <a:xfrm>
              <a:off x="847" y="1245"/>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信</a:t>
              </a:r>
              <a:endParaRPr lang="zh-CN" altLang="en-US" sz="2000" b="1" dirty="0">
                <a:latin typeface="Arial" panose="020B0604020202020204" pitchFamily="34" charset="0"/>
              </a:endParaRPr>
            </a:p>
          </p:txBody>
        </p:sp>
        <p:sp>
          <p:nvSpPr>
            <p:cNvPr id="117783" name="Rectangle 23"/>
            <p:cNvSpPr/>
            <p:nvPr/>
          </p:nvSpPr>
          <p:spPr>
            <a:xfrm>
              <a:off x="278" y="1460"/>
              <a:ext cx="477"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息资源</a:t>
              </a:r>
              <a:endParaRPr lang="zh-CN" altLang="en-US" sz="2000" b="1" dirty="0">
                <a:latin typeface="Arial" panose="020B0604020202020204" pitchFamily="34" charset="0"/>
              </a:endParaRPr>
            </a:p>
          </p:txBody>
        </p:sp>
        <p:sp>
          <p:nvSpPr>
            <p:cNvPr id="117784" name="Freeform 25"/>
            <p:cNvSpPr/>
            <p:nvPr/>
          </p:nvSpPr>
          <p:spPr>
            <a:xfrm>
              <a:off x="1200" y="1322"/>
              <a:ext cx="734" cy="585"/>
            </a:xfrm>
            <a:custGeom>
              <a:avLst/>
              <a:gdLst>
                <a:gd name="txL" fmla="*/ 0 w 1340"/>
                <a:gd name="txT" fmla="*/ 0 h 585"/>
                <a:gd name="txR" fmla="*/ 1340 w 1340"/>
                <a:gd name="txB" fmla="*/ 585 h 585"/>
              </a:gdLst>
              <a:ahLst/>
              <a:cxnLst>
                <a:cxn ang="0">
                  <a:pos x="0" y="146"/>
                </a:cxn>
                <a:cxn ang="0">
                  <a:pos x="0" y="438"/>
                </a:cxn>
                <a:cxn ang="0">
                  <a:pos x="30" y="438"/>
                </a:cxn>
                <a:cxn ang="0">
                  <a:pos x="30" y="585"/>
                </a:cxn>
                <a:cxn ang="0">
                  <a:pos x="36" y="292"/>
                </a:cxn>
                <a:cxn ang="0">
                  <a:pos x="30" y="0"/>
                </a:cxn>
                <a:cxn ang="0">
                  <a:pos x="30"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solidFill>
              <a:srgbClr val="FFFFFF">
                <a:alpha val="100000"/>
              </a:srgbClr>
            </a:solidFill>
            <a:ln w="9525">
              <a:noFill/>
            </a:ln>
          </p:spPr>
          <p:txBody>
            <a:bodyPr/>
            <a:lstStyle/>
            <a:p>
              <a:endParaRPr lang="zh-CN" altLang="en-US"/>
            </a:p>
          </p:txBody>
        </p:sp>
        <p:sp>
          <p:nvSpPr>
            <p:cNvPr id="117785" name="Freeform 26"/>
            <p:cNvSpPr/>
            <p:nvPr/>
          </p:nvSpPr>
          <p:spPr>
            <a:xfrm>
              <a:off x="126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6" name="Rectangle 27"/>
            <p:cNvSpPr/>
            <p:nvPr/>
          </p:nvSpPr>
          <p:spPr>
            <a:xfrm>
              <a:off x="1296"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资</a:t>
              </a:r>
              <a:endParaRPr lang="zh-CN" altLang="en-US" sz="2000" b="1" dirty="0">
                <a:latin typeface="Arial" panose="020B0604020202020204" pitchFamily="34" charset="0"/>
              </a:endParaRPr>
            </a:p>
          </p:txBody>
        </p:sp>
        <p:sp>
          <p:nvSpPr>
            <p:cNvPr id="117787" name="Rectangle 28"/>
            <p:cNvSpPr/>
            <p:nvPr/>
          </p:nvSpPr>
          <p:spPr>
            <a:xfrm>
              <a:off x="1440"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源</a:t>
              </a:r>
              <a:endParaRPr lang="zh-CN" altLang="en-US" sz="2000" b="1" dirty="0">
                <a:latin typeface="Arial" panose="020B0604020202020204" pitchFamily="34" charset="0"/>
              </a:endParaRPr>
            </a:p>
          </p:txBody>
        </p:sp>
        <p:sp>
          <p:nvSpPr>
            <p:cNvPr id="117788" name="Rectangle 29"/>
            <p:cNvSpPr/>
            <p:nvPr/>
          </p:nvSpPr>
          <p:spPr>
            <a:xfrm>
              <a:off x="1584"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发</a:t>
              </a:r>
              <a:endParaRPr lang="zh-CN" altLang="en-US" sz="2000" b="1" dirty="0">
                <a:latin typeface="Arial" panose="020B0604020202020204" pitchFamily="34" charset="0"/>
              </a:endParaRPr>
            </a:p>
          </p:txBody>
        </p:sp>
        <p:sp>
          <p:nvSpPr>
            <p:cNvPr id="117789" name="Rectangle 30"/>
            <p:cNvSpPr/>
            <p:nvPr/>
          </p:nvSpPr>
          <p:spPr>
            <a:xfrm>
              <a:off x="1728"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现</a:t>
              </a:r>
              <a:endParaRPr lang="zh-CN" altLang="en-US" sz="2000" b="1" dirty="0">
                <a:latin typeface="Arial" panose="020B0604020202020204" pitchFamily="34" charset="0"/>
              </a:endParaRPr>
            </a:p>
          </p:txBody>
        </p:sp>
        <p:sp>
          <p:nvSpPr>
            <p:cNvPr id="117790" name="Freeform 31"/>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close/>
                </a:path>
              </a:pathLst>
            </a:custGeom>
            <a:blipFill rotWithShape="0">
              <a:blip/>
            </a:blipFill>
            <a:ln w="9525">
              <a:noFill/>
            </a:ln>
          </p:spPr>
          <p:txBody>
            <a:bodyPr/>
            <a:lstStyle/>
            <a:p>
              <a:endParaRPr lang="zh-CN" altLang="en-US"/>
            </a:p>
          </p:txBody>
        </p:sp>
        <p:sp>
          <p:nvSpPr>
            <p:cNvPr id="117791" name="Freeform 32"/>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2" name="Line 33"/>
            <p:cNvSpPr/>
            <p:nvPr/>
          </p:nvSpPr>
          <p:spPr>
            <a:xfrm>
              <a:off x="1934" y="1390"/>
              <a:ext cx="600" cy="1"/>
            </a:xfrm>
            <a:prstGeom prst="line">
              <a:avLst/>
            </a:prstGeom>
            <a:ln w="14288" cap="flat" cmpd="sng">
              <a:solidFill>
                <a:srgbClr val="000000"/>
              </a:solidFill>
              <a:prstDash val="solid"/>
              <a:headEnd type="none" w="med" len="med"/>
              <a:tailEnd type="none" w="med" len="med"/>
            </a:ln>
          </p:spPr>
        </p:sp>
        <p:sp>
          <p:nvSpPr>
            <p:cNvPr id="117793" name="Freeform 34"/>
            <p:cNvSpPr/>
            <p:nvPr/>
          </p:nvSpPr>
          <p:spPr>
            <a:xfrm>
              <a:off x="2544" y="1322"/>
              <a:ext cx="730" cy="585"/>
            </a:xfrm>
            <a:custGeom>
              <a:avLst/>
              <a:gdLst>
                <a:gd name="txL" fmla="*/ 0 w 1340"/>
                <a:gd name="txT" fmla="*/ 0 h 585"/>
                <a:gd name="txR" fmla="*/ 1340 w 1340"/>
                <a:gd name="txB" fmla="*/ 585 h 585"/>
              </a:gdLst>
              <a:ahLst/>
              <a:cxnLst>
                <a:cxn ang="0">
                  <a:pos x="0" y="146"/>
                </a:cxn>
                <a:cxn ang="0">
                  <a:pos x="0" y="438"/>
                </a:cxn>
                <a:cxn ang="0">
                  <a:pos x="29" y="438"/>
                </a:cxn>
                <a:cxn ang="0">
                  <a:pos x="29" y="585"/>
                </a:cxn>
                <a:cxn ang="0">
                  <a:pos x="35" y="292"/>
                </a:cxn>
                <a:cxn ang="0">
                  <a:pos x="29" y="0"/>
                </a:cxn>
                <a:cxn ang="0">
                  <a:pos x="29"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solidFill>
              <a:srgbClr val="FFFFFF">
                <a:alpha val="100000"/>
              </a:srgbClr>
            </a:solidFill>
            <a:ln w="9525">
              <a:noFill/>
            </a:ln>
          </p:spPr>
          <p:txBody>
            <a:bodyPr/>
            <a:lstStyle/>
            <a:p>
              <a:endParaRPr lang="zh-CN" altLang="en-US"/>
            </a:p>
          </p:txBody>
        </p:sp>
        <p:sp>
          <p:nvSpPr>
            <p:cNvPr id="117794" name="Freeform 35"/>
            <p:cNvSpPr/>
            <p:nvPr/>
          </p:nvSpPr>
          <p:spPr>
            <a:xfrm>
              <a:off x="260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5" name="Rectangle 36"/>
            <p:cNvSpPr/>
            <p:nvPr/>
          </p:nvSpPr>
          <p:spPr>
            <a:xfrm>
              <a:off x="2592"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信</a:t>
              </a:r>
              <a:endParaRPr lang="zh-CN" altLang="en-US" sz="1800" b="1" dirty="0">
                <a:latin typeface="Arial" panose="020B0604020202020204" pitchFamily="34" charset="0"/>
              </a:endParaRPr>
            </a:p>
          </p:txBody>
        </p:sp>
        <p:sp>
          <p:nvSpPr>
            <p:cNvPr id="117796" name="Rectangle 37"/>
            <p:cNvSpPr/>
            <p:nvPr/>
          </p:nvSpPr>
          <p:spPr>
            <a:xfrm>
              <a:off x="2688"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a:t>
              </a:r>
              <a:endParaRPr lang="zh-CN" altLang="en-US" sz="2000" b="1" dirty="0">
                <a:latin typeface="Arial" panose="020B0604020202020204" pitchFamily="34" charset="0"/>
              </a:endParaRPr>
            </a:p>
          </p:txBody>
        </p:sp>
        <p:sp>
          <p:nvSpPr>
            <p:cNvPr id="117797" name="Rectangle 38"/>
            <p:cNvSpPr/>
            <p:nvPr/>
          </p:nvSpPr>
          <p:spPr>
            <a:xfrm>
              <a:off x="283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预</a:t>
              </a:r>
              <a:endParaRPr lang="zh-CN" altLang="en-US" sz="2000" b="1" dirty="0">
                <a:latin typeface="Arial" panose="020B0604020202020204" pitchFamily="34" charset="0"/>
              </a:endParaRPr>
            </a:p>
          </p:txBody>
        </p:sp>
        <p:sp>
          <p:nvSpPr>
            <p:cNvPr id="117798" name="Rectangle 39"/>
            <p:cNvSpPr/>
            <p:nvPr/>
          </p:nvSpPr>
          <p:spPr>
            <a:xfrm>
              <a:off x="299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处</a:t>
              </a:r>
              <a:endParaRPr lang="zh-CN" altLang="en-US" sz="2000" b="1" dirty="0">
                <a:latin typeface="Arial" panose="020B0604020202020204" pitchFamily="34" charset="0"/>
              </a:endParaRPr>
            </a:p>
          </p:txBody>
        </p:sp>
        <p:sp>
          <p:nvSpPr>
            <p:cNvPr id="117799" name="Rectangle 40"/>
            <p:cNvSpPr/>
            <p:nvPr/>
          </p:nvSpPr>
          <p:spPr>
            <a:xfrm>
              <a:off x="3098"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理</a:t>
              </a:r>
              <a:endParaRPr lang="zh-CN" altLang="en-US" sz="2000" b="1" dirty="0">
                <a:latin typeface="Arial" panose="020B0604020202020204" pitchFamily="34" charset="0"/>
              </a:endParaRPr>
            </a:p>
          </p:txBody>
        </p:sp>
        <p:sp>
          <p:nvSpPr>
            <p:cNvPr id="117800" name="Freeform 41"/>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solidFill>
              <a:srgbClr val="FFFFFF">
                <a:alpha val="100000"/>
              </a:srgbClr>
            </a:solidFill>
            <a:ln w="9525">
              <a:noFill/>
            </a:ln>
          </p:spPr>
          <p:txBody>
            <a:bodyPr/>
            <a:lstStyle/>
            <a:p>
              <a:endParaRPr lang="zh-CN" altLang="en-US"/>
            </a:p>
          </p:txBody>
        </p:sp>
        <p:sp>
          <p:nvSpPr>
            <p:cNvPr id="117801" name="Freeform 42"/>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02" name="Rectangle 43"/>
            <p:cNvSpPr/>
            <p:nvPr/>
          </p:nvSpPr>
          <p:spPr>
            <a:xfrm>
              <a:off x="3936"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模</a:t>
              </a:r>
              <a:endParaRPr lang="zh-CN" altLang="en-US" sz="1800" b="1" dirty="0">
                <a:latin typeface="Arial" panose="020B0604020202020204" pitchFamily="34" charset="0"/>
              </a:endParaRPr>
            </a:p>
          </p:txBody>
        </p:sp>
        <p:sp>
          <p:nvSpPr>
            <p:cNvPr id="117803" name="Rectangle 44"/>
            <p:cNvSpPr/>
            <p:nvPr/>
          </p:nvSpPr>
          <p:spPr>
            <a:xfrm>
              <a:off x="4064"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04" name="Rectangle 45"/>
            <p:cNvSpPr/>
            <p:nvPr/>
          </p:nvSpPr>
          <p:spPr>
            <a:xfrm>
              <a:off x="4176"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概</a:t>
              </a:r>
              <a:endParaRPr lang="zh-CN" altLang="en-US" sz="2000" b="1" dirty="0">
                <a:latin typeface="Arial" panose="020B0604020202020204" pitchFamily="34" charset="0"/>
              </a:endParaRPr>
            </a:p>
          </p:txBody>
        </p:sp>
        <p:sp>
          <p:nvSpPr>
            <p:cNvPr id="117805" name="Rectangle 46"/>
            <p:cNvSpPr/>
            <p:nvPr/>
          </p:nvSpPr>
          <p:spPr>
            <a:xfrm>
              <a:off x="4320"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括</a:t>
              </a:r>
              <a:endParaRPr lang="zh-CN" altLang="en-US" sz="2000" b="1" dirty="0">
                <a:latin typeface="Arial" panose="020B0604020202020204" pitchFamily="34" charset="0"/>
              </a:endParaRPr>
            </a:p>
          </p:txBody>
        </p:sp>
        <p:sp>
          <p:nvSpPr>
            <p:cNvPr id="117806" name="Rectangle 47"/>
            <p:cNvSpPr/>
            <p:nvPr/>
          </p:nvSpPr>
          <p:spPr>
            <a:xfrm>
              <a:off x="4472" y="1540"/>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化</a:t>
              </a:r>
              <a:endParaRPr lang="zh-CN" altLang="en-US" sz="1800" b="1" dirty="0">
                <a:latin typeface="Arial" panose="020B0604020202020204" pitchFamily="34" charset="0"/>
              </a:endParaRPr>
            </a:p>
          </p:txBody>
        </p:sp>
        <p:sp>
          <p:nvSpPr>
            <p:cNvPr id="117807" name="Rectangle 48"/>
            <p:cNvSpPr/>
            <p:nvPr/>
          </p:nvSpPr>
          <p:spPr>
            <a:xfrm>
              <a:off x="3274" y="1260"/>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08" name="Line 49"/>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09" name="Line 50"/>
            <p:cNvSpPr/>
            <p:nvPr/>
          </p:nvSpPr>
          <p:spPr>
            <a:xfrm flipV="1">
              <a:off x="3274" y="1260"/>
              <a:ext cx="1" cy="177"/>
            </a:xfrm>
            <a:prstGeom prst="line">
              <a:avLst/>
            </a:prstGeom>
            <a:ln w="4763" cap="flat" cmpd="sng">
              <a:solidFill>
                <a:srgbClr val="000000"/>
              </a:solidFill>
              <a:prstDash val="solid"/>
              <a:headEnd type="none" w="med" len="med"/>
              <a:tailEnd type="none" w="med" len="med"/>
            </a:ln>
          </p:spPr>
        </p:sp>
        <p:sp>
          <p:nvSpPr>
            <p:cNvPr id="117810" name="Line 51"/>
            <p:cNvSpPr/>
            <p:nvPr/>
          </p:nvSpPr>
          <p:spPr>
            <a:xfrm>
              <a:off x="3274" y="1260"/>
              <a:ext cx="336" cy="1"/>
            </a:xfrm>
            <a:prstGeom prst="line">
              <a:avLst/>
            </a:prstGeom>
            <a:ln w="4763" cap="flat" cmpd="sng">
              <a:solidFill>
                <a:srgbClr val="000000"/>
              </a:solidFill>
              <a:prstDash val="solid"/>
              <a:headEnd type="none" w="med" len="med"/>
              <a:tailEnd type="none" w="med" len="med"/>
            </a:ln>
          </p:spPr>
        </p:sp>
        <p:sp>
          <p:nvSpPr>
            <p:cNvPr id="117811" name="Line 52"/>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2" name="Rectangle 53"/>
            <p:cNvSpPr/>
            <p:nvPr/>
          </p:nvSpPr>
          <p:spPr>
            <a:xfrm>
              <a:off x="3610" y="1260"/>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3" name="Line 54"/>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14" name="Line 55"/>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5" name="Line 56"/>
            <p:cNvSpPr/>
            <p:nvPr/>
          </p:nvSpPr>
          <p:spPr>
            <a:xfrm>
              <a:off x="3610" y="1260"/>
              <a:ext cx="335" cy="1"/>
            </a:xfrm>
            <a:prstGeom prst="line">
              <a:avLst/>
            </a:prstGeom>
            <a:ln w="4763" cap="flat" cmpd="sng">
              <a:solidFill>
                <a:srgbClr val="000000"/>
              </a:solidFill>
              <a:prstDash val="solid"/>
              <a:headEnd type="none" w="med" len="med"/>
              <a:tailEnd type="none" w="med" len="med"/>
            </a:ln>
          </p:spPr>
        </p:sp>
        <p:sp>
          <p:nvSpPr>
            <p:cNvPr id="117816" name="Line 57"/>
            <p:cNvSpPr/>
            <p:nvPr/>
          </p:nvSpPr>
          <p:spPr>
            <a:xfrm flipV="1">
              <a:off x="3945" y="1260"/>
              <a:ext cx="1" cy="177"/>
            </a:xfrm>
            <a:prstGeom prst="line">
              <a:avLst/>
            </a:prstGeom>
            <a:ln w="4763" cap="flat" cmpd="sng">
              <a:solidFill>
                <a:srgbClr val="000000"/>
              </a:solidFill>
              <a:prstDash val="solid"/>
              <a:headEnd type="none" w="med" len="med"/>
              <a:tailEnd type="none" w="med" len="med"/>
            </a:ln>
          </p:spPr>
        </p:sp>
        <p:sp>
          <p:nvSpPr>
            <p:cNvPr id="117817" name="Rectangle 58"/>
            <p:cNvSpPr/>
            <p:nvPr/>
          </p:nvSpPr>
          <p:spPr>
            <a:xfrm>
              <a:off x="3274" y="1437"/>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8" name="Line 59"/>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19" name="Line 60"/>
            <p:cNvSpPr/>
            <p:nvPr/>
          </p:nvSpPr>
          <p:spPr>
            <a:xfrm flipV="1">
              <a:off x="3274" y="1437"/>
              <a:ext cx="1" cy="177"/>
            </a:xfrm>
            <a:prstGeom prst="line">
              <a:avLst/>
            </a:prstGeom>
            <a:ln w="4763" cap="flat" cmpd="sng">
              <a:solidFill>
                <a:srgbClr val="000000"/>
              </a:solidFill>
              <a:prstDash val="solid"/>
              <a:headEnd type="none" w="med" len="med"/>
              <a:tailEnd type="none" w="med" len="med"/>
            </a:ln>
          </p:spPr>
        </p:sp>
        <p:sp>
          <p:nvSpPr>
            <p:cNvPr id="117820" name="Line 61"/>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21" name="Line 62"/>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2" name="Rectangle 63"/>
            <p:cNvSpPr/>
            <p:nvPr/>
          </p:nvSpPr>
          <p:spPr>
            <a:xfrm>
              <a:off x="3610" y="1437"/>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3" name="Line 64"/>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24" name="Line 65"/>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5" name="Line 66"/>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26" name="Line 67"/>
            <p:cNvSpPr/>
            <p:nvPr/>
          </p:nvSpPr>
          <p:spPr>
            <a:xfrm flipV="1">
              <a:off x="3945" y="1437"/>
              <a:ext cx="1" cy="177"/>
            </a:xfrm>
            <a:prstGeom prst="line">
              <a:avLst/>
            </a:prstGeom>
            <a:ln w="4763" cap="flat" cmpd="sng">
              <a:solidFill>
                <a:srgbClr val="000000"/>
              </a:solidFill>
              <a:prstDash val="solid"/>
              <a:headEnd type="none" w="med" len="med"/>
              <a:tailEnd type="none" w="med" len="med"/>
            </a:ln>
          </p:spPr>
        </p:sp>
        <p:sp>
          <p:nvSpPr>
            <p:cNvPr id="117827" name="Rectangle 68"/>
            <p:cNvSpPr/>
            <p:nvPr/>
          </p:nvSpPr>
          <p:spPr>
            <a:xfrm>
              <a:off x="3274" y="1614"/>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8" name="Line 69"/>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29" name="Line 70"/>
            <p:cNvSpPr/>
            <p:nvPr/>
          </p:nvSpPr>
          <p:spPr>
            <a:xfrm flipV="1">
              <a:off x="3274" y="1614"/>
              <a:ext cx="1" cy="177"/>
            </a:xfrm>
            <a:prstGeom prst="line">
              <a:avLst/>
            </a:prstGeom>
            <a:ln w="4763" cap="flat" cmpd="sng">
              <a:solidFill>
                <a:srgbClr val="000000"/>
              </a:solidFill>
              <a:prstDash val="solid"/>
              <a:headEnd type="none" w="med" len="med"/>
              <a:tailEnd type="none" w="med" len="med"/>
            </a:ln>
          </p:spPr>
        </p:sp>
        <p:sp>
          <p:nvSpPr>
            <p:cNvPr id="117830" name="Line 71"/>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31" name="Line 72"/>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2" name="Rectangle 73"/>
            <p:cNvSpPr/>
            <p:nvPr/>
          </p:nvSpPr>
          <p:spPr>
            <a:xfrm>
              <a:off x="3610" y="1614"/>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3" name="Line 74"/>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34" name="Line 75"/>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5" name="Line 76"/>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36" name="Line 77"/>
            <p:cNvSpPr/>
            <p:nvPr/>
          </p:nvSpPr>
          <p:spPr>
            <a:xfrm flipV="1">
              <a:off x="3945" y="1614"/>
              <a:ext cx="1" cy="177"/>
            </a:xfrm>
            <a:prstGeom prst="line">
              <a:avLst/>
            </a:prstGeom>
            <a:ln w="4763" cap="flat" cmpd="sng">
              <a:solidFill>
                <a:srgbClr val="000000"/>
              </a:solidFill>
              <a:prstDash val="solid"/>
              <a:headEnd type="none" w="med" len="med"/>
              <a:tailEnd type="none" w="med" len="med"/>
            </a:ln>
          </p:spPr>
        </p:sp>
        <p:sp>
          <p:nvSpPr>
            <p:cNvPr id="117837" name="Rectangle 78"/>
            <p:cNvSpPr/>
            <p:nvPr/>
          </p:nvSpPr>
          <p:spPr>
            <a:xfrm>
              <a:off x="3274" y="1791"/>
              <a:ext cx="336"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8" name="Line 79"/>
            <p:cNvSpPr/>
            <p:nvPr/>
          </p:nvSpPr>
          <p:spPr>
            <a:xfrm>
              <a:off x="3274" y="1967"/>
              <a:ext cx="336" cy="1"/>
            </a:xfrm>
            <a:prstGeom prst="line">
              <a:avLst/>
            </a:prstGeom>
            <a:ln w="4763" cap="flat" cmpd="sng">
              <a:solidFill>
                <a:srgbClr val="000000"/>
              </a:solidFill>
              <a:prstDash val="solid"/>
              <a:headEnd type="none" w="med" len="med"/>
              <a:tailEnd type="none" w="med" len="med"/>
            </a:ln>
          </p:spPr>
        </p:sp>
        <p:sp>
          <p:nvSpPr>
            <p:cNvPr id="117839" name="Line 80"/>
            <p:cNvSpPr/>
            <p:nvPr/>
          </p:nvSpPr>
          <p:spPr>
            <a:xfrm flipV="1">
              <a:off x="3274" y="1791"/>
              <a:ext cx="1" cy="176"/>
            </a:xfrm>
            <a:prstGeom prst="line">
              <a:avLst/>
            </a:prstGeom>
            <a:ln w="4763" cap="flat" cmpd="sng">
              <a:solidFill>
                <a:srgbClr val="000000"/>
              </a:solidFill>
              <a:prstDash val="solid"/>
              <a:headEnd type="none" w="med" len="med"/>
              <a:tailEnd type="none" w="med" len="med"/>
            </a:ln>
          </p:spPr>
        </p:sp>
        <p:sp>
          <p:nvSpPr>
            <p:cNvPr id="117840" name="Line 81"/>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41" name="Line 82"/>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2" name="Rectangle 83"/>
            <p:cNvSpPr/>
            <p:nvPr/>
          </p:nvSpPr>
          <p:spPr>
            <a:xfrm>
              <a:off x="3610" y="1791"/>
              <a:ext cx="335"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43" name="Line 84"/>
            <p:cNvSpPr/>
            <p:nvPr/>
          </p:nvSpPr>
          <p:spPr>
            <a:xfrm>
              <a:off x="3610" y="1967"/>
              <a:ext cx="335" cy="1"/>
            </a:xfrm>
            <a:prstGeom prst="line">
              <a:avLst/>
            </a:prstGeom>
            <a:ln w="4763" cap="flat" cmpd="sng">
              <a:solidFill>
                <a:srgbClr val="000000"/>
              </a:solidFill>
              <a:prstDash val="solid"/>
              <a:headEnd type="none" w="med" len="med"/>
              <a:tailEnd type="none" w="med" len="med"/>
            </a:ln>
          </p:spPr>
        </p:sp>
        <p:sp>
          <p:nvSpPr>
            <p:cNvPr id="117844" name="Line 85"/>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5" name="Line 86"/>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46" name="Line 87"/>
            <p:cNvSpPr/>
            <p:nvPr/>
          </p:nvSpPr>
          <p:spPr>
            <a:xfrm flipV="1">
              <a:off x="3945" y="1791"/>
              <a:ext cx="1" cy="176"/>
            </a:xfrm>
            <a:prstGeom prst="line">
              <a:avLst/>
            </a:prstGeom>
            <a:ln w="4763" cap="flat" cmpd="sng">
              <a:solidFill>
                <a:srgbClr val="000000"/>
              </a:solidFill>
              <a:prstDash val="solid"/>
              <a:headEnd type="none" w="med" len="med"/>
              <a:tailEnd type="none" w="med" len="med"/>
            </a:ln>
          </p:spPr>
        </p:sp>
        <p:sp>
          <p:nvSpPr>
            <p:cNvPr id="117847" name="Freeform 88"/>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close/>
                </a:path>
              </a:pathLst>
            </a:custGeom>
            <a:solidFill>
              <a:srgbClr val="BF4040">
                <a:alpha val="100000"/>
              </a:srgbClr>
            </a:solidFill>
            <a:ln w="9525">
              <a:noFill/>
            </a:ln>
          </p:spPr>
          <p:txBody>
            <a:bodyPr/>
            <a:lstStyle/>
            <a:p>
              <a:endParaRPr lang="zh-CN" altLang="en-US"/>
            </a:p>
          </p:txBody>
        </p:sp>
        <p:sp>
          <p:nvSpPr>
            <p:cNvPr id="117848" name="Freeform 89"/>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49" name="Freeform 90"/>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close/>
                </a:path>
              </a:pathLst>
            </a:custGeom>
            <a:solidFill>
              <a:srgbClr val="BF4040">
                <a:alpha val="100000"/>
              </a:srgbClr>
            </a:solidFill>
            <a:ln w="9525">
              <a:noFill/>
            </a:ln>
          </p:spPr>
          <p:txBody>
            <a:bodyPr/>
            <a:lstStyle/>
            <a:p>
              <a:endParaRPr lang="zh-CN" altLang="en-US"/>
            </a:p>
          </p:txBody>
        </p:sp>
        <p:sp>
          <p:nvSpPr>
            <p:cNvPr id="117850" name="Freeform 91"/>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51" name="Freeform 92"/>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close/>
                </a:path>
              </a:pathLst>
            </a:custGeom>
            <a:solidFill>
              <a:srgbClr val="BF4040">
                <a:alpha val="100000"/>
              </a:srgbClr>
            </a:solidFill>
            <a:ln w="9525">
              <a:noFill/>
            </a:ln>
          </p:spPr>
          <p:txBody>
            <a:bodyPr/>
            <a:lstStyle/>
            <a:p>
              <a:endParaRPr lang="zh-CN" altLang="en-US"/>
            </a:p>
          </p:txBody>
        </p:sp>
        <p:sp>
          <p:nvSpPr>
            <p:cNvPr id="117852" name="Freeform 93"/>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53" name="Picture 94"/>
            <p:cNvPicPr>
              <a:picLocks noChangeAspect="1"/>
            </p:cNvPicPr>
            <p:nvPr/>
          </p:nvPicPr>
          <p:blipFill>
            <a:blip r:embed="rId1"/>
            <a:stretch>
              <a:fillRect/>
            </a:stretch>
          </p:blipFill>
          <p:spPr>
            <a:xfrm>
              <a:off x="4722" y="1415"/>
              <a:ext cx="254" cy="316"/>
            </a:xfrm>
            <a:prstGeom prst="rect">
              <a:avLst/>
            </a:prstGeom>
            <a:noFill/>
            <a:ln w="9525">
              <a:noFill/>
            </a:ln>
          </p:spPr>
        </p:pic>
        <p:sp>
          <p:nvSpPr>
            <p:cNvPr id="117854" name="Freeform 95"/>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5" name="Freeform 96"/>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9525">
              <a:noFill/>
            </a:ln>
          </p:spPr>
          <p:txBody>
            <a:bodyPr/>
            <a:lstStyle/>
            <a:p>
              <a:endParaRPr lang="zh-CN" altLang="en-US"/>
            </a:p>
          </p:txBody>
        </p:sp>
        <p:sp>
          <p:nvSpPr>
            <p:cNvPr id="117856" name="Freeform 97"/>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7" name="Freeform 98"/>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58" name="Picture 99"/>
            <p:cNvPicPr>
              <a:picLocks noChangeAspect="1"/>
            </p:cNvPicPr>
            <p:nvPr/>
          </p:nvPicPr>
          <p:blipFill>
            <a:blip r:embed="rId2"/>
            <a:stretch>
              <a:fillRect/>
            </a:stretch>
          </p:blipFill>
          <p:spPr>
            <a:xfrm>
              <a:off x="4722" y="1415"/>
              <a:ext cx="254" cy="316"/>
            </a:xfrm>
            <a:prstGeom prst="rect">
              <a:avLst/>
            </a:prstGeom>
            <a:noFill/>
            <a:ln w="9525">
              <a:noFill/>
            </a:ln>
          </p:spPr>
        </p:pic>
        <p:sp>
          <p:nvSpPr>
            <p:cNvPr id="117859" name="Freeform 100"/>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0" name="Freeform 101"/>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close/>
                </a:path>
              </a:pathLst>
            </a:custGeom>
            <a:solidFill>
              <a:srgbClr val="BF4040">
                <a:alpha val="100000"/>
              </a:srgbClr>
            </a:solidFill>
            <a:ln w="9525">
              <a:noFill/>
            </a:ln>
          </p:spPr>
          <p:txBody>
            <a:bodyPr/>
            <a:lstStyle/>
            <a:p>
              <a:endParaRPr lang="zh-CN" altLang="en-US"/>
            </a:p>
          </p:txBody>
        </p:sp>
        <p:sp>
          <p:nvSpPr>
            <p:cNvPr id="117861" name="Freeform 102"/>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62" name="Picture 103"/>
            <p:cNvPicPr>
              <a:picLocks noChangeAspect="1"/>
            </p:cNvPicPr>
            <p:nvPr/>
          </p:nvPicPr>
          <p:blipFill>
            <a:blip r:embed="rId3"/>
            <a:stretch>
              <a:fillRect/>
            </a:stretch>
          </p:blipFill>
          <p:spPr>
            <a:xfrm>
              <a:off x="4857" y="1248"/>
              <a:ext cx="253" cy="316"/>
            </a:xfrm>
            <a:prstGeom prst="rect">
              <a:avLst/>
            </a:prstGeom>
            <a:noFill/>
            <a:ln w="9525">
              <a:noFill/>
            </a:ln>
          </p:spPr>
        </p:pic>
        <p:sp>
          <p:nvSpPr>
            <p:cNvPr id="117863" name="Freeform 104"/>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4" name="Freeform 105"/>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9525">
              <a:noFill/>
            </a:ln>
          </p:spPr>
          <p:txBody>
            <a:bodyPr/>
            <a:lstStyle/>
            <a:p>
              <a:endParaRPr lang="zh-CN" altLang="en-US"/>
            </a:p>
          </p:txBody>
        </p:sp>
        <p:sp>
          <p:nvSpPr>
            <p:cNvPr id="117865" name="Freeform 106"/>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6" name="Freeform 107"/>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67" name="Picture 108"/>
            <p:cNvPicPr>
              <a:picLocks noChangeAspect="1"/>
            </p:cNvPicPr>
            <p:nvPr/>
          </p:nvPicPr>
          <p:blipFill>
            <a:blip r:embed="rId4"/>
            <a:stretch>
              <a:fillRect/>
            </a:stretch>
          </p:blipFill>
          <p:spPr>
            <a:xfrm>
              <a:off x="4857" y="1248"/>
              <a:ext cx="253" cy="316"/>
            </a:xfrm>
            <a:prstGeom prst="rect">
              <a:avLst/>
            </a:prstGeom>
            <a:noFill/>
            <a:ln w="9525">
              <a:noFill/>
            </a:ln>
          </p:spPr>
        </p:pic>
        <p:sp>
          <p:nvSpPr>
            <p:cNvPr id="117868" name="Freeform 109"/>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9" name="Freeform 110"/>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close/>
                </a:path>
              </a:pathLst>
            </a:custGeom>
            <a:solidFill>
              <a:srgbClr val="BF4040">
                <a:alpha val="100000"/>
              </a:srgbClr>
            </a:solidFill>
            <a:ln w="9525">
              <a:noFill/>
            </a:ln>
          </p:spPr>
          <p:txBody>
            <a:bodyPr/>
            <a:lstStyle/>
            <a:p>
              <a:endParaRPr lang="zh-CN" altLang="en-US"/>
            </a:p>
          </p:txBody>
        </p:sp>
        <p:sp>
          <p:nvSpPr>
            <p:cNvPr id="117870" name="Freeform 111"/>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1" name="Picture 112"/>
            <p:cNvPicPr>
              <a:picLocks noChangeAspect="1"/>
            </p:cNvPicPr>
            <p:nvPr/>
          </p:nvPicPr>
          <p:blipFill>
            <a:blip r:embed="rId5"/>
            <a:stretch>
              <a:fillRect/>
            </a:stretch>
          </p:blipFill>
          <p:spPr>
            <a:xfrm>
              <a:off x="4991" y="1415"/>
              <a:ext cx="254" cy="316"/>
            </a:xfrm>
            <a:prstGeom prst="rect">
              <a:avLst/>
            </a:prstGeom>
            <a:noFill/>
            <a:ln w="9525">
              <a:noFill/>
            </a:ln>
          </p:spPr>
        </p:pic>
        <p:sp>
          <p:nvSpPr>
            <p:cNvPr id="117872" name="Freeform 113"/>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3" name="Freeform 114"/>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9525">
              <a:noFill/>
            </a:ln>
          </p:spPr>
          <p:txBody>
            <a:bodyPr/>
            <a:lstStyle/>
            <a:p>
              <a:endParaRPr lang="zh-CN" altLang="en-US"/>
            </a:p>
          </p:txBody>
        </p:sp>
        <p:sp>
          <p:nvSpPr>
            <p:cNvPr id="117874" name="Freeform 115"/>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5" name="Freeform 116"/>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76" name="Picture 117"/>
            <p:cNvPicPr>
              <a:picLocks noChangeAspect="1"/>
            </p:cNvPicPr>
            <p:nvPr/>
          </p:nvPicPr>
          <p:blipFill>
            <a:blip r:embed="rId6"/>
            <a:stretch>
              <a:fillRect/>
            </a:stretch>
          </p:blipFill>
          <p:spPr>
            <a:xfrm>
              <a:off x="4991" y="1415"/>
              <a:ext cx="254" cy="316"/>
            </a:xfrm>
            <a:prstGeom prst="rect">
              <a:avLst/>
            </a:prstGeom>
            <a:noFill/>
            <a:ln w="9525">
              <a:noFill/>
            </a:ln>
          </p:spPr>
        </p:pic>
        <p:sp>
          <p:nvSpPr>
            <p:cNvPr id="117877" name="Freeform 118"/>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8" name="Picture 119"/>
            <p:cNvPicPr>
              <a:picLocks noChangeAspect="1"/>
            </p:cNvPicPr>
            <p:nvPr/>
          </p:nvPicPr>
          <p:blipFill>
            <a:blip r:embed="rId7"/>
            <a:stretch>
              <a:fillRect/>
            </a:stretch>
          </p:blipFill>
          <p:spPr>
            <a:xfrm>
              <a:off x="4857" y="1582"/>
              <a:ext cx="253" cy="316"/>
            </a:xfrm>
            <a:prstGeom prst="rect">
              <a:avLst/>
            </a:prstGeom>
            <a:noFill/>
            <a:ln w="9525">
              <a:noFill/>
            </a:ln>
          </p:spPr>
        </p:pic>
        <p:sp>
          <p:nvSpPr>
            <p:cNvPr id="117879" name="Freeform 120"/>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0" name="Freeform 121"/>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9525">
              <a:noFill/>
            </a:ln>
          </p:spPr>
          <p:txBody>
            <a:bodyPr/>
            <a:lstStyle/>
            <a:p>
              <a:endParaRPr lang="zh-CN" altLang="en-US"/>
            </a:p>
          </p:txBody>
        </p:sp>
        <p:sp>
          <p:nvSpPr>
            <p:cNvPr id="117881" name="Freeform 122"/>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2" name="Freeform 123"/>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9525">
              <a:noFill/>
            </a:ln>
          </p:spPr>
          <p:txBody>
            <a:bodyPr/>
            <a:lstStyle/>
            <a:p>
              <a:endParaRPr lang="zh-CN" altLang="en-US"/>
            </a:p>
          </p:txBody>
        </p:sp>
        <p:pic>
          <p:nvPicPr>
            <p:cNvPr id="117883" name="Picture 124"/>
            <p:cNvPicPr>
              <a:picLocks noChangeAspect="1"/>
            </p:cNvPicPr>
            <p:nvPr/>
          </p:nvPicPr>
          <p:blipFill>
            <a:blip r:embed="rId8"/>
            <a:stretch>
              <a:fillRect/>
            </a:stretch>
          </p:blipFill>
          <p:spPr>
            <a:xfrm>
              <a:off x="4857" y="1582"/>
              <a:ext cx="253" cy="316"/>
            </a:xfrm>
            <a:prstGeom prst="rect">
              <a:avLst/>
            </a:prstGeom>
            <a:noFill/>
            <a:ln w="9525">
              <a:noFill/>
            </a:ln>
          </p:spPr>
        </p:pic>
        <p:sp>
          <p:nvSpPr>
            <p:cNvPr id="117884" name="Freeform 125"/>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85" name="Rectangle 126"/>
            <p:cNvSpPr/>
            <p:nvPr/>
          </p:nvSpPr>
          <p:spPr>
            <a:xfrm>
              <a:off x="4914" y="1487"/>
              <a:ext cx="138" cy="171"/>
            </a:xfrm>
            <a:prstGeom prst="rect">
              <a:avLst/>
            </a:prstGeom>
            <a:solidFill>
              <a:srgbClr val="BF4040"/>
            </a:solid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6" name="Rectangle 127"/>
            <p:cNvSpPr/>
            <p:nvPr/>
          </p:nvSpPr>
          <p:spPr>
            <a:xfrm>
              <a:off x="4914" y="1487"/>
              <a:ext cx="138" cy="171"/>
            </a:xfrm>
            <a:prstGeom prst="rect">
              <a:avLst/>
            </a:prstGeom>
            <a:noFill/>
            <a:ln w="14288" cap="flat" cmpd="sng">
              <a:solidFill>
                <a:srgbClr val="8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7" name="Freeform 128"/>
            <p:cNvSpPr>
              <a:spLocks noEditPoints="1"/>
            </p:cNvSpPr>
            <p:nvPr/>
          </p:nvSpPr>
          <p:spPr>
            <a:xfrm>
              <a:off x="5185" y="1156"/>
              <a:ext cx="86" cy="827"/>
            </a:xfrm>
            <a:custGeom>
              <a:avLst/>
              <a:gdLst>
                <a:gd name="txL" fmla="*/ 0 w 173"/>
                <a:gd name="txT" fmla="*/ 0 h 827"/>
                <a:gd name="txR" fmla="*/ 173 w 173"/>
                <a:gd name="txB" fmla="*/ 827 h 827"/>
              </a:gdLst>
              <a:ahLst/>
              <a:cxnLst>
                <a:cxn ang="0">
                  <a:pos x="1" y="33"/>
                </a:cxn>
                <a:cxn ang="0">
                  <a:pos x="1" y="66"/>
                </a:cxn>
                <a:cxn ang="0">
                  <a:pos x="0" y="40"/>
                </a:cxn>
                <a:cxn ang="0">
                  <a:pos x="1" y="0"/>
                </a:cxn>
                <a:cxn ang="0">
                  <a:pos x="1" y="33"/>
                </a:cxn>
                <a:cxn ang="0">
                  <a:pos x="2" y="793"/>
                </a:cxn>
                <a:cxn ang="0">
                  <a:pos x="2" y="760"/>
                </a:cxn>
                <a:cxn ang="0">
                  <a:pos x="1" y="793"/>
                </a:cxn>
                <a:cxn ang="0">
                  <a:pos x="2" y="827"/>
                </a:cxn>
                <a:cxn ang="0">
                  <a:pos x="2" y="793"/>
                </a:cxn>
              </a:cxnLst>
              <a:rect l="txL" t="txT" r="txR" b="txB"/>
              <a:pathLst>
                <a:path w="173" h="827">
                  <a:moveTo>
                    <a:pt x="105" y="33"/>
                  </a:moveTo>
                  <a:lnTo>
                    <a:pt x="112" y="66"/>
                  </a:lnTo>
                  <a:lnTo>
                    <a:pt x="0" y="40"/>
                  </a:lnTo>
                  <a:lnTo>
                    <a:pt x="99" y="0"/>
                  </a:lnTo>
                  <a:lnTo>
                    <a:pt x="105" y="33"/>
                  </a:lnTo>
                  <a:close/>
                  <a:moveTo>
                    <a:pt x="173" y="793"/>
                  </a:moveTo>
                  <a:lnTo>
                    <a:pt x="173" y="760"/>
                  </a:lnTo>
                  <a:lnTo>
                    <a:pt x="66" y="793"/>
                  </a:lnTo>
                  <a:lnTo>
                    <a:pt x="172" y="827"/>
                  </a:lnTo>
                  <a:lnTo>
                    <a:pt x="173" y="793"/>
                  </a:lnTo>
                  <a:close/>
                </a:path>
              </a:pathLst>
            </a:custGeom>
            <a:solidFill>
              <a:srgbClr val="000000">
                <a:alpha val="100000"/>
              </a:srgbClr>
            </a:solidFill>
            <a:ln w="9525">
              <a:noFill/>
            </a:ln>
          </p:spPr>
          <p:txBody>
            <a:bodyPr/>
            <a:lstStyle/>
            <a:p>
              <a:endParaRPr lang="zh-CN" altLang="en-US"/>
            </a:p>
          </p:txBody>
        </p:sp>
        <p:sp>
          <p:nvSpPr>
            <p:cNvPr id="117888" name="Freeform 129"/>
            <p:cNvSpPr/>
            <p:nvPr/>
          </p:nvSpPr>
          <p:spPr>
            <a:xfrm>
              <a:off x="5237" y="1189"/>
              <a:ext cx="317" cy="760"/>
            </a:xfrm>
            <a:custGeom>
              <a:avLst/>
              <a:gdLst>
                <a:gd name="txL" fmla="*/ 0 w 634"/>
                <a:gd name="txT" fmla="*/ 0 h 760"/>
                <a:gd name="txR" fmla="*/ 634 w 634"/>
                <a:gd name="txB" fmla="*/ 760 h 760"/>
              </a:gdLst>
              <a:ahLst/>
              <a:cxnLst>
                <a:cxn ang="0">
                  <a:pos x="1" y="0"/>
                </a:cxn>
                <a:cxn ang="0">
                  <a:pos x="2" y="2"/>
                </a:cxn>
                <a:cxn ang="0">
                  <a:pos x="3" y="9"/>
                </a:cxn>
                <a:cxn ang="0">
                  <a:pos x="4" y="18"/>
                </a:cxn>
                <a:cxn ang="0">
                  <a:pos x="5" y="32"/>
                </a:cxn>
                <a:cxn ang="0">
                  <a:pos x="5" y="47"/>
                </a:cxn>
                <a:cxn ang="0">
                  <a:pos x="6" y="67"/>
                </a:cxn>
                <a:cxn ang="0">
                  <a:pos x="7" y="89"/>
                </a:cxn>
                <a:cxn ang="0">
                  <a:pos x="7" y="114"/>
                </a:cxn>
                <a:cxn ang="0">
                  <a:pos x="8" y="142"/>
                </a:cxn>
                <a:cxn ang="0">
                  <a:pos x="9" y="171"/>
                </a:cxn>
                <a:cxn ang="0">
                  <a:pos x="9" y="202"/>
                </a:cxn>
                <a:cxn ang="0">
                  <a:pos x="10" y="236"/>
                </a:cxn>
                <a:cxn ang="0">
                  <a:pos x="10" y="271"/>
                </a:cxn>
                <a:cxn ang="0">
                  <a:pos x="10" y="309"/>
                </a:cxn>
                <a:cxn ang="0">
                  <a:pos x="10" y="346"/>
                </a:cxn>
                <a:cxn ang="0">
                  <a:pos x="10" y="385"/>
                </a:cxn>
                <a:cxn ang="0">
                  <a:pos x="10" y="423"/>
                </a:cxn>
                <a:cxn ang="0">
                  <a:pos x="10" y="459"/>
                </a:cxn>
                <a:cxn ang="0">
                  <a:pos x="10" y="495"/>
                </a:cxn>
                <a:cxn ang="0">
                  <a:pos x="10" y="529"/>
                </a:cxn>
                <a:cxn ang="0">
                  <a:pos x="9" y="560"/>
                </a:cxn>
                <a:cxn ang="0">
                  <a:pos x="9" y="591"/>
                </a:cxn>
                <a:cxn ang="0">
                  <a:pos x="8" y="621"/>
                </a:cxn>
                <a:cxn ang="0">
                  <a:pos x="7" y="647"/>
                </a:cxn>
                <a:cxn ang="0">
                  <a:pos x="7" y="672"/>
                </a:cxn>
                <a:cxn ang="0">
                  <a:pos x="6" y="694"/>
                </a:cxn>
                <a:cxn ang="0">
                  <a:pos x="5" y="712"/>
                </a:cxn>
                <a:cxn ang="0">
                  <a:pos x="5" y="729"/>
                </a:cxn>
                <a:cxn ang="0">
                  <a:pos x="4" y="742"/>
                </a:cxn>
                <a:cxn ang="0">
                  <a:pos x="3" y="752"/>
                </a:cxn>
                <a:cxn ang="0">
                  <a:pos x="2" y="757"/>
                </a:cxn>
              </a:cxnLst>
              <a:rect l="txL" t="txT" r="txR" b="txB"/>
              <a:pathLst>
                <a:path w="634" h="760">
                  <a:moveTo>
                    <a:pt x="0" y="0"/>
                  </a:moveTo>
                  <a:lnTo>
                    <a:pt x="30" y="0"/>
                  </a:lnTo>
                  <a:lnTo>
                    <a:pt x="61" y="1"/>
                  </a:lnTo>
                  <a:lnTo>
                    <a:pt x="91" y="2"/>
                  </a:lnTo>
                  <a:lnTo>
                    <a:pt x="123" y="4"/>
                  </a:lnTo>
                  <a:lnTo>
                    <a:pt x="152" y="9"/>
                  </a:lnTo>
                  <a:lnTo>
                    <a:pt x="182" y="13"/>
                  </a:lnTo>
                  <a:lnTo>
                    <a:pt x="210" y="18"/>
                  </a:lnTo>
                  <a:lnTo>
                    <a:pt x="238" y="24"/>
                  </a:lnTo>
                  <a:lnTo>
                    <a:pt x="266" y="32"/>
                  </a:lnTo>
                  <a:lnTo>
                    <a:pt x="293" y="39"/>
                  </a:lnTo>
                  <a:lnTo>
                    <a:pt x="319" y="47"/>
                  </a:lnTo>
                  <a:lnTo>
                    <a:pt x="344" y="57"/>
                  </a:lnTo>
                  <a:lnTo>
                    <a:pt x="369" y="67"/>
                  </a:lnTo>
                  <a:lnTo>
                    <a:pt x="394" y="78"/>
                  </a:lnTo>
                  <a:lnTo>
                    <a:pt x="417" y="89"/>
                  </a:lnTo>
                  <a:lnTo>
                    <a:pt x="438" y="101"/>
                  </a:lnTo>
                  <a:lnTo>
                    <a:pt x="459" y="114"/>
                  </a:lnTo>
                  <a:lnTo>
                    <a:pt x="479" y="127"/>
                  </a:lnTo>
                  <a:lnTo>
                    <a:pt x="498" y="142"/>
                  </a:lnTo>
                  <a:lnTo>
                    <a:pt x="516" y="156"/>
                  </a:lnTo>
                  <a:lnTo>
                    <a:pt x="533" y="171"/>
                  </a:lnTo>
                  <a:lnTo>
                    <a:pt x="549" y="187"/>
                  </a:lnTo>
                  <a:lnTo>
                    <a:pt x="563" y="202"/>
                  </a:lnTo>
                  <a:lnTo>
                    <a:pt x="576" y="219"/>
                  </a:lnTo>
                  <a:lnTo>
                    <a:pt x="588" y="236"/>
                  </a:lnTo>
                  <a:lnTo>
                    <a:pt x="599" y="254"/>
                  </a:lnTo>
                  <a:lnTo>
                    <a:pt x="608" y="271"/>
                  </a:lnTo>
                  <a:lnTo>
                    <a:pt x="616" y="290"/>
                  </a:lnTo>
                  <a:lnTo>
                    <a:pt x="624" y="309"/>
                  </a:lnTo>
                  <a:lnTo>
                    <a:pt x="627" y="327"/>
                  </a:lnTo>
                  <a:lnTo>
                    <a:pt x="631" y="346"/>
                  </a:lnTo>
                  <a:lnTo>
                    <a:pt x="634" y="366"/>
                  </a:lnTo>
                  <a:lnTo>
                    <a:pt x="634" y="385"/>
                  </a:lnTo>
                  <a:lnTo>
                    <a:pt x="632" y="404"/>
                  </a:lnTo>
                  <a:lnTo>
                    <a:pt x="631" y="423"/>
                  </a:lnTo>
                  <a:lnTo>
                    <a:pt x="625" y="441"/>
                  </a:lnTo>
                  <a:lnTo>
                    <a:pt x="620" y="459"/>
                  </a:lnTo>
                  <a:lnTo>
                    <a:pt x="613" y="477"/>
                  </a:lnTo>
                  <a:lnTo>
                    <a:pt x="606" y="495"/>
                  </a:lnTo>
                  <a:lnTo>
                    <a:pt x="597" y="512"/>
                  </a:lnTo>
                  <a:lnTo>
                    <a:pt x="585" y="529"/>
                  </a:lnTo>
                  <a:lnTo>
                    <a:pt x="574" y="545"/>
                  </a:lnTo>
                  <a:lnTo>
                    <a:pt x="560" y="560"/>
                  </a:lnTo>
                  <a:lnTo>
                    <a:pt x="546" y="577"/>
                  </a:lnTo>
                  <a:lnTo>
                    <a:pt x="530" y="591"/>
                  </a:lnTo>
                  <a:lnTo>
                    <a:pt x="514" y="607"/>
                  </a:lnTo>
                  <a:lnTo>
                    <a:pt x="496" y="621"/>
                  </a:lnTo>
                  <a:lnTo>
                    <a:pt x="479" y="634"/>
                  </a:lnTo>
                  <a:lnTo>
                    <a:pt x="457" y="647"/>
                  </a:lnTo>
                  <a:lnTo>
                    <a:pt x="438" y="659"/>
                  </a:lnTo>
                  <a:lnTo>
                    <a:pt x="417" y="672"/>
                  </a:lnTo>
                  <a:lnTo>
                    <a:pt x="394" y="683"/>
                  </a:lnTo>
                  <a:lnTo>
                    <a:pt x="371" y="694"/>
                  </a:lnTo>
                  <a:lnTo>
                    <a:pt x="346" y="703"/>
                  </a:lnTo>
                  <a:lnTo>
                    <a:pt x="321" y="712"/>
                  </a:lnTo>
                  <a:lnTo>
                    <a:pt x="297" y="721"/>
                  </a:lnTo>
                  <a:lnTo>
                    <a:pt x="270" y="729"/>
                  </a:lnTo>
                  <a:lnTo>
                    <a:pt x="242" y="735"/>
                  </a:lnTo>
                  <a:lnTo>
                    <a:pt x="215" y="742"/>
                  </a:lnTo>
                  <a:lnTo>
                    <a:pt x="187" y="747"/>
                  </a:lnTo>
                  <a:lnTo>
                    <a:pt x="157" y="752"/>
                  </a:lnTo>
                  <a:lnTo>
                    <a:pt x="129" y="755"/>
                  </a:lnTo>
                  <a:lnTo>
                    <a:pt x="99" y="757"/>
                  </a:lnTo>
                  <a:lnTo>
                    <a:pt x="68" y="760"/>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9" name="Freeform 130"/>
            <p:cNvSpPr/>
            <p:nvPr/>
          </p:nvSpPr>
          <p:spPr>
            <a:xfrm>
              <a:off x="5185" y="1156"/>
              <a:ext cx="55" cy="66"/>
            </a:xfrm>
            <a:custGeom>
              <a:avLst/>
              <a:gdLst>
                <a:gd name="txL" fmla="*/ 0 w 112"/>
                <a:gd name="txT" fmla="*/ 0 h 66"/>
                <a:gd name="txR" fmla="*/ 112 w 112"/>
                <a:gd name="txB" fmla="*/ 66 h 66"/>
              </a:gdLst>
              <a:ahLst/>
              <a:cxnLst>
                <a:cxn ang="0">
                  <a:pos x="1" y="33"/>
                </a:cxn>
                <a:cxn ang="0">
                  <a:pos x="1" y="66"/>
                </a:cxn>
                <a:cxn ang="0">
                  <a:pos x="0" y="40"/>
                </a:cxn>
                <a:cxn ang="0">
                  <a:pos x="1" y="0"/>
                </a:cxn>
                <a:cxn ang="0">
                  <a:pos x="1" y="33"/>
                </a:cxn>
              </a:cxnLst>
              <a:rect l="txL" t="txT" r="txR" b="txB"/>
              <a:pathLst>
                <a:path w="112" h="66">
                  <a:moveTo>
                    <a:pt x="105" y="33"/>
                  </a:moveTo>
                  <a:lnTo>
                    <a:pt x="112" y="66"/>
                  </a:lnTo>
                  <a:lnTo>
                    <a:pt x="0" y="40"/>
                  </a:lnTo>
                  <a:lnTo>
                    <a:pt x="99" y="0"/>
                  </a:lnTo>
                  <a:lnTo>
                    <a:pt x="105"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0" name="Freeform 131"/>
            <p:cNvSpPr/>
            <p:nvPr/>
          </p:nvSpPr>
          <p:spPr>
            <a:xfrm>
              <a:off x="5217" y="1916"/>
              <a:ext cx="54" cy="67"/>
            </a:xfrm>
            <a:custGeom>
              <a:avLst/>
              <a:gdLst>
                <a:gd name="txL" fmla="*/ 0 w 107"/>
                <a:gd name="txT" fmla="*/ 0 h 67"/>
                <a:gd name="txR" fmla="*/ 107 w 107"/>
                <a:gd name="txB" fmla="*/ 67 h 67"/>
              </a:gdLst>
              <a:ahLst/>
              <a:cxnLst>
                <a:cxn ang="0">
                  <a:pos x="2" y="33"/>
                </a:cxn>
                <a:cxn ang="0">
                  <a:pos x="2" y="0"/>
                </a:cxn>
                <a:cxn ang="0">
                  <a:pos x="0" y="33"/>
                </a:cxn>
                <a:cxn ang="0">
                  <a:pos x="2" y="67"/>
                </a:cxn>
                <a:cxn ang="0">
                  <a:pos x="2" y="33"/>
                </a:cxn>
              </a:cxnLst>
              <a:rect l="txL" t="txT" r="txR" b="txB"/>
              <a:pathLst>
                <a:path w="107" h="67">
                  <a:moveTo>
                    <a:pt x="107" y="33"/>
                  </a:moveTo>
                  <a:lnTo>
                    <a:pt x="107" y="0"/>
                  </a:lnTo>
                  <a:lnTo>
                    <a:pt x="0" y="33"/>
                  </a:lnTo>
                  <a:lnTo>
                    <a:pt x="106" y="67"/>
                  </a:lnTo>
                  <a:lnTo>
                    <a:pt x="107"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1" name="Freeform 132"/>
            <p:cNvSpPr/>
            <p:nvPr/>
          </p:nvSpPr>
          <p:spPr>
            <a:xfrm>
              <a:off x="5452" y="1265"/>
              <a:ext cx="175" cy="568"/>
            </a:xfrm>
            <a:custGeom>
              <a:avLst/>
              <a:gdLst>
                <a:gd name="txL" fmla="*/ 0 w 352"/>
                <a:gd name="txT" fmla="*/ 0 h 568"/>
                <a:gd name="txR" fmla="*/ 352 w 352"/>
                <a:gd name="txB" fmla="*/ 568 h 568"/>
              </a:gdLst>
              <a:ahLst/>
              <a:cxnLst>
                <a:cxn ang="0">
                  <a:pos x="5" y="558"/>
                </a:cxn>
                <a:cxn ang="0">
                  <a:pos x="4" y="0"/>
                </a:cxn>
                <a:cxn ang="0">
                  <a:pos x="0" y="9"/>
                </a:cxn>
                <a:cxn ang="0">
                  <a:pos x="0" y="568"/>
                </a:cxn>
                <a:cxn ang="0">
                  <a:pos x="5" y="558"/>
                </a:cxn>
              </a:cxnLst>
              <a:rect l="txL" t="txT" r="txR" b="txB"/>
              <a:pathLst>
                <a:path w="352" h="568">
                  <a:moveTo>
                    <a:pt x="352" y="558"/>
                  </a:moveTo>
                  <a:lnTo>
                    <a:pt x="302" y="0"/>
                  </a:lnTo>
                  <a:lnTo>
                    <a:pt x="0" y="9"/>
                  </a:lnTo>
                  <a:lnTo>
                    <a:pt x="50" y="568"/>
                  </a:lnTo>
                  <a:lnTo>
                    <a:pt x="352" y="558"/>
                  </a:lnTo>
                  <a:close/>
                </a:path>
              </a:pathLst>
            </a:custGeom>
            <a:solidFill>
              <a:srgbClr val="FFFFFF">
                <a:alpha val="100000"/>
              </a:srgbClr>
            </a:solidFill>
            <a:ln w="9525">
              <a:noFill/>
            </a:ln>
          </p:spPr>
          <p:txBody>
            <a:bodyPr/>
            <a:lstStyle/>
            <a:p>
              <a:endParaRPr lang="zh-CN" altLang="en-US"/>
            </a:p>
          </p:txBody>
        </p:sp>
        <p:sp>
          <p:nvSpPr>
            <p:cNvPr id="117892" name="Rectangle 133"/>
            <p:cNvSpPr/>
            <p:nvPr/>
          </p:nvSpPr>
          <p:spPr>
            <a:xfrm rot="-5640000">
              <a:off x="5488" y="1695"/>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模</a:t>
              </a:r>
              <a:endParaRPr lang="zh-CN" altLang="en-US" sz="2000" b="1" dirty="0">
                <a:latin typeface="Arial" panose="020B0604020202020204" pitchFamily="34" charset="0"/>
              </a:endParaRPr>
            </a:p>
          </p:txBody>
        </p:sp>
        <p:sp>
          <p:nvSpPr>
            <p:cNvPr id="117893" name="Rectangle 134"/>
            <p:cNvSpPr/>
            <p:nvPr/>
          </p:nvSpPr>
          <p:spPr>
            <a:xfrm rot="-5640000">
              <a:off x="5483" y="1519"/>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94" name="Rectangle 135"/>
            <p:cNvSpPr/>
            <p:nvPr/>
          </p:nvSpPr>
          <p:spPr>
            <a:xfrm rot="-5640000">
              <a:off x="5477" y="1387"/>
              <a:ext cx="145" cy="171"/>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评</a:t>
              </a:r>
              <a:endParaRPr lang="zh-CN" altLang="en-US" sz="1800" b="1" dirty="0">
                <a:latin typeface="Arial" panose="020B0604020202020204" pitchFamily="34" charset="0"/>
              </a:endParaRPr>
            </a:p>
          </p:txBody>
        </p:sp>
        <p:sp>
          <p:nvSpPr>
            <p:cNvPr id="117895" name="Rectangle 136"/>
            <p:cNvSpPr/>
            <p:nvPr/>
          </p:nvSpPr>
          <p:spPr>
            <a:xfrm rot="-5640000">
              <a:off x="5471" y="1237"/>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估</a:t>
              </a:r>
              <a:endParaRPr lang="zh-CN" altLang="en-US" sz="2000" b="1" dirty="0">
                <a:latin typeface="Arial" panose="020B0604020202020204" pitchFamily="34" charset="0"/>
              </a:endParaRPr>
            </a:p>
          </p:txBody>
        </p:sp>
        <p:sp>
          <p:nvSpPr>
            <p:cNvPr id="117896" name="Rectangle 137"/>
            <p:cNvSpPr/>
            <p:nvPr/>
          </p:nvSpPr>
          <p:spPr>
            <a:xfrm>
              <a:off x="1668"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7" name="Rectangle 138"/>
            <p:cNvSpPr/>
            <p:nvPr/>
          </p:nvSpPr>
          <p:spPr>
            <a:xfrm>
              <a:off x="1721" y="2104"/>
              <a:ext cx="68"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8" name="Rectangle 139"/>
            <p:cNvSpPr/>
            <p:nvPr/>
          </p:nvSpPr>
          <p:spPr>
            <a:xfrm>
              <a:off x="177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9" name="Rectangle 140"/>
            <p:cNvSpPr/>
            <p:nvPr/>
          </p:nvSpPr>
          <p:spPr>
            <a:xfrm>
              <a:off x="1827"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0" name="Rectangle 141"/>
            <p:cNvSpPr/>
            <p:nvPr/>
          </p:nvSpPr>
          <p:spPr>
            <a:xfrm>
              <a:off x="1881"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1" name="Rectangle 142"/>
            <p:cNvSpPr/>
            <p:nvPr/>
          </p:nvSpPr>
          <p:spPr>
            <a:xfrm>
              <a:off x="193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2" name="Rectangle 143"/>
            <p:cNvSpPr/>
            <p:nvPr/>
          </p:nvSpPr>
          <p:spPr>
            <a:xfrm>
              <a:off x="192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样</a:t>
              </a:r>
              <a:endParaRPr lang="zh-CN" altLang="en-US" sz="2000" b="1" dirty="0">
                <a:latin typeface="Arial" panose="020B0604020202020204" pitchFamily="34" charset="0"/>
              </a:endParaRPr>
            </a:p>
          </p:txBody>
        </p:sp>
        <p:sp>
          <p:nvSpPr>
            <p:cNvPr id="117903" name="Rectangle 144"/>
            <p:cNvSpPr/>
            <p:nvPr/>
          </p:nvSpPr>
          <p:spPr>
            <a:xfrm>
              <a:off x="204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例</a:t>
              </a:r>
              <a:endParaRPr lang="zh-CN" altLang="en-US" sz="2000" b="1" dirty="0">
                <a:latin typeface="Arial" panose="020B0604020202020204" pitchFamily="34" charset="0"/>
              </a:endParaRPr>
            </a:p>
          </p:txBody>
        </p:sp>
        <p:sp>
          <p:nvSpPr>
            <p:cNvPr id="117904" name="Rectangle 145"/>
            <p:cNvSpPr/>
            <p:nvPr/>
          </p:nvSpPr>
          <p:spPr>
            <a:xfrm>
              <a:off x="219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05" name="Rectangle 146"/>
            <p:cNvSpPr/>
            <p:nvPr/>
          </p:nvSpPr>
          <p:spPr>
            <a:xfrm>
              <a:off x="235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合</a:t>
              </a:r>
              <a:endParaRPr lang="zh-CN" altLang="en-US" sz="2000" b="1" dirty="0">
                <a:latin typeface="Arial" panose="020B0604020202020204" pitchFamily="34" charset="0"/>
              </a:endParaRPr>
            </a:p>
          </p:txBody>
        </p:sp>
        <p:sp>
          <p:nvSpPr>
            <p:cNvPr id="117906" name="Rectangle 147"/>
            <p:cNvSpPr/>
            <p:nvPr/>
          </p:nvSpPr>
          <p:spPr>
            <a:xfrm>
              <a:off x="3296"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结</a:t>
              </a:r>
              <a:endParaRPr lang="zh-CN" altLang="en-US" sz="2000" b="1" dirty="0">
                <a:latin typeface="Arial" panose="020B0604020202020204" pitchFamily="34" charset="0"/>
              </a:endParaRPr>
            </a:p>
          </p:txBody>
        </p:sp>
        <p:sp>
          <p:nvSpPr>
            <p:cNvPr id="117907" name="Rectangle 148"/>
            <p:cNvSpPr/>
            <p:nvPr/>
          </p:nvSpPr>
          <p:spPr>
            <a:xfrm>
              <a:off x="344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构</a:t>
              </a:r>
              <a:endParaRPr lang="zh-CN" altLang="en-US" sz="2000" b="1" dirty="0">
                <a:latin typeface="Arial" panose="020B0604020202020204" pitchFamily="34" charset="0"/>
              </a:endParaRPr>
            </a:p>
          </p:txBody>
        </p:sp>
        <p:sp>
          <p:nvSpPr>
            <p:cNvPr id="117908" name="Rectangle 149"/>
            <p:cNvSpPr/>
            <p:nvPr/>
          </p:nvSpPr>
          <p:spPr>
            <a:xfrm>
              <a:off x="3584"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化</a:t>
              </a:r>
              <a:endParaRPr lang="zh-CN" altLang="en-US" sz="2000" b="1" dirty="0">
                <a:latin typeface="Arial" panose="020B0604020202020204" pitchFamily="34" charset="0"/>
              </a:endParaRPr>
            </a:p>
          </p:txBody>
        </p:sp>
        <p:sp>
          <p:nvSpPr>
            <p:cNvPr id="117909" name="Rectangle 150"/>
            <p:cNvSpPr/>
            <p:nvPr/>
          </p:nvSpPr>
          <p:spPr>
            <a:xfrm>
              <a:off x="372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表</a:t>
              </a:r>
              <a:endParaRPr lang="zh-CN" altLang="en-US" sz="2000" b="1" dirty="0">
                <a:latin typeface="Arial" panose="020B0604020202020204" pitchFamily="34" charset="0"/>
              </a:endParaRPr>
            </a:p>
          </p:txBody>
        </p:sp>
        <p:sp>
          <p:nvSpPr>
            <p:cNvPr id="117910" name="Rectangle 151"/>
            <p:cNvSpPr/>
            <p:nvPr/>
          </p:nvSpPr>
          <p:spPr>
            <a:xfrm>
              <a:off x="387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达</a:t>
              </a:r>
              <a:endParaRPr lang="zh-CN" altLang="en-US" sz="2000" b="1" dirty="0">
                <a:latin typeface="Arial" panose="020B0604020202020204" pitchFamily="34" charset="0"/>
              </a:endParaRPr>
            </a:p>
          </p:txBody>
        </p:sp>
        <p:sp>
          <p:nvSpPr>
            <p:cNvPr id="117911" name="Rectangle 152"/>
            <p:cNvSpPr/>
            <p:nvPr/>
          </p:nvSpPr>
          <p:spPr>
            <a:xfrm>
              <a:off x="4129" y="2485"/>
              <a:ext cx="482" cy="130"/>
            </a:xfrm>
            <a:prstGeom prst="rect">
              <a:avLst/>
            </a:prstGeom>
            <a:noFill/>
            <a:ln w="14288" cap="flat" cmpd="sng">
              <a:solidFill>
                <a:srgbClr val="0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912" name="Freeform 153"/>
            <p:cNvSpPr>
              <a:spLocks noEditPoints="1"/>
            </p:cNvSpPr>
            <p:nvPr/>
          </p:nvSpPr>
          <p:spPr>
            <a:xfrm>
              <a:off x="4184" y="2501"/>
              <a:ext cx="378" cy="48"/>
            </a:xfrm>
            <a:custGeom>
              <a:avLst/>
              <a:gdLst>
                <a:gd name="txL" fmla="*/ 0 w 757"/>
                <a:gd name="txT" fmla="*/ 0 h 48"/>
                <a:gd name="txR" fmla="*/ 757 w 757"/>
                <a:gd name="txB" fmla="*/ 48 h 48"/>
              </a:gdLst>
              <a:ahLst/>
              <a:cxnLst>
                <a:cxn ang="0">
                  <a:pos x="10" y="46"/>
                </a:cxn>
                <a:cxn ang="0">
                  <a:pos x="11" y="46"/>
                </a:cxn>
                <a:cxn ang="0">
                  <a:pos x="11" y="0"/>
                </a:cxn>
                <a:cxn ang="0">
                  <a:pos x="10" y="0"/>
                </a:cxn>
                <a:cxn ang="0">
                  <a:pos x="10" y="46"/>
                </a:cxn>
                <a:cxn ang="0">
                  <a:pos x="8" y="46"/>
                </a:cxn>
                <a:cxn ang="0">
                  <a:pos x="9" y="46"/>
                </a:cxn>
                <a:cxn ang="0">
                  <a:pos x="9" y="0"/>
                </a:cxn>
                <a:cxn ang="0">
                  <a:pos x="8" y="0"/>
                </a:cxn>
                <a:cxn ang="0">
                  <a:pos x="8" y="46"/>
                </a:cxn>
                <a:cxn ang="0">
                  <a:pos x="6" y="46"/>
                </a:cxn>
                <a:cxn ang="0">
                  <a:pos x="7" y="46"/>
                </a:cxn>
                <a:cxn ang="0">
                  <a:pos x="7" y="0"/>
                </a:cxn>
                <a:cxn ang="0">
                  <a:pos x="6" y="0"/>
                </a:cxn>
                <a:cxn ang="0">
                  <a:pos x="6" y="46"/>
                </a:cxn>
                <a:cxn ang="0">
                  <a:pos x="4" y="48"/>
                </a:cxn>
                <a:cxn ang="0">
                  <a:pos x="5" y="48"/>
                </a:cxn>
                <a:cxn ang="0">
                  <a:pos x="5" y="2"/>
                </a:cxn>
                <a:cxn ang="0">
                  <a:pos x="4" y="2"/>
                </a:cxn>
                <a:cxn ang="0">
                  <a:pos x="4" y="48"/>
                </a:cxn>
                <a:cxn ang="0">
                  <a:pos x="2" y="46"/>
                </a:cxn>
                <a:cxn ang="0">
                  <a:pos x="3" y="46"/>
                </a:cxn>
                <a:cxn ang="0">
                  <a:pos x="3" y="0"/>
                </a:cxn>
                <a:cxn ang="0">
                  <a:pos x="2" y="0"/>
                </a:cxn>
                <a:cxn ang="0">
                  <a:pos x="2" y="46"/>
                </a:cxn>
                <a:cxn ang="0">
                  <a:pos x="0" y="46"/>
                </a:cxn>
                <a:cxn ang="0">
                  <a:pos x="1" y="46"/>
                </a:cxn>
                <a:cxn ang="0">
                  <a:pos x="1" y="0"/>
                </a:cxn>
                <a:cxn ang="0">
                  <a:pos x="0" y="0"/>
                </a:cxn>
                <a:cxn ang="0">
                  <a:pos x="0" y="46"/>
                </a:cxn>
              </a:cxnLst>
              <a:rect l="txL" t="txT" r="txR" b="txB"/>
              <a:pathLst>
                <a:path w="757" h="48">
                  <a:moveTo>
                    <a:pt x="691" y="46"/>
                  </a:moveTo>
                  <a:lnTo>
                    <a:pt x="757" y="46"/>
                  </a:lnTo>
                  <a:lnTo>
                    <a:pt x="757" y="0"/>
                  </a:lnTo>
                  <a:lnTo>
                    <a:pt x="691" y="0"/>
                  </a:lnTo>
                  <a:lnTo>
                    <a:pt x="691" y="46"/>
                  </a:lnTo>
                  <a:close/>
                  <a:moveTo>
                    <a:pt x="555" y="46"/>
                  </a:moveTo>
                  <a:lnTo>
                    <a:pt x="619" y="46"/>
                  </a:lnTo>
                  <a:lnTo>
                    <a:pt x="619" y="0"/>
                  </a:lnTo>
                  <a:lnTo>
                    <a:pt x="555" y="0"/>
                  </a:lnTo>
                  <a:lnTo>
                    <a:pt x="555" y="46"/>
                  </a:lnTo>
                  <a:close/>
                  <a:moveTo>
                    <a:pt x="412" y="46"/>
                  </a:moveTo>
                  <a:lnTo>
                    <a:pt x="476" y="46"/>
                  </a:lnTo>
                  <a:lnTo>
                    <a:pt x="476" y="0"/>
                  </a:lnTo>
                  <a:lnTo>
                    <a:pt x="412" y="0"/>
                  </a:lnTo>
                  <a:lnTo>
                    <a:pt x="412" y="46"/>
                  </a:lnTo>
                  <a:close/>
                  <a:moveTo>
                    <a:pt x="274" y="48"/>
                  </a:moveTo>
                  <a:lnTo>
                    <a:pt x="340" y="48"/>
                  </a:lnTo>
                  <a:lnTo>
                    <a:pt x="340" y="2"/>
                  </a:lnTo>
                  <a:lnTo>
                    <a:pt x="274" y="2"/>
                  </a:lnTo>
                  <a:lnTo>
                    <a:pt x="274" y="48"/>
                  </a:lnTo>
                  <a:close/>
                  <a:moveTo>
                    <a:pt x="138" y="46"/>
                  </a:moveTo>
                  <a:lnTo>
                    <a:pt x="204" y="46"/>
                  </a:lnTo>
                  <a:lnTo>
                    <a:pt x="204" y="0"/>
                  </a:lnTo>
                  <a:lnTo>
                    <a:pt x="138" y="0"/>
                  </a:lnTo>
                  <a:lnTo>
                    <a:pt x="138" y="46"/>
                  </a:lnTo>
                  <a:close/>
                  <a:moveTo>
                    <a:pt x="0" y="46"/>
                  </a:moveTo>
                  <a:lnTo>
                    <a:pt x="66" y="46"/>
                  </a:lnTo>
                  <a:lnTo>
                    <a:pt x="66" y="0"/>
                  </a:lnTo>
                  <a:lnTo>
                    <a:pt x="0" y="0"/>
                  </a:lnTo>
                  <a:lnTo>
                    <a:pt x="0" y="46"/>
                  </a:lnTo>
                  <a:close/>
                </a:path>
              </a:pathLst>
            </a:custGeom>
            <a:solidFill>
              <a:srgbClr val="000000">
                <a:alpha val="100000"/>
              </a:srgbClr>
            </a:solidFill>
            <a:ln w="9525">
              <a:noFill/>
            </a:ln>
          </p:spPr>
          <p:txBody>
            <a:bodyPr/>
            <a:lstStyle/>
            <a:p>
              <a:endParaRPr lang="zh-CN" altLang="en-US"/>
            </a:p>
          </p:txBody>
        </p:sp>
        <p:sp>
          <p:nvSpPr>
            <p:cNvPr id="117913" name="Freeform 154"/>
            <p:cNvSpPr>
              <a:spLocks noEditPoints="1"/>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 ang="0">
                  <a:pos x="1" y="208"/>
                </a:cxn>
                <a:cxn ang="0">
                  <a:pos x="5" y="350"/>
                </a:cxn>
                <a:cxn ang="0">
                  <a:pos x="1" y="350"/>
                </a:cxn>
                <a:cxn ang="0">
                  <a:pos x="1" y="208"/>
                </a:cxn>
              </a:cxnLst>
              <a:rect l="txL" t="txT" r="txR" b="txB"/>
              <a:pathLst>
                <a:path w="651" h="431">
                  <a:moveTo>
                    <a:pt x="0" y="0"/>
                  </a:moveTo>
                  <a:lnTo>
                    <a:pt x="651" y="431"/>
                  </a:lnTo>
                  <a:lnTo>
                    <a:pt x="0" y="431"/>
                  </a:lnTo>
                  <a:lnTo>
                    <a:pt x="0" y="0"/>
                  </a:lnTo>
                  <a:close/>
                  <a:moveTo>
                    <a:pt x="124" y="208"/>
                  </a:moveTo>
                  <a:lnTo>
                    <a:pt x="340" y="350"/>
                  </a:lnTo>
                  <a:lnTo>
                    <a:pt x="124" y="350"/>
                  </a:lnTo>
                  <a:lnTo>
                    <a:pt x="124" y="208"/>
                  </a:lnTo>
                  <a:close/>
                </a:path>
              </a:pathLst>
            </a:custGeom>
            <a:solidFill>
              <a:srgbClr val="00FFFF">
                <a:alpha val="100000"/>
              </a:srgbClr>
            </a:solidFill>
            <a:ln w="9525">
              <a:noFill/>
            </a:ln>
          </p:spPr>
          <p:txBody>
            <a:bodyPr/>
            <a:lstStyle/>
            <a:p>
              <a:endParaRPr lang="zh-CN" altLang="en-US"/>
            </a:p>
          </p:txBody>
        </p:sp>
        <p:sp>
          <p:nvSpPr>
            <p:cNvPr id="117914" name="Freeform 155"/>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Lst>
              <a:rect l="txL" t="txT" r="txR" b="txB"/>
              <a:pathLst>
                <a:path w="651" h="431">
                  <a:moveTo>
                    <a:pt x="0" y="0"/>
                  </a:moveTo>
                  <a:lnTo>
                    <a:pt x="651" y="431"/>
                  </a:lnTo>
                  <a:lnTo>
                    <a:pt x="0" y="431"/>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5" name="Freeform 156"/>
            <p:cNvSpPr/>
            <p:nvPr/>
          </p:nvSpPr>
          <p:spPr>
            <a:xfrm>
              <a:off x="4230" y="2262"/>
              <a:ext cx="108" cy="142"/>
            </a:xfrm>
            <a:custGeom>
              <a:avLst/>
              <a:gdLst>
                <a:gd name="txL" fmla="*/ 0 w 216"/>
                <a:gd name="txT" fmla="*/ 0 h 142"/>
                <a:gd name="txR" fmla="*/ 216 w 216"/>
                <a:gd name="txB" fmla="*/ 142 h 142"/>
              </a:gdLst>
              <a:ahLst/>
              <a:cxnLst>
                <a:cxn ang="0">
                  <a:pos x="0" y="0"/>
                </a:cxn>
                <a:cxn ang="0">
                  <a:pos x="4" y="142"/>
                </a:cxn>
                <a:cxn ang="0">
                  <a:pos x="0" y="142"/>
                </a:cxn>
                <a:cxn ang="0">
                  <a:pos x="0" y="0"/>
                </a:cxn>
              </a:cxnLst>
              <a:rect l="txL" t="txT" r="txR" b="txB"/>
              <a:pathLst>
                <a:path w="216" h="142">
                  <a:moveTo>
                    <a:pt x="0" y="0"/>
                  </a:moveTo>
                  <a:lnTo>
                    <a:pt x="216" y="142"/>
                  </a:lnTo>
                  <a:lnTo>
                    <a:pt x="0" y="142"/>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6" name="Freeform 157"/>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close/>
                </a:path>
              </a:pathLst>
            </a:custGeom>
            <a:solidFill>
              <a:srgbClr val="800000">
                <a:alpha val="100000"/>
              </a:srgbClr>
            </a:solidFill>
            <a:ln w="9525">
              <a:noFill/>
            </a:ln>
          </p:spPr>
          <p:txBody>
            <a:bodyPr/>
            <a:lstStyle/>
            <a:p>
              <a:endParaRPr lang="zh-CN" altLang="en-US"/>
            </a:p>
          </p:txBody>
        </p:sp>
        <p:sp>
          <p:nvSpPr>
            <p:cNvPr id="117917" name="Freeform 158"/>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8" name="Freeform 159"/>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close/>
                </a:path>
              </a:pathLst>
            </a:custGeom>
            <a:solidFill>
              <a:srgbClr val="000000">
                <a:alpha val="100000"/>
              </a:srgbClr>
            </a:solidFill>
            <a:ln w="9525">
              <a:noFill/>
            </a:ln>
          </p:spPr>
          <p:txBody>
            <a:bodyPr/>
            <a:lstStyle/>
            <a:p>
              <a:endParaRPr lang="zh-CN" altLang="en-US"/>
            </a:p>
          </p:txBody>
        </p:sp>
        <p:sp>
          <p:nvSpPr>
            <p:cNvPr id="117919" name="Freeform 160"/>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0" name="Freeform 161"/>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close/>
                </a:path>
              </a:pathLst>
            </a:custGeom>
            <a:solidFill>
              <a:srgbClr val="FFFF00">
                <a:alpha val="100000"/>
              </a:srgbClr>
            </a:solidFill>
            <a:ln w="9525">
              <a:noFill/>
            </a:ln>
          </p:spPr>
          <p:txBody>
            <a:bodyPr/>
            <a:lstStyle/>
            <a:p>
              <a:endParaRPr lang="zh-CN" altLang="en-US"/>
            </a:p>
          </p:txBody>
        </p:sp>
        <p:sp>
          <p:nvSpPr>
            <p:cNvPr id="117921" name="Freeform 162"/>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2" name="Freeform 163"/>
            <p:cNvSpPr/>
            <p:nvPr/>
          </p:nvSpPr>
          <p:spPr>
            <a:xfrm>
              <a:off x="1299" y="2042"/>
              <a:ext cx="445" cy="554"/>
            </a:xfrm>
            <a:custGeom>
              <a:avLst/>
              <a:gdLst>
                <a:gd name="txL" fmla="*/ 0 w 890"/>
                <a:gd name="txT" fmla="*/ 0 h 554"/>
                <a:gd name="txR" fmla="*/ 890 w 890"/>
                <a:gd name="txB" fmla="*/ 554 h 554"/>
              </a:gdLst>
              <a:ahLst/>
              <a:cxnLst>
                <a:cxn ang="0">
                  <a:pos x="14" y="132"/>
                </a:cxn>
                <a:cxn ang="0">
                  <a:pos x="14" y="118"/>
                </a:cxn>
                <a:cxn ang="0">
                  <a:pos x="14" y="104"/>
                </a:cxn>
                <a:cxn ang="0">
                  <a:pos x="14" y="91"/>
                </a:cxn>
                <a:cxn ang="0">
                  <a:pos x="14" y="79"/>
                </a:cxn>
                <a:cxn ang="0">
                  <a:pos x="14" y="67"/>
                </a:cxn>
                <a:cxn ang="0">
                  <a:pos x="14" y="51"/>
                </a:cxn>
                <a:cxn ang="0">
                  <a:pos x="13" y="32"/>
                </a:cxn>
                <a:cxn ang="0">
                  <a:pos x="13" y="20"/>
                </a:cxn>
                <a:cxn ang="0">
                  <a:pos x="12" y="14"/>
                </a:cxn>
                <a:cxn ang="0">
                  <a:pos x="12" y="9"/>
                </a:cxn>
                <a:cxn ang="0">
                  <a:pos x="12" y="4"/>
                </a:cxn>
                <a:cxn ang="0">
                  <a:pos x="11" y="1"/>
                </a:cxn>
                <a:cxn ang="0">
                  <a:pos x="11" y="0"/>
                </a:cxn>
                <a:cxn ang="0">
                  <a:pos x="11" y="0"/>
                </a:cxn>
                <a:cxn ang="0">
                  <a:pos x="4" y="0"/>
                </a:cxn>
                <a:cxn ang="0">
                  <a:pos x="4" y="1"/>
                </a:cxn>
                <a:cxn ang="0">
                  <a:pos x="3" y="3"/>
                </a:cxn>
                <a:cxn ang="0">
                  <a:pos x="3" y="7"/>
                </a:cxn>
                <a:cxn ang="0">
                  <a:pos x="3" y="11"/>
                </a:cxn>
                <a:cxn ang="0">
                  <a:pos x="2" y="16"/>
                </a:cxn>
                <a:cxn ang="0">
                  <a:pos x="2" y="24"/>
                </a:cxn>
                <a:cxn ang="0">
                  <a:pos x="2" y="41"/>
                </a:cxn>
                <a:cxn ang="0">
                  <a:pos x="1" y="62"/>
                </a:cxn>
                <a:cxn ang="0">
                  <a:pos x="1" y="73"/>
                </a:cxn>
                <a:cxn ang="0">
                  <a:pos x="1" y="85"/>
                </a:cxn>
                <a:cxn ang="0">
                  <a:pos x="1" y="98"/>
                </a:cxn>
                <a:cxn ang="0">
                  <a:pos x="1" y="111"/>
                </a:cxn>
                <a:cxn ang="0">
                  <a:pos x="1" y="124"/>
                </a:cxn>
                <a:cxn ang="0">
                  <a:pos x="0" y="139"/>
                </a:cxn>
                <a:cxn ang="0">
                  <a:pos x="0" y="416"/>
                </a:cxn>
                <a:cxn ang="0">
                  <a:pos x="1" y="430"/>
                </a:cxn>
                <a:cxn ang="0">
                  <a:pos x="1" y="443"/>
                </a:cxn>
                <a:cxn ang="0">
                  <a:pos x="1" y="456"/>
                </a:cxn>
                <a:cxn ang="0">
                  <a:pos x="1" y="470"/>
                </a:cxn>
                <a:cxn ang="0">
                  <a:pos x="1" y="482"/>
                </a:cxn>
                <a:cxn ang="0">
                  <a:pos x="1" y="493"/>
                </a:cxn>
                <a:cxn ang="0">
                  <a:pos x="2" y="513"/>
                </a:cxn>
                <a:cxn ang="0">
                  <a:pos x="2" y="530"/>
                </a:cxn>
                <a:cxn ang="0">
                  <a:pos x="2" y="538"/>
                </a:cxn>
                <a:cxn ang="0">
                  <a:pos x="3" y="543"/>
                </a:cxn>
                <a:cxn ang="0">
                  <a:pos x="3" y="548"/>
                </a:cxn>
                <a:cxn ang="0">
                  <a:pos x="3" y="551"/>
                </a:cxn>
                <a:cxn ang="0">
                  <a:pos x="4" y="553"/>
                </a:cxn>
                <a:cxn ang="0">
                  <a:pos x="4" y="554"/>
                </a:cxn>
                <a:cxn ang="0">
                  <a:pos x="11" y="554"/>
                </a:cxn>
                <a:cxn ang="0">
                  <a:pos x="11" y="553"/>
                </a:cxn>
                <a:cxn ang="0">
                  <a:pos x="12" y="551"/>
                </a:cxn>
                <a:cxn ang="0">
                  <a:pos x="12" y="548"/>
                </a:cxn>
                <a:cxn ang="0">
                  <a:pos x="12" y="543"/>
                </a:cxn>
                <a:cxn ang="0">
                  <a:pos x="13" y="538"/>
                </a:cxn>
                <a:cxn ang="0">
                  <a:pos x="13" y="530"/>
                </a:cxn>
                <a:cxn ang="0">
                  <a:pos x="13" y="513"/>
                </a:cxn>
                <a:cxn ang="0">
                  <a:pos x="14" y="493"/>
                </a:cxn>
                <a:cxn ang="0">
                  <a:pos x="14" y="482"/>
                </a:cxn>
                <a:cxn ang="0">
                  <a:pos x="14" y="470"/>
                </a:cxn>
                <a:cxn ang="0">
                  <a:pos x="14" y="456"/>
                </a:cxn>
                <a:cxn ang="0">
                  <a:pos x="14" y="443"/>
                </a:cxn>
                <a:cxn ang="0">
                  <a:pos x="14" y="430"/>
                </a:cxn>
                <a:cxn ang="0">
                  <a:pos x="14" y="416"/>
                </a:cxn>
                <a:cxn ang="0">
                  <a:pos x="14" y="416"/>
                </a:cxn>
                <a:cxn ang="0">
                  <a:pos x="14" y="139"/>
                </a:cxn>
              </a:cxnLst>
              <a:rect l="txL" t="txT" r="txR" b="txB"/>
              <a:pathLst>
                <a:path w="890" h="554">
                  <a:moveTo>
                    <a:pt x="890" y="139"/>
                  </a:moveTo>
                  <a:lnTo>
                    <a:pt x="890" y="132"/>
                  </a:lnTo>
                  <a:lnTo>
                    <a:pt x="888" y="124"/>
                  </a:lnTo>
                  <a:lnTo>
                    <a:pt x="886" y="118"/>
                  </a:lnTo>
                  <a:lnTo>
                    <a:pt x="884" y="111"/>
                  </a:lnTo>
                  <a:lnTo>
                    <a:pt x="883" y="104"/>
                  </a:lnTo>
                  <a:lnTo>
                    <a:pt x="879" y="98"/>
                  </a:lnTo>
                  <a:lnTo>
                    <a:pt x="876" y="91"/>
                  </a:lnTo>
                  <a:lnTo>
                    <a:pt x="872" y="85"/>
                  </a:lnTo>
                  <a:lnTo>
                    <a:pt x="868" y="79"/>
                  </a:lnTo>
                  <a:lnTo>
                    <a:pt x="863" y="73"/>
                  </a:lnTo>
                  <a:lnTo>
                    <a:pt x="858" y="67"/>
                  </a:lnTo>
                  <a:lnTo>
                    <a:pt x="851" y="62"/>
                  </a:lnTo>
                  <a:lnTo>
                    <a:pt x="838" y="51"/>
                  </a:lnTo>
                  <a:lnTo>
                    <a:pt x="824" y="41"/>
                  </a:lnTo>
                  <a:lnTo>
                    <a:pt x="808" y="32"/>
                  </a:lnTo>
                  <a:lnTo>
                    <a:pt x="792" y="24"/>
                  </a:lnTo>
                  <a:lnTo>
                    <a:pt x="782" y="20"/>
                  </a:lnTo>
                  <a:lnTo>
                    <a:pt x="773" y="16"/>
                  </a:lnTo>
                  <a:lnTo>
                    <a:pt x="764" y="14"/>
                  </a:lnTo>
                  <a:lnTo>
                    <a:pt x="754" y="11"/>
                  </a:lnTo>
                  <a:lnTo>
                    <a:pt x="743" y="9"/>
                  </a:lnTo>
                  <a:lnTo>
                    <a:pt x="734" y="7"/>
                  </a:lnTo>
                  <a:lnTo>
                    <a:pt x="723" y="4"/>
                  </a:lnTo>
                  <a:lnTo>
                    <a:pt x="711" y="3"/>
                  </a:lnTo>
                  <a:lnTo>
                    <a:pt x="700" y="1"/>
                  </a:lnTo>
                  <a:lnTo>
                    <a:pt x="690" y="1"/>
                  </a:lnTo>
                  <a:lnTo>
                    <a:pt x="678" y="0"/>
                  </a:lnTo>
                  <a:lnTo>
                    <a:pt x="667" y="0"/>
                  </a:lnTo>
                  <a:lnTo>
                    <a:pt x="223" y="0"/>
                  </a:lnTo>
                  <a:lnTo>
                    <a:pt x="213" y="0"/>
                  </a:lnTo>
                  <a:lnTo>
                    <a:pt x="200" y="1"/>
                  </a:lnTo>
                  <a:lnTo>
                    <a:pt x="190" y="1"/>
                  </a:lnTo>
                  <a:lnTo>
                    <a:pt x="179" y="3"/>
                  </a:lnTo>
                  <a:lnTo>
                    <a:pt x="168" y="4"/>
                  </a:lnTo>
                  <a:lnTo>
                    <a:pt x="158" y="7"/>
                  </a:lnTo>
                  <a:lnTo>
                    <a:pt x="147" y="9"/>
                  </a:lnTo>
                  <a:lnTo>
                    <a:pt x="137" y="11"/>
                  </a:lnTo>
                  <a:lnTo>
                    <a:pt x="128" y="14"/>
                  </a:lnTo>
                  <a:lnTo>
                    <a:pt x="117" y="16"/>
                  </a:lnTo>
                  <a:lnTo>
                    <a:pt x="108" y="20"/>
                  </a:lnTo>
                  <a:lnTo>
                    <a:pt x="99" y="24"/>
                  </a:lnTo>
                  <a:lnTo>
                    <a:pt x="82" y="32"/>
                  </a:lnTo>
                  <a:lnTo>
                    <a:pt x="66" y="41"/>
                  </a:lnTo>
                  <a:lnTo>
                    <a:pt x="52" y="51"/>
                  </a:lnTo>
                  <a:lnTo>
                    <a:pt x="39" y="62"/>
                  </a:lnTo>
                  <a:lnTo>
                    <a:pt x="32" y="67"/>
                  </a:lnTo>
                  <a:lnTo>
                    <a:pt x="27" y="73"/>
                  </a:lnTo>
                  <a:lnTo>
                    <a:pt x="22" y="79"/>
                  </a:lnTo>
                  <a:lnTo>
                    <a:pt x="18" y="85"/>
                  </a:lnTo>
                  <a:lnTo>
                    <a:pt x="15" y="91"/>
                  </a:lnTo>
                  <a:lnTo>
                    <a:pt x="11" y="98"/>
                  </a:lnTo>
                  <a:lnTo>
                    <a:pt x="8" y="104"/>
                  </a:lnTo>
                  <a:lnTo>
                    <a:pt x="6" y="111"/>
                  </a:lnTo>
                  <a:lnTo>
                    <a:pt x="2" y="118"/>
                  </a:lnTo>
                  <a:lnTo>
                    <a:pt x="2" y="124"/>
                  </a:lnTo>
                  <a:lnTo>
                    <a:pt x="0" y="132"/>
                  </a:lnTo>
                  <a:lnTo>
                    <a:pt x="0" y="139"/>
                  </a:lnTo>
                  <a:lnTo>
                    <a:pt x="0" y="416"/>
                  </a:lnTo>
                  <a:lnTo>
                    <a:pt x="0" y="422"/>
                  </a:lnTo>
                  <a:lnTo>
                    <a:pt x="2" y="430"/>
                  </a:lnTo>
                  <a:lnTo>
                    <a:pt x="2" y="437"/>
                  </a:lnTo>
                  <a:lnTo>
                    <a:pt x="6" y="443"/>
                  </a:lnTo>
                  <a:lnTo>
                    <a:pt x="8" y="450"/>
                  </a:lnTo>
                  <a:lnTo>
                    <a:pt x="11" y="456"/>
                  </a:lnTo>
                  <a:lnTo>
                    <a:pt x="15" y="463"/>
                  </a:lnTo>
                  <a:lnTo>
                    <a:pt x="18" y="470"/>
                  </a:lnTo>
                  <a:lnTo>
                    <a:pt x="22" y="475"/>
                  </a:lnTo>
                  <a:lnTo>
                    <a:pt x="27" y="482"/>
                  </a:lnTo>
                  <a:lnTo>
                    <a:pt x="32" y="487"/>
                  </a:lnTo>
                  <a:lnTo>
                    <a:pt x="39" y="493"/>
                  </a:lnTo>
                  <a:lnTo>
                    <a:pt x="52" y="504"/>
                  </a:lnTo>
                  <a:lnTo>
                    <a:pt x="66" y="513"/>
                  </a:lnTo>
                  <a:lnTo>
                    <a:pt x="82" y="522"/>
                  </a:lnTo>
                  <a:lnTo>
                    <a:pt x="99" y="530"/>
                  </a:lnTo>
                  <a:lnTo>
                    <a:pt x="108" y="534"/>
                  </a:lnTo>
                  <a:lnTo>
                    <a:pt x="117" y="538"/>
                  </a:lnTo>
                  <a:lnTo>
                    <a:pt x="128" y="540"/>
                  </a:lnTo>
                  <a:lnTo>
                    <a:pt x="137" y="543"/>
                  </a:lnTo>
                  <a:lnTo>
                    <a:pt x="147" y="545"/>
                  </a:lnTo>
                  <a:lnTo>
                    <a:pt x="158" y="548"/>
                  </a:lnTo>
                  <a:lnTo>
                    <a:pt x="168" y="550"/>
                  </a:lnTo>
                  <a:lnTo>
                    <a:pt x="179" y="551"/>
                  </a:lnTo>
                  <a:lnTo>
                    <a:pt x="190" y="553"/>
                  </a:lnTo>
                  <a:lnTo>
                    <a:pt x="200" y="553"/>
                  </a:lnTo>
                  <a:lnTo>
                    <a:pt x="213" y="554"/>
                  </a:lnTo>
                  <a:lnTo>
                    <a:pt x="223" y="554"/>
                  </a:lnTo>
                  <a:lnTo>
                    <a:pt x="667" y="554"/>
                  </a:lnTo>
                  <a:lnTo>
                    <a:pt x="678" y="554"/>
                  </a:lnTo>
                  <a:lnTo>
                    <a:pt x="690" y="553"/>
                  </a:lnTo>
                  <a:lnTo>
                    <a:pt x="700" y="553"/>
                  </a:lnTo>
                  <a:lnTo>
                    <a:pt x="711" y="551"/>
                  </a:lnTo>
                  <a:lnTo>
                    <a:pt x="723" y="550"/>
                  </a:lnTo>
                  <a:lnTo>
                    <a:pt x="734" y="548"/>
                  </a:lnTo>
                  <a:lnTo>
                    <a:pt x="743" y="545"/>
                  </a:lnTo>
                  <a:lnTo>
                    <a:pt x="754" y="543"/>
                  </a:lnTo>
                  <a:lnTo>
                    <a:pt x="764" y="540"/>
                  </a:lnTo>
                  <a:lnTo>
                    <a:pt x="773" y="538"/>
                  </a:lnTo>
                  <a:lnTo>
                    <a:pt x="782" y="534"/>
                  </a:lnTo>
                  <a:lnTo>
                    <a:pt x="792" y="530"/>
                  </a:lnTo>
                  <a:lnTo>
                    <a:pt x="808" y="522"/>
                  </a:lnTo>
                  <a:lnTo>
                    <a:pt x="824" y="513"/>
                  </a:lnTo>
                  <a:lnTo>
                    <a:pt x="838" y="504"/>
                  </a:lnTo>
                  <a:lnTo>
                    <a:pt x="851" y="493"/>
                  </a:lnTo>
                  <a:lnTo>
                    <a:pt x="858" y="487"/>
                  </a:lnTo>
                  <a:lnTo>
                    <a:pt x="863" y="482"/>
                  </a:lnTo>
                  <a:lnTo>
                    <a:pt x="868" y="475"/>
                  </a:lnTo>
                  <a:lnTo>
                    <a:pt x="872" y="470"/>
                  </a:lnTo>
                  <a:lnTo>
                    <a:pt x="876" y="463"/>
                  </a:lnTo>
                  <a:lnTo>
                    <a:pt x="879" y="456"/>
                  </a:lnTo>
                  <a:lnTo>
                    <a:pt x="883" y="450"/>
                  </a:lnTo>
                  <a:lnTo>
                    <a:pt x="884" y="443"/>
                  </a:lnTo>
                  <a:lnTo>
                    <a:pt x="886" y="437"/>
                  </a:lnTo>
                  <a:lnTo>
                    <a:pt x="888" y="430"/>
                  </a:lnTo>
                  <a:lnTo>
                    <a:pt x="890" y="422"/>
                  </a:lnTo>
                  <a:lnTo>
                    <a:pt x="890" y="416"/>
                  </a:lnTo>
                  <a:lnTo>
                    <a:pt x="890" y="139"/>
                  </a:lnTo>
                  <a:close/>
                </a:path>
              </a:pathLst>
            </a:custGeom>
            <a:solidFill>
              <a:srgbClr val="000000">
                <a:alpha val="100000"/>
              </a:srgbClr>
            </a:solidFill>
            <a:ln w="9525">
              <a:noFill/>
            </a:ln>
          </p:spPr>
          <p:txBody>
            <a:bodyPr/>
            <a:lstStyle/>
            <a:p>
              <a:endParaRPr lang="zh-CN" altLang="en-US"/>
            </a:p>
          </p:txBody>
        </p:sp>
        <p:sp>
          <p:nvSpPr>
            <p:cNvPr id="117923" name="Freeform 164"/>
            <p:cNvSpPr>
              <a:spLocks noEditPoints="1"/>
            </p:cNvSpPr>
            <p:nvPr/>
          </p:nvSpPr>
          <p:spPr>
            <a:xfrm>
              <a:off x="1408" y="2085"/>
              <a:ext cx="224" cy="442"/>
            </a:xfrm>
            <a:custGeom>
              <a:avLst/>
              <a:gdLst>
                <a:gd name="txL" fmla="*/ 0 w 449"/>
                <a:gd name="txT" fmla="*/ 0 h 442"/>
                <a:gd name="txR" fmla="*/ 449 w 449"/>
                <a:gd name="txB" fmla="*/ 442 h 442"/>
              </a:gdLst>
              <a:ahLst/>
              <a:cxnLst>
                <a:cxn ang="0">
                  <a:pos x="2" y="108"/>
                </a:cxn>
                <a:cxn ang="0">
                  <a:pos x="1" y="197"/>
                </a:cxn>
                <a:cxn ang="0">
                  <a:pos x="1" y="213"/>
                </a:cxn>
                <a:cxn ang="0">
                  <a:pos x="0" y="318"/>
                </a:cxn>
                <a:cxn ang="0">
                  <a:pos x="1" y="357"/>
                </a:cxn>
                <a:cxn ang="0">
                  <a:pos x="3" y="369"/>
                </a:cxn>
                <a:cxn ang="0">
                  <a:pos x="6" y="227"/>
                </a:cxn>
                <a:cxn ang="0">
                  <a:pos x="5" y="157"/>
                </a:cxn>
                <a:cxn ang="0">
                  <a:pos x="4" y="102"/>
                </a:cxn>
                <a:cxn ang="0">
                  <a:pos x="4" y="76"/>
                </a:cxn>
                <a:cxn ang="0">
                  <a:pos x="4" y="68"/>
                </a:cxn>
                <a:cxn ang="0">
                  <a:pos x="4" y="70"/>
                </a:cxn>
                <a:cxn ang="0">
                  <a:pos x="4" y="69"/>
                </a:cxn>
                <a:cxn ang="0">
                  <a:pos x="4" y="66"/>
                </a:cxn>
                <a:cxn ang="0">
                  <a:pos x="5" y="55"/>
                </a:cxn>
                <a:cxn ang="0">
                  <a:pos x="5" y="42"/>
                </a:cxn>
                <a:cxn ang="0">
                  <a:pos x="5" y="32"/>
                </a:cxn>
                <a:cxn ang="0">
                  <a:pos x="5" y="21"/>
                </a:cxn>
                <a:cxn ang="0">
                  <a:pos x="5" y="10"/>
                </a:cxn>
                <a:cxn ang="0">
                  <a:pos x="4" y="2"/>
                </a:cxn>
                <a:cxn ang="0">
                  <a:pos x="4" y="0"/>
                </a:cxn>
                <a:cxn ang="0">
                  <a:pos x="4" y="1"/>
                </a:cxn>
                <a:cxn ang="0">
                  <a:pos x="4" y="4"/>
                </a:cxn>
                <a:cxn ang="0">
                  <a:pos x="3" y="15"/>
                </a:cxn>
                <a:cxn ang="0">
                  <a:pos x="3" y="24"/>
                </a:cxn>
                <a:cxn ang="0">
                  <a:pos x="3" y="35"/>
                </a:cxn>
                <a:cxn ang="0">
                  <a:pos x="3" y="44"/>
                </a:cxn>
                <a:cxn ang="0">
                  <a:pos x="3" y="56"/>
                </a:cxn>
                <a:cxn ang="0">
                  <a:pos x="3" y="65"/>
                </a:cxn>
                <a:cxn ang="0">
                  <a:pos x="3" y="64"/>
                </a:cxn>
                <a:cxn ang="0">
                  <a:pos x="2" y="72"/>
                </a:cxn>
                <a:cxn ang="0">
                  <a:pos x="2" y="90"/>
                </a:cxn>
                <a:cxn ang="0">
                  <a:pos x="2" y="88"/>
                </a:cxn>
                <a:cxn ang="0">
                  <a:pos x="4" y="308"/>
                </a:cxn>
                <a:cxn ang="0">
                  <a:pos x="4" y="168"/>
                </a:cxn>
                <a:cxn ang="0">
                  <a:pos x="4" y="308"/>
                </a:cxn>
                <a:cxn ang="0">
                  <a:pos x="3" y="395"/>
                </a:cxn>
                <a:cxn ang="0">
                  <a:pos x="4" y="335"/>
                </a:cxn>
                <a:cxn ang="0">
                  <a:pos x="2" y="427"/>
                </a:cxn>
                <a:cxn ang="0">
                  <a:pos x="3" y="369"/>
                </a:cxn>
                <a:cxn ang="0">
                  <a:pos x="3" y="395"/>
                </a:cxn>
                <a:cxn ang="0">
                  <a:pos x="3" y="369"/>
                </a:cxn>
                <a:cxn ang="0">
                  <a:pos x="1" y="41"/>
                </a:cxn>
                <a:cxn ang="0">
                  <a:pos x="2" y="54"/>
                </a:cxn>
              </a:cxnLst>
              <a:rect l="txL" t="txT" r="txR" b="txB"/>
              <a:pathLst>
                <a:path w="449" h="442">
                  <a:moveTo>
                    <a:pt x="164" y="90"/>
                  </a:moveTo>
                  <a:lnTo>
                    <a:pt x="159" y="94"/>
                  </a:lnTo>
                  <a:lnTo>
                    <a:pt x="148" y="108"/>
                  </a:lnTo>
                  <a:lnTo>
                    <a:pt x="147" y="113"/>
                  </a:lnTo>
                  <a:lnTo>
                    <a:pt x="101" y="191"/>
                  </a:lnTo>
                  <a:lnTo>
                    <a:pt x="97" y="197"/>
                  </a:lnTo>
                  <a:lnTo>
                    <a:pt x="97" y="202"/>
                  </a:lnTo>
                  <a:lnTo>
                    <a:pt x="94" y="207"/>
                  </a:lnTo>
                  <a:lnTo>
                    <a:pt x="97" y="213"/>
                  </a:lnTo>
                  <a:lnTo>
                    <a:pt x="99" y="222"/>
                  </a:lnTo>
                  <a:lnTo>
                    <a:pt x="106" y="231"/>
                  </a:lnTo>
                  <a:lnTo>
                    <a:pt x="60" y="318"/>
                  </a:lnTo>
                  <a:lnTo>
                    <a:pt x="0" y="414"/>
                  </a:lnTo>
                  <a:lnTo>
                    <a:pt x="51" y="442"/>
                  </a:lnTo>
                  <a:lnTo>
                    <a:pt x="122" y="357"/>
                  </a:lnTo>
                  <a:lnTo>
                    <a:pt x="175" y="287"/>
                  </a:lnTo>
                  <a:lnTo>
                    <a:pt x="209" y="311"/>
                  </a:lnTo>
                  <a:lnTo>
                    <a:pt x="233" y="369"/>
                  </a:lnTo>
                  <a:lnTo>
                    <a:pt x="293" y="308"/>
                  </a:lnTo>
                  <a:lnTo>
                    <a:pt x="304" y="335"/>
                  </a:lnTo>
                  <a:lnTo>
                    <a:pt x="412" y="227"/>
                  </a:lnTo>
                  <a:lnTo>
                    <a:pt x="422" y="231"/>
                  </a:lnTo>
                  <a:lnTo>
                    <a:pt x="449" y="210"/>
                  </a:lnTo>
                  <a:lnTo>
                    <a:pt x="322" y="157"/>
                  </a:lnTo>
                  <a:lnTo>
                    <a:pt x="313" y="132"/>
                  </a:lnTo>
                  <a:lnTo>
                    <a:pt x="306" y="118"/>
                  </a:lnTo>
                  <a:lnTo>
                    <a:pt x="299" y="102"/>
                  </a:lnTo>
                  <a:lnTo>
                    <a:pt x="290" y="88"/>
                  </a:lnTo>
                  <a:lnTo>
                    <a:pt x="283" y="81"/>
                  </a:lnTo>
                  <a:lnTo>
                    <a:pt x="276" y="76"/>
                  </a:lnTo>
                  <a:lnTo>
                    <a:pt x="272" y="71"/>
                  </a:lnTo>
                  <a:lnTo>
                    <a:pt x="265" y="69"/>
                  </a:lnTo>
                  <a:lnTo>
                    <a:pt x="262" y="68"/>
                  </a:lnTo>
                  <a:lnTo>
                    <a:pt x="267" y="69"/>
                  </a:lnTo>
                  <a:lnTo>
                    <a:pt x="272" y="70"/>
                  </a:lnTo>
                  <a:lnTo>
                    <a:pt x="277" y="70"/>
                  </a:lnTo>
                  <a:lnTo>
                    <a:pt x="285" y="70"/>
                  </a:lnTo>
                  <a:lnTo>
                    <a:pt x="290" y="70"/>
                  </a:lnTo>
                  <a:lnTo>
                    <a:pt x="295" y="69"/>
                  </a:lnTo>
                  <a:lnTo>
                    <a:pt x="300" y="68"/>
                  </a:lnTo>
                  <a:lnTo>
                    <a:pt x="306" y="67"/>
                  </a:lnTo>
                  <a:lnTo>
                    <a:pt x="309" y="66"/>
                  </a:lnTo>
                  <a:lnTo>
                    <a:pt x="315" y="64"/>
                  </a:lnTo>
                  <a:lnTo>
                    <a:pt x="323" y="59"/>
                  </a:lnTo>
                  <a:lnTo>
                    <a:pt x="330" y="55"/>
                  </a:lnTo>
                  <a:lnTo>
                    <a:pt x="332" y="52"/>
                  </a:lnTo>
                  <a:lnTo>
                    <a:pt x="336" y="48"/>
                  </a:lnTo>
                  <a:lnTo>
                    <a:pt x="338" y="42"/>
                  </a:lnTo>
                  <a:lnTo>
                    <a:pt x="339" y="38"/>
                  </a:lnTo>
                  <a:lnTo>
                    <a:pt x="339" y="35"/>
                  </a:lnTo>
                  <a:lnTo>
                    <a:pt x="339" y="32"/>
                  </a:lnTo>
                  <a:lnTo>
                    <a:pt x="338" y="27"/>
                  </a:lnTo>
                  <a:lnTo>
                    <a:pt x="336" y="24"/>
                  </a:lnTo>
                  <a:lnTo>
                    <a:pt x="334" y="21"/>
                  </a:lnTo>
                  <a:lnTo>
                    <a:pt x="332" y="19"/>
                  </a:lnTo>
                  <a:lnTo>
                    <a:pt x="330" y="15"/>
                  </a:lnTo>
                  <a:lnTo>
                    <a:pt x="323" y="10"/>
                  </a:lnTo>
                  <a:lnTo>
                    <a:pt x="315" y="5"/>
                  </a:lnTo>
                  <a:lnTo>
                    <a:pt x="309" y="4"/>
                  </a:lnTo>
                  <a:lnTo>
                    <a:pt x="304" y="2"/>
                  </a:lnTo>
                  <a:lnTo>
                    <a:pt x="300" y="1"/>
                  </a:lnTo>
                  <a:lnTo>
                    <a:pt x="293" y="1"/>
                  </a:lnTo>
                  <a:lnTo>
                    <a:pt x="288" y="0"/>
                  </a:lnTo>
                  <a:lnTo>
                    <a:pt x="283" y="0"/>
                  </a:lnTo>
                  <a:lnTo>
                    <a:pt x="277" y="0"/>
                  </a:lnTo>
                  <a:lnTo>
                    <a:pt x="272" y="1"/>
                  </a:lnTo>
                  <a:lnTo>
                    <a:pt x="267" y="1"/>
                  </a:lnTo>
                  <a:lnTo>
                    <a:pt x="262" y="2"/>
                  </a:lnTo>
                  <a:lnTo>
                    <a:pt x="256" y="4"/>
                  </a:lnTo>
                  <a:lnTo>
                    <a:pt x="251" y="5"/>
                  </a:lnTo>
                  <a:lnTo>
                    <a:pt x="244" y="10"/>
                  </a:lnTo>
                  <a:lnTo>
                    <a:pt x="237" y="15"/>
                  </a:lnTo>
                  <a:lnTo>
                    <a:pt x="233" y="19"/>
                  </a:lnTo>
                  <a:lnTo>
                    <a:pt x="231" y="21"/>
                  </a:lnTo>
                  <a:lnTo>
                    <a:pt x="228" y="24"/>
                  </a:lnTo>
                  <a:lnTo>
                    <a:pt x="228" y="27"/>
                  </a:lnTo>
                  <a:lnTo>
                    <a:pt x="226" y="32"/>
                  </a:lnTo>
                  <a:lnTo>
                    <a:pt x="226" y="35"/>
                  </a:lnTo>
                  <a:lnTo>
                    <a:pt x="226" y="39"/>
                  </a:lnTo>
                  <a:lnTo>
                    <a:pt x="228" y="44"/>
                  </a:lnTo>
                  <a:lnTo>
                    <a:pt x="230" y="48"/>
                  </a:lnTo>
                  <a:lnTo>
                    <a:pt x="233" y="52"/>
                  </a:lnTo>
                  <a:lnTo>
                    <a:pt x="237" y="56"/>
                  </a:lnTo>
                  <a:lnTo>
                    <a:pt x="242" y="59"/>
                  </a:lnTo>
                  <a:lnTo>
                    <a:pt x="247" y="63"/>
                  </a:lnTo>
                  <a:lnTo>
                    <a:pt x="253" y="65"/>
                  </a:lnTo>
                  <a:lnTo>
                    <a:pt x="242" y="64"/>
                  </a:lnTo>
                  <a:lnTo>
                    <a:pt x="217" y="64"/>
                  </a:lnTo>
                  <a:lnTo>
                    <a:pt x="209" y="65"/>
                  </a:lnTo>
                  <a:lnTo>
                    <a:pt x="200" y="67"/>
                  </a:lnTo>
                  <a:lnTo>
                    <a:pt x="189" y="72"/>
                  </a:lnTo>
                  <a:lnTo>
                    <a:pt x="177" y="80"/>
                  </a:lnTo>
                  <a:lnTo>
                    <a:pt x="166" y="88"/>
                  </a:lnTo>
                  <a:lnTo>
                    <a:pt x="164" y="90"/>
                  </a:lnTo>
                  <a:close/>
                  <a:moveTo>
                    <a:pt x="164" y="90"/>
                  </a:moveTo>
                  <a:lnTo>
                    <a:pt x="166" y="88"/>
                  </a:lnTo>
                  <a:lnTo>
                    <a:pt x="164" y="90"/>
                  </a:lnTo>
                  <a:close/>
                  <a:moveTo>
                    <a:pt x="293" y="308"/>
                  </a:moveTo>
                  <a:lnTo>
                    <a:pt x="290" y="295"/>
                  </a:lnTo>
                  <a:lnTo>
                    <a:pt x="224" y="209"/>
                  </a:lnTo>
                  <a:lnTo>
                    <a:pt x="263" y="168"/>
                  </a:lnTo>
                  <a:lnTo>
                    <a:pt x="288" y="194"/>
                  </a:lnTo>
                  <a:lnTo>
                    <a:pt x="380" y="220"/>
                  </a:lnTo>
                  <a:lnTo>
                    <a:pt x="293" y="308"/>
                  </a:lnTo>
                  <a:close/>
                  <a:moveTo>
                    <a:pt x="304" y="335"/>
                  </a:moveTo>
                  <a:lnTo>
                    <a:pt x="244" y="395"/>
                  </a:lnTo>
                  <a:lnTo>
                    <a:pt x="263" y="440"/>
                  </a:lnTo>
                  <a:lnTo>
                    <a:pt x="334" y="430"/>
                  </a:lnTo>
                  <a:lnTo>
                    <a:pt x="304" y="335"/>
                  </a:lnTo>
                  <a:close/>
                  <a:moveTo>
                    <a:pt x="233" y="369"/>
                  </a:moveTo>
                  <a:lnTo>
                    <a:pt x="177" y="427"/>
                  </a:lnTo>
                  <a:lnTo>
                    <a:pt x="201" y="438"/>
                  </a:lnTo>
                  <a:lnTo>
                    <a:pt x="244" y="395"/>
                  </a:lnTo>
                  <a:lnTo>
                    <a:pt x="233" y="369"/>
                  </a:lnTo>
                  <a:close/>
                  <a:moveTo>
                    <a:pt x="233" y="369"/>
                  </a:moveTo>
                  <a:lnTo>
                    <a:pt x="244" y="395"/>
                  </a:lnTo>
                  <a:lnTo>
                    <a:pt x="304" y="335"/>
                  </a:lnTo>
                  <a:lnTo>
                    <a:pt x="293" y="308"/>
                  </a:lnTo>
                  <a:lnTo>
                    <a:pt x="233" y="369"/>
                  </a:lnTo>
                  <a:close/>
                  <a:moveTo>
                    <a:pt x="150" y="54"/>
                  </a:moveTo>
                  <a:lnTo>
                    <a:pt x="102" y="41"/>
                  </a:lnTo>
                  <a:lnTo>
                    <a:pt x="23" y="144"/>
                  </a:lnTo>
                  <a:lnTo>
                    <a:pt x="78" y="158"/>
                  </a:lnTo>
                  <a:lnTo>
                    <a:pt x="150" y="54"/>
                  </a:lnTo>
                  <a:close/>
                </a:path>
              </a:pathLst>
            </a:custGeom>
            <a:solidFill>
              <a:srgbClr val="FFFFFF">
                <a:alpha val="100000"/>
              </a:srgbClr>
            </a:solidFill>
            <a:ln w="9525">
              <a:noFill/>
            </a:ln>
          </p:spPr>
          <p:txBody>
            <a:bodyPr/>
            <a:lstStyle/>
            <a:p>
              <a:endParaRPr lang="zh-CN" altLang="en-US"/>
            </a:p>
          </p:txBody>
        </p:sp>
        <p:sp>
          <p:nvSpPr>
            <p:cNvPr id="117924" name="Rectangle 165"/>
            <p:cNvSpPr/>
            <p:nvPr/>
          </p:nvSpPr>
          <p:spPr>
            <a:xfrm>
              <a:off x="1200"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R</a:t>
              </a:r>
              <a:endParaRPr lang="en-US" altLang="zh-CN" sz="2000" b="1" dirty="0">
                <a:latin typeface="Arial" panose="020B0604020202020204" pitchFamily="34" charset="0"/>
              </a:endParaRPr>
            </a:p>
          </p:txBody>
        </p:sp>
        <p:sp>
          <p:nvSpPr>
            <p:cNvPr id="117925" name="Rectangle 166"/>
            <p:cNvSpPr/>
            <p:nvPr/>
          </p:nvSpPr>
          <p:spPr>
            <a:xfrm>
              <a:off x="1264" y="2736"/>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6" name="Rectangle 167"/>
            <p:cNvSpPr/>
            <p:nvPr/>
          </p:nvSpPr>
          <p:spPr>
            <a:xfrm>
              <a:off x="1344"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B</a:t>
              </a:r>
              <a:endParaRPr lang="en-US" altLang="zh-CN" sz="2000" b="1" dirty="0">
                <a:latin typeface="Arial" panose="020B0604020202020204" pitchFamily="34" charset="0"/>
              </a:endParaRPr>
            </a:p>
          </p:txBody>
        </p:sp>
        <p:sp>
          <p:nvSpPr>
            <p:cNvPr id="117927" name="Rectangle 168"/>
            <p:cNvSpPr/>
            <p:nvPr/>
          </p:nvSpPr>
          <p:spPr>
            <a:xfrm>
              <a:off x="1408"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8" name="Rectangle 169"/>
            <p:cNvSpPr/>
            <p:nvPr/>
          </p:nvSpPr>
          <p:spPr>
            <a:xfrm>
              <a:off x="1495"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T</a:t>
              </a:r>
              <a:endParaRPr lang="en-US" altLang="zh-CN" sz="2000" b="1" dirty="0">
                <a:latin typeface="Arial" panose="020B0604020202020204" pitchFamily="34" charset="0"/>
              </a:endParaRPr>
            </a:p>
          </p:txBody>
        </p:sp>
        <p:sp>
          <p:nvSpPr>
            <p:cNvPr id="117929" name="Rectangle 170"/>
            <p:cNvSpPr/>
            <p:nvPr/>
          </p:nvSpPr>
          <p:spPr>
            <a:xfrm>
              <a:off x="156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采</a:t>
              </a:r>
              <a:endParaRPr lang="zh-CN" altLang="en-US" sz="2000" b="1" dirty="0">
                <a:latin typeface="Arial" panose="020B0604020202020204" pitchFamily="34" charset="0"/>
              </a:endParaRPr>
            </a:p>
          </p:txBody>
        </p:sp>
        <p:sp>
          <p:nvSpPr>
            <p:cNvPr id="117930" name="Rectangle 171"/>
            <p:cNvSpPr/>
            <p:nvPr/>
          </p:nvSpPr>
          <p:spPr>
            <a:xfrm>
              <a:off x="171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31" name="Rectangle 172"/>
            <p:cNvSpPr/>
            <p:nvPr/>
          </p:nvSpPr>
          <p:spPr>
            <a:xfrm>
              <a:off x="412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挖</a:t>
              </a:r>
              <a:endParaRPr lang="zh-CN" altLang="en-US" sz="2000" b="1" dirty="0">
                <a:latin typeface="Arial" panose="020B0604020202020204" pitchFamily="34" charset="0"/>
              </a:endParaRPr>
            </a:p>
          </p:txBody>
        </p:sp>
        <p:sp>
          <p:nvSpPr>
            <p:cNvPr id="117932" name="Rectangle 173"/>
            <p:cNvSpPr/>
            <p:nvPr/>
          </p:nvSpPr>
          <p:spPr>
            <a:xfrm>
              <a:off x="426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掘</a:t>
              </a:r>
              <a:endParaRPr lang="zh-CN" altLang="en-US" sz="2000" b="1" dirty="0">
                <a:latin typeface="Arial" panose="020B0604020202020204" pitchFamily="34" charset="0"/>
              </a:endParaRPr>
            </a:p>
          </p:txBody>
        </p:sp>
        <p:sp>
          <p:nvSpPr>
            <p:cNvPr id="117933" name="Rectangle 174"/>
            <p:cNvSpPr/>
            <p:nvPr/>
          </p:nvSpPr>
          <p:spPr>
            <a:xfrm>
              <a:off x="4416"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算</a:t>
              </a:r>
              <a:endParaRPr lang="zh-CN" altLang="en-US" sz="2000" b="1" dirty="0">
                <a:latin typeface="Arial" panose="020B0604020202020204" pitchFamily="34" charset="0"/>
              </a:endParaRPr>
            </a:p>
          </p:txBody>
        </p:sp>
        <p:sp>
          <p:nvSpPr>
            <p:cNvPr id="117934" name="Rectangle 175"/>
            <p:cNvSpPr/>
            <p:nvPr/>
          </p:nvSpPr>
          <p:spPr>
            <a:xfrm>
              <a:off x="454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法</a:t>
              </a:r>
              <a:endParaRPr lang="zh-CN" altLang="en-US" sz="2000" b="1" dirty="0">
                <a:latin typeface="Arial" panose="020B0604020202020204" pitchFamily="34" charset="0"/>
              </a:endParaRPr>
            </a:p>
          </p:txBody>
        </p:sp>
        <p:sp>
          <p:nvSpPr>
            <p:cNvPr id="117935" name="Rectangle 176"/>
            <p:cNvSpPr/>
            <p:nvPr/>
          </p:nvSpPr>
          <p:spPr>
            <a:xfrm>
              <a:off x="268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特</a:t>
              </a:r>
              <a:endParaRPr lang="zh-CN" altLang="en-US" sz="2000" b="1" dirty="0">
                <a:latin typeface="Arial" panose="020B0604020202020204" pitchFamily="34" charset="0"/>
              </a:endParaRPr>
            </a:p>
          </p:txBody>
        </p:sp>
        <p:sp>
          <p:nvSpPr>
            <p:cNvPr id="117936" name="Rectangle 177"/>
            <p:cNvSpPr/>
            <p:nvPr/>
          </p:nvSpPr>
          <p:spPr>
            <a:xfrm>
              <a:off x="283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征</a:t>
              </a:r>
              <a:endParaRPr lang="zh-CN" altLang="en-US" sz="2000" b="1" dirty="0">
                <a:latin typeface="Arial" panose="020B0604020202020204" pitchFamily="34" charset="0"/>
              </a:endParaRPr>
            </a:p>
          </p:txBody>
        </p:sp>
        <p:sp>
          <p:nvSpPr>
            <p:cNvPr id="117937" name="Rectangle 178"/>
            <p:cNvSpPr/>
            <p:nvPr/>
          </p:nvSpPr>
          <p:spPr>
            <a:xfrm>
              <a:off x="2969"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提</a:t>
              </a:r>
              <a:endParaRPr lang="zh-CN" altLang="en-US" sz="2000" b="1" dirty="0">
                <a:latin typeface="Arial" panose="020B0604020202020204" pitchFamily="34" charset="0"/>
              </a:endParaRPr>
            </a:p>
          </p:txBody>
        </p:sp>
        <p:sp>
          <p:nvSpPr>
            <p:cNvPr id="117938" name="Rectangle 179"/>
            <p:cNvSpPr/>
            <p:nvPr/>
          </p:nvSpPr>
          <p:spPr>
            <a:xfrm>
              <a:off x="310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取</a:t>
              </a:r>
              <a:endParaRPr lang="zh-CN" altLang="en-US" sz="2000" b="1" dirty="0">
                <a:latin typeface="Arial" panose="020B0604020202020204" pitchFamily="34" charset="0"/>
              </a:endParaRPr>
            </a:p>
          </p:txBody>
        </p:sp>
        <p:sp>
          <p:nvSpPr>
            <p:cNvPr id="117939" name="Freeform 180"/>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0" name="Freeform 181"/>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1" name="Freeform 182"/>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solidFill>
              <a:srgbClr val="4141BE">
                <a:alpha val="100000"/>
              </a:srgbClr>
            </a:solidFill>
            <a:ln w="9525">
              <a:noFill/>
            </a:ln>
          </p:spPr>
          <p:txBody>
            <a:bodyPr/>
            <a:lstStyle/>
            <a:p>
              <a:endParaRPr lang="zh-CN" altLang="en-US"/>
            </a:p>
          </p:txBody>
        </p:sp>
        <p:sp>
          <p:nvSpPr>
            <p:cNvPr id="117942" name="Freeform 183"/>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3" name="Freeform 184"/>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4" name="Freeform 185"/>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5" name="Freeform 186"/>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solidFill>
              <a:srgbClr val="4141BE">
                <a:alpha val="100000"/>
              </a:srgbClr>
            </a:solidFill>
            <a:ln w="9525">
              <a:noFill/>
            </a:ln>
          </p:spPr>
          <p:txBody>
            <a:bodyPr/>
            <a:lstStyle/>
            <a:p>
              <a:endParaRPr lang="zh-CN" altLang="en-US"/>
            </a:p>
          </p:txBody>
        </p:sp>
        <p:sp>
          <p:nvSpPr>
            <p:cNvPr id="117946" name="Freeform 187"/>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7" name="Freeform 188"/>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solidFill>
              <a:srgbClr val="5555FF">
                <a:alpha val="100000"/>
              </a:srgbClr>
            </a:solidFill>
            <a:ln w="9525">
              <a:noFill/>
            </a:ln>
          </p:spPr>
          <p:txBody>
            <a:bodyPr/>
            <a:lstStyle/>
            <a:p>
              <a:endParaRPr lang="zh-CN" altLang="en-US"/>
            </a:p>
          </p:txBody>
        </p:sp>
        <p:sp>
          <p:nvSpPr>
            <p:cNvPr id="117948" name="Freeform 189"/>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9" name="Freeform 190"/>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solidFill>
              <a:srgbClr val="4141BE">
                <a:alpha val="100000"/>
              </a:srgbClr>
            </a:solidFill>
            <a:ln w="9525">
              <a:noFill/>
            </a:ln>
          </p:spPr>
          <p:txBody>
            <a:bodyPr/>
            <a:lstStyle/>
            <a:p>
              <a:endParaRPr lang="zh-CN" altLang="en-US"/>
            </a:p>
          </p:txBody>
        </p:sp>
        <p:sp>
          <p:nvSpPr>
            <p:cNvPr id="117950" name="Freeform 191"/>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17766" name="Text Box 5"/>
          <p:cNvSpPr txBox="1"/>
          <p:nvPr/>
        </p:nvSpPr>
        <p:spPr>
          <a:xfrm>
            <a:off x="1676400" y="5486400"/>
            <a:ext cx="5029200" cy="457200"/>
          </a:xfrm>
          <a:prstGeom prst="rect">
            <a:avLst/>
          </a:prstGeom>
          <a:noFill/>
          <a:ln w="9525">
            <a:noFill/>
          </a:ln>
        </p:spPr>
        <p:txBody>
          <a:bodyPr>
            <a:spAutoFit/>
          </a:bodyPr>
          <a:lstStyle/>
          <a:p>
            <a:pPr algn="ctr" eaLnBrk="1" hangingPunct="1">
              <a:spcBef>
                <a:spcPct val="5000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挖掘技术实现的总体流程图</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9810" name="Text Box 2"/>
          <p:cNvSpPr txBox="1"/>
          <p:nvPr/>
        </p:nvSpPr>
        <p:spPr>
          <a:xfrm>
            <a:off x="376555" y="838200"/>
            <a:ext cx="8305800" cy="4765675"/>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挖掘过程如上图所示，一般分为四步：</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(1)</a:t>
            </a:r>
            <a:r>
              <a:rPr lang="zh-CN" altLang="en-US" sz="2400" b="1" dirty="0">
                <a:solidFill>
                  <a:schemeClr val="hlink"/>
                </a:solidFill>
                <a:latin typeface="宋体" panose="02010600030101010101" pitchFamily="2" charset="-122"/>
              </a:rPr>
              <a:t>资源发现：</a:t>
            </a:r>
            <a:r>
              <a:rPr lang="zh-CN" altLang="en-US" sz="2400" b="1" dirty="0">
                <a:solidFill>
                  <a:srgbClr val="000000"/>
                </a:solidFill>
                <a:latin typeface="宋体" panose="02010600030101010101" pitchFamily="2" charset="-122"/>
              </a:rPr>
              <a:t>从各种各样的网络资源中检索出所需的网络文档。</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(2)</a:t>
            </a:r>
            <a:r>
              <a:rPr lang="zh-CN" altLang="en-US" sz="2400" b="1" dirty="0">
                <a:solidFill>
                  <a:schemeClr val="hlink"/>
                </a:solidFill>
                <a:latin typeface="宋体" panose="02010600030101010101" pitchFamily="2" charset="-122"/>
              </a:rPr>
              <a:t>信息选择和预处理：</a:t>
            </a:r>
            <a:r>
              <a:rPr lang="zh-CN" altLang="en-US" sz="2400" b="1" dirty="0">
                <a:solidFill>
                  <a:srgbClr val="000000"/>
                </a:solidFill>
                <a:latin typeface="宋体" panose="02010600030101010101" pitchFamily="2" charset="-122"/>
              </a:rPr>
              <a:t>对检索到的网络资源进行依据需求的自动挑选和各种意义上的预处理（包括字体转化、语种翻译、格式规范等），进而</a:t>
            </a:r>
            <a:r>
              <a:rPr lang="zh-CN" altLang="en-US" sz="2400" b="1" dirty="0">
                <a:solidFill>
                  <a:schemeClr val="tx2"/>
                </a:solidFill>
                <a:latin typeface="宋体" panose="02010600030101010101" pitchFamily="2" charset="-122"/>
              </a:rPr>
              <a:t>转化为专门表达方式</a:t>
            </a:r>
            <a:r>
              <a:rPr lang="zh-CN" altLang="en-US" sz="2400" b="1" dirty="0">
                <a:solidFill>
                  <a:srgbClr val="000000"/>
                </a:solidFill>
                <a:latin typeface="宋体" panose="02010600030101010101" pitchFamily="2" charset="-122"/>
              </a:rPr>
              <a:t>。</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(3)</a:t>
            </a:r>
            <a:r>
              <a:rPr lang="zh-CN" altLang="en-US" sz="2400" b="1" dirty="0">
                <a:solidFill>
                  <a:schemeClr val="hlink"/>
                </a:solidFill>
                <a:latin typeface="宋体" panose="02010600030101010101" pitchFamily="2" charset="-122"/>
              </a:rPr>
              <a:t>概括化：</a:t>
            </a:r>
            <a:r>
              <a:rPr lang="zh-CN" altLang="en-US" sz="2400" b="1" dirty="0">
                <a:solidFill>
                  <a:srgbClr val="000000"/>
                </a:solidFill>
                <a:latin typeface="宋体" panose="02010600030101010101" pitchFamily="2" charset="-122"/>
              </a:rPr>
              <a:t>自动发现单个</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站点的</a:t>
            </a:r>
            <a:r>
              <a:rPr lang="zh-CN" altLang="en-US" sz="2400" b="1" dirty="0">
                <a:solidFill>
                  <a:schemeClr val="tx2"/>
                </a:solidFill>
                <a:latin typeface="宋体" panose="02010600030101010101" pitchFamily="2" charset="-122"/>
              </a:rPr>
              <a:t>一般性规律或多个站点共存的普遍模式</a:t>
            </a:r>
            <a:r>
              <a:rPr lang="zh-CN" altLang="en-US" sz="2400" b="1" dirty="0">
                <a:solidFill>
                  <a:srgbClr val="000000"/>
                </a:solidFill>
                <a:latin typeface="宋体" panose="02010600030101010101" pitchFamily="2" charset="-122"/>
              </a:rPr>
              <a:t>，并以交互式方法来体现人的主导作用。</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(4</a:t>
            </a:r>
            <a:r>
              <a:rPr lang="en-US" altLang="zh-CN" sz="2400" b="1" dirty="0">
                <a:solidFill>
                  <a:schemeClr val="hlink"/>
                </a:solidFill>
                <a:latin typeface="宋体" panose="02010600030101010101" pitchFamily="2" charset="-122"/>
              </a:rPr>
              <a:t>)</a:t>
            </a:r>
            <a:r>
              <a:rPr lang="zh-CN" altLang="en-US" sz="2400" b="1" dirty="0">
                <a:solidFill>
                  <a:schemeClr val="hlink"/>
                </a:solidFill>
                <a:latin typeface="宋体" panose="02010600030101010101" pitchFamily="2" charset="-122"/>
              </a:rPr>
              <a:t>分析：</a:t>
            </a:r>
            <a:r>
              <a:rPr lang="zh-CN" altLang="en-US" sz="2400" b="1" dirty="0">
                <a:solidFill>
                  <a:srgbClr val="000000"/>
                </a:solidFill>
                <a:latin typeface="宋体" panose="02010600030101010101" pitchFamily="2" charset="-122"/>
              </a:rPr>
              <a:t>对挖掘出的模式进行</a:t>
            </a:r>
            <a:r>
              <a:rPr lang="zh-CN" altLang="en-US" sz="2400" b="1" dirty="0">
                <a:solidFill>
                  <a:schemeClr val="tx2"/>
                </a:solidFill>
                <a:latin typeface="宋体" panose="02010600030101010101" pitchFamily="2" charset="-122"/>
              </a:rPr>
              <a:t>确认修正解释</a:t>
            </a:r>
            <a:r>
              <a:rPr lang="zh-CN" altLang="en-US" sz="2400" b="1" dirty="0">
                <a:solidFill>
                  <a:srgbClr val="000000"/>
                </a:solidFill>
                <a:latin typeface="宋体" panose="02010600030101010101" pitchFamily="2" charset="-122"/>
              </a:rPr>
              <a:t>。</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12185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21858" name="Text Box 2"/>
          <p:cNvSpPr txBox="1"/>
          <p:nvPr/>
        </p:nvSpPr>
        <p:spPr>
          <a:xfrm>
            <a:off x="381000" y="1344930"/>
            <a:ext cx="8229600" cy="4838700"/>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挖掘算法</a:t>
            </a:r>
            <a:r>
              <a:rPr lang="zh-CN" altLang="en-US" sz="2400" b="1" dirty="0">
                <a:solidFill>
                  <a:srgbClr val="000000"/>
                </a:solidFill>
                <a:latin typeface="宋体" panose="02010600030101010101" pitchFamily="2" charset="-122"/>
              </a:rPr>
              <a:t>是</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挖掘的关键步骤。算法的</a:t>
            </a:r>
            <a:r>
              <a:rPr lang="zh-CN" altLang="en-US" sz="2400" b="1" dirty="0">
                <a:solidFill>
                  <a:schemeClr val="tx2"/>
                </a:solidFill>
                <a:latin typeface="宋体" panose="02010600030101010101" pitchFamily="2" charset="-122"/>
              </a:rPr>
              <a:t>概括水平和泛化程度直接决定了</a:t>
            </a:r>
            <a:r>
              <a:rPr lang="en-US" altLang="zh-CN" sz="2400" b="1" dirty="0">
                <a:solidFill>
                  <a:schemeClr val="tx2"/>
                </a:solidFill>
                <a:latin typeface="宋体" panose="02010600030101010101" pitchFamily="2" charset="-122"/>
              </a:rPr>
              <a:t>Web</a:t>
            </a:r>
            <a:r>
              <a:rPr lang="zh-CN" altLang="en-US" sz="2400" b="1" dirty="0">
                <a:solidFill>
                  <a:schemeClr val="tx2"/>
                </a:solidFill>
                <a:latin typeface="宋体" panose="02010600030101010101" pitchFamily="2" charset="-122"/>
              </a:rPr>
              <a:t>挖掘系统的挖掘能力</a:t>
            </a:r>
            <a:r>
              <a:rPr lang="zh-CN" altLang="en-US" sz="2400" b="1" dirty="0">
                <a:solidFill>
                  <a:srgbClr val="000000"/>
                </a:solidFill>
                <a:latin typeface="宋体" panose="02010600030101010101" pitchFamily="2" charset="-122"/>
              </a:rPr>
              <a:t>。</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对挖掘算法的分类应用可做如下描述：把一批已知分类的网页作为被训练文档集提交给分类系统进行文本结构分析，把其中的每一个例子表达为特征向量（这里的特征向量是指有区分意义的词），应用挖掘算法对文本特征向量进行知识模式的提取，即形成预测分类的描述，以便用来预测未知分类特征向量的分类。</a:t>
            </a:r>
            <a:endParaRPr lang="zh-CN" altLang="en-US" sz="2400" b="1" dirty="0">
              <a:solidFill>
                <a:srgbClr val="000000"/>
              </a:solidFill>
              <a:latin typeface="宋体" panose="02010600030101010101" pitchFamily="2" charset="-122"/>
            </a:endParaRP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因此一个应用于文本分类的挖掘算法，就是文本特征向量到分类的一个映射。</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endParaRPr lang="zh-CN" altLang="en-US" sz="7200" dirty="0">
              <a:latin typeface="Arial" panose="020B0604020202020204" pitchFamily="34" charset="0"/>
              <a:ea typeface="隶书" panose="02010509060101010101" pitchFamily="49" charset="-122"/>
            </a:endParaRP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a:t>
            </a:r>
            <a:r>
              <a:rPr lang="zh-CN" altLang="en-US" sz="3200" dirty="0" smtClean="0">
                <a:latin typeface="Arial" panose="020B0604020202020204" pitchFamily="34" charset="0"/>
                <a:ea typeface="隶书" panose="02010509060101010101" pitchFamily="49" charset="-122"/>
              </a:rPr>
              <a:t>安全管理</a:t>
            </a:r>
            <a:endParaRPr lang="zh-CN" altLang="en-US" sz="3200" dirty="0">
              <a:latin typeface="Arial" panose="020B0604020202020204" pitchFamily="34" charset="0"/>
              <a:ea typeface="隶书" panose="02010509060101010101" pitchFamily="49" charset="-122"/>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85800" y="-7620"/>
            <a:ext cx="7772400" cy="1440180"/>
          </a:xfrm>
        </p:spPr>
        <p:txBody>
          <a:bodyPr vert="horz" wrap="square" lIns="91440" tIns="45720" rIns="91440" bIns="45720" anchor="ct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561975" y="1763519"/>
            <a:ext cx="8020049" cy="2651125"/>
          </a:xfrm>
        </p:spPr>
        <p:txBody>
          <a:bodyPr vert="horz" wrap="square" lIns="91440" tIns="45720" rIns="91440" bIns="45720" anchor="t">
            <a:normAutofit fontScale="92500" lnSpcReduction="10000"/>
          </a:bodyPr>
          <a:lstStyle/>
          <a:p>
            <a:pPr marL="0" indent="0">
              <a:lnSpc>
                <a:spcPct val="130000"/>
              </a:lnSpc>
              <a:buNone/>
            </a:pPr>
            <a:r>
              <a:rPr lang="en-US" altLang="zh-CN" sz="3200" dirty="0">
                <a:solidFill>
                  <a:srgbClr val="C00000"/>
                </a:solidFill>
              </a:rPr>
              <a:t>1</a:t>
            </a:r>
            <a:r>
              <a:rPr lang="zh-CN" altLang="en-US" sz="3200" dirty="0">
                <a:solidFill>
                  <a:srgbClr val="C00000"/>
                </a:solidFill>
              </a:rPr>
              <a:t>、</a:t>
            </a:r>
            <a:r>
              <a:rPr lang="en-US" altLang="zh-CN" sz="3200" dirty="0">
                <a:solidFill>
                  <a:srgbClr val="C00000"/>
                </a:solidFill>
              </a:rPr>
              <a:t>Web</a:t>
            </a:r>
            <a:r>
              <a:rPr lang="zh-CN" altLang="en-US" sz="3200" dirty="0">
                <a:solidFill>
                  <a:srgbClr val="C00000"/>
                </a:solidFill>
              </a:rPr>
              <a:t>信息安全管理</a:t>
            </a:r>
            <a:endParaRPr lang="zh-CN" altLang="en-US" sz="3200" dirty="0">
              <a:solidFill>
                <a:srgbClr val="C00000"/>
              </a:solidFill>
            </a:endParaRPr>
          </a:p>
          <a:p>
            <a:pPr marL="0" indent="0">
              <a:lnSpc>
                <a:spcPct val="130000"/>
              </a:lnSpc>
              <a:buNone/>
            </a:pP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P2P</a:t>
            </a:r>
            <a:r>
              <a:rPr lang="zh-CN" altLang="en-US" sz="3200" dirty="0">
                <a:solidFill>
                  <a:schemeClr val="tx1"/>
                </a:solidFill>
              </a:rPr>
              <a:t>信息安全管理</a:t>
            </a:r>
            <a:endParaRPr lang="zh-CN" altLang="en-US" sz="3200" dirty="0">
              <a:solidFill>
                <a:schemeClr val="tx1"/>
              </a:solidFill>
            </a:endParaRPr>
          </a:p>
          <a:p>
            <a:pPr marL="0" indent="0">
              <a:lnSpc>
                <a:spcPct val="130000"/>
              </a:lnSpc>
              <a:buNone/>
            </a:pPr>
            <a:r>
              <a:rPr lang="en-US" altLang="zh-CN" sz="3200" dirty="0">
                <a:solidFill>
                  <a:schemeClr val="tx1"/>
                </a:solidFill>
              </a:rPr>
              <a:t>3</a:t>
            </a:r>
            <a:r>
              <a:rPr lang="zh-CN" altLang="en-US" sz="3200" dirty="0">
                <a:solidFill>
                  <a:schemeClr val="tx1"/>
                </a:solidFill>
              </a:rPr>
              <a:t>、舆情分析与引导</a:t>
            </a:r>
            <a:endParaRPr lang="en-US" altLang="zh-CN" sz="3200" dirty="0">
              <a:solidFill>
                <a:schemeClr val="tx1"/>
              </a:solidFill>
            </a:endParaRPr>
          </a:p>
          <a:p>
            <a:pPr marL="0" indent="0">
              <a:lnSpc>
                <a:spcPct val="130000"/>
              </a:lnSpc>
              <a:buNone/>
            </a:pPr>
            <a:r>
              <a:rPr lang="en-US" altLang="zh-CN" sz="3200" dirty="0">
                <a:solidFill>
                  <a:schemeClr val="tx1"/>
                </a:solidFill>
              </a:rPr>
              <a:t>4</a:t>
            </a:r>
            <a:r>
              <a:rPr lang="zh-CN" altLang="en-US" sz="3200" dirty="0">
                <a:solidFill>
                  <a:schemeClr val="tx1"/>
                </a:solidFill>
              </a:rPr>
              <a:t>、数据隐私保护</a:t>
            </a:r>
            <a:endParaRPr lang="zh-CN" altLang="en-US" sz="3200" dirty="0">
              <a:solidFill>
                <a:schemeClr val="tx1"/>
              </a:solidFill>
            </a:endParaRPr>
          </a:p>
        </p:txBody>
      </p:sp>
      <p:pic>
        <p:nvPicPr>
          <p:cNvPr id="100" name="图片 99"/>
          <p:cNvPicPr/>
          <p:nvPr/>
        </p:nvPicPr>
        <p:blipFill>
          <a:blip r:embed="rId1"/>
          <a:stretch>
            <a:fillRect/>
          </a:stretch>
        </p:blipFill>
        <p:spPr>
          <a:xfrm>
            <a:off x="5562600" y="1752600"/>
            <a:ext cx="2726055" cy="3557905"/>
          </a:xfrm>
          <a:prstGeom prst="rect">
            <a:avLst/>
          </a:prstGeom>
          <a:noFill/>
          <a:ln w="9525">
            <a:solidFill>
              <a:schemeClr val="accent1"/>
            </a:solidFill>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sp>
        <p:nvSpPr>
          <p:cNvPr id="20483" name="Rectangle 3"/>
          <p:cNvSpPr txBox="1"/>
          <p:nvPr/>
        </p:nvSpPr>
        <p:spPr>
          <a:xfrm>
            <a:off x="571818" y="1356360"/>
            <a:ext cx="8215312" cy="1214438"/>
          </a:xfrm>
          <a:prstGeom prst="rect">
            <a:avLst/>
          </a:prstGeom>
          <a:noFill/>
          <a:ln w="9525">
            <a:noFill/>
          </a:ln>
        </p:spPr>
        <p:txBody>
          <a:bodyPr/>
          <a:lstStyle/>
          <a:p>
            <a:pPr marL="342900" indent="-342900">
              <a:lnSpc>
                <a:spcPct val="150000"/>
              </a:lnSpc>
              <a:spcBef>
                <a:spcPct val="20000"/>
              </a:spcBef>
              <a:buClr>
                <a:schemeClr val="hlink"/>
              </a:buClr>
              <a:buSzPct val="80000"/>
              <a:buFont typeface="Wingdings" panose="05000000000000000000" pitchFamily="2" charset="2"/>
              <a:buChar char="l"/>
            </a:pPr>
            <a:r>
              <a:rPr lang="zh-CN" altLang="en-US" sz="1800" b="1" dirty="0">
                <a:latin typeface="Arial" panose="020B0604020202020204" pitchFamily="34" charset="0"/>
              </a:rPr>
              <a:t>信息内容安全目标：</a:t>
            </a:r>
            <a:endParaRPr lang="zh-CN" altLang="en-US" sz="1800" b="1" dirty="0">
              <a:latin typeface="Arial" panose="020B0604020202020204" pitchFamily="34" charset="0"/>
            </a:endParaRPr>
          </a:p>
          <a:p>
            <a:pPr marL="742950" lvl="1" indent="-285750">
              <a:lnSpc>
                <a:spcPct val="150000"/>
              </a:lnSpc>
              <a:spcBef>
                <a:spcPct val="20000"/>
              </a:spcBef>
              <a:buClr>
                <a:schemeClr val="accent1"/>
              </a:buClr>
              <a:buSzPct val="70000"/>
              <a:buFont typeface="Wingdings" panose="05000000000000000000" pitchFamily="2" charset="2"/>
              <a:buChar char="l"/>
            </a:pPr>
            <a:r>
              <a:rPr lang="zh-CN" altLang="en-US" sz="1800" b="1" dirty="0">
                <a:latin typeface="Arial" panose="020B0604020202020204" pitchFamily="34" charset="0"/>
              </a:rPr>
              <a:t>剔除非授权信息（非法信息、泄密信息、垃圾邮件等）</a:t>
            </a:r>
            <a:endParaRPr lang="zh-CN" altLang="en-US" sz="1800" b="1" dirty="0">
              <a:latin typeface="Arial" panose="020B0604020202020204" pitchFamily="34" charset="0"/>
            </a:endParaRPr>
          </a:p>
          <a:p>
            <a:pPr marL="742950" lvl="1" indent="-285750">
              <a:lnSpc>
                <a:spcPct val="150000"/>
              </a:lnSpc>
              <a:spcBef>
                <a:spcPct val="20000"/>
              </a:spcBef>
              <a:buClr>
                <a:schemeClr val="accent1"/>
              </a:buClr>
              <a:buSzPct val="70000"/>
              <a:buFont typeface="Wingdings" panose="05000000000000000000" pitchFamily="2" charset="2"/>
              <a:buChar char="l"/>
            </a:pPr>
            <a:r>
              <a:rPr lang="zh-CN" altLang="en-US" sz="1800" b="1" dirty="0">
                <a:latin typeface="Arial" panose="020B0604020202020204" pitchFamily="34" charset="0"/>
              </a:rPr>
              <a:t>保护授权信息（知识产权）</a:t>
            </a:r>
            <a:endParaRPr lang="zh-CN" altLang="en-US" sz="1800" b="1" dirty="0">
              <a:latin typeface="Arial" panose="020B0604020202020204" pitchFamily="34" charset="0"/>
            </a:endParaRPr>
          </a:p>
          <a:p>
            <a:pPr marL="342900" indent="-342900">
              <a:lnSpc>
                <a:spcPct val="150000"/>
              </a:lnSpc>
            </a:pPr>
            <a:endParaRPr lang="en-US" altLang="zh-CN" sz="1800" b="1" dirty="0">
              <a:solidFill>
                <a:srgbClr val="0000FF"/>
              </a:solidFill>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政治性方面</a:t>
            </a:r>
            <a:r>
              <a:rPr lang="zh-CN" altLang="en-US" sz="1800" b="1" dirty="0">
                <a:latin typeface="Arial" panose="020B0604020202020204" pitchFamily="34" charset="0"/>
              </a:rPr>
              <a:t>：防止来自国内外反动势力的攻击、诬陷和西方的和平演变    </a:t>
            </a:r>
            <a:endParaRPr lang="zh-CN" altLang="en-US" sz="1800" b="1" dirty="0">
              <a:latin typeface="Arial" panose="020B0604020202020204" pitchFamily="34" charset="0"/>
            </a:endParaRPr>
          </a:p>
          <a:p>
            <a:pPr marL="342900" indent="-342900">
              <a:lnSpc>
                <a:spcPct val="150000"/>
              </a:lnSpc>
            </a:pPr>
            <a:r>
              <a:rPr lang="zh-CN" altLang="en-US" sz="1800" b="1" dirty="0">
                <a:latin typeface="Arial" panose="020B0604020202020204" pitchFamily="34" charset="0"/>
              </a:rPr>
              <a:t>                      图谋；</a:t>
            </a:r>
            <a:endParaRPr lang="zh-CN" altLang="en-US" sz="1800" b="1" dirty="0">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健康性方面</a:t>
            </a:r>
            <a:r>
              <a:rPr lang="zh-CN" altLang="en-US" sz="1800" b="1" dirty="0">
                <a:latin typeface="Arial" panose="020B0604020202020204" pitchFamily="34" charset="0"/>
              </a:rPr>
              <a:t>：剔除色情、淫秽和暴力内容等；</a:t>
            </a:r>
            <a:endParaRPr lang="zh-CN" altLang="en-US" sz="1800" b="1" dirty="0">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保密性方面</a:t>
            </a:r>
            <a:r>
              <a:rPr lang="zh-CN" altLang="en-US" sz="1800" b="1" dirty="0">
                <a:latin typeface="Arial" panose="020B0604020202020204" pitchFamily="34" charset="0"/>
              </a:rPr>
              <a:t>：防止国家和企业机密被窃取、泄露和流失；</a:t>
            </a:r>
            <a:endParaRPr lang="zh-CN" altLang="en-US" sz="1800" b="1" dirty="0">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隐私性方面</a:t>
            </a:r>
            <a:r>
              <a:rPr lang="zh-CN" altLang="en-US" sz="1800" b="1" dirty="0">
                <a:latin typeface="Arial" panose="020B0604020202020204" pitchFamily="34" charset="0"/>
              </a:rPr>
              <a:t>：防止个人隐私被盗取、倒卖、滥用和扩散；</a:t>
            </a:r>
            <a:endParaRPr lang="zh-CN" altLang="en-US" sz="1800" b="1" dirty="0">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产权性方面</a:t>
            </a:r>
            <a:r>
              <a:rPr lang="zh-CN" altLang="en-US" sz="1800" b="1" dirty="0">
                <a:latin typeface="Arial" panose="020B0604020202020204" pitchFamily="34" charset="0"/>
              </a:rPr>
              <a:t>：防止知识产权被剽窃、盗用等。</a:t>
            </a:r>
            <a:endParaRPr lang="zh-CN" altLang="en-US" sz="1800" b="1" dirty="0">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破环性方面</a:t>
            </a:r>
            <a:r>
              <a:rPr lang="zh-CN" altLang="en-US" sz="1800" b="1" dirty="0">
                <a:latin typeface="Arial" panose="020B0604020202020204" pitchFamily="34" charset="0"/>
              </a:rPr>
              <a:t>：防止病毒、垃圾邮件、网络蠕虫等恶意信息耗费网络资源。</a:t>
            </a:r>
            <a:endParaRPr lang="zh-CN" altLang="en-US" sz="1800" b="1" dirty="0">
              <a:latin typeface="Arial" panose="020B0604020202020204" pitchFamily="34" charset="0"/>
            </a:endParaRPr>
          </a:p>
          <a:p>
            <a:pPr marL="342900" indent="-342900">
              <a:lnSpc>
                <a:spcPct val="150000"/>
              </a:lnSpc>
            </a:pPr>
            <a:endParaRPr lang="zh-CN" altLang="en-US" sz="1800" dirty="0">
              <a:latin typeface="Arial" panose="020B0604020202020204" pitchFamily="34" charset="0"/>
            </a:endParaRPr>
          </a:p>
          <a:p>
            <a:pPr marL="342900" indent="-342900">
              <a:lnSpc>
                <a:spcPct val="150000"/>
              </a:lnSpc>
              <a:spcBef>
                <a:spcPct val="20000"/>
              </a:spcBef>
              <a:buClr>
                <a:schemeClr val="hlink"/>
              </a:buClr>
              <a:buSzPct val="80000"/>
              <a:buFont typeface="Wingdings" panose="05000000000000000000" pitchFamily="2" charset="2"/>
              <a:buChar char="l"/>
            </a:pPr>
            <a:endParaRPr lang="zh-CN" altLang="en-US" sz="1800" b="1" dirty="0">
              <a:latin typeface="Arial" panose="020B0604020202020204"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sp>
        <p:nvSpPr>
          <p:cNvPr id="21507" name="Rectangle 3"/>
          <p:cNvSpPr>
            <a:spLocks noGrp="1"/>
          </p:cNvSpPr>
          <p:nvPr>
            <p:ph idx="4294967295"/>
          </p:nvPr>
        </p:nvSpPr>
        <p:spPr/>
        <p:txBody>
          <a:bodyPr vert="horz" wrap="square" lIns="91440" tIns="45720" rIns="91440" bIns="45720" anchor="t"/>
          <a:lstStyle/>
          <a:p>
            <a:pPr eaLnBrk="1" hangingPunct="1">
              <a:lnSpc>
                <a:spcPct val="90000"/>
              </a:lnSpc>
            </a:pPr>
            <a:r>
              <a:rPr lang="zh-CN" altLang="en-US" sz="2400" dirty="0"/>
              <a:t>信息内容安全目标：</a:t>
            </a:r>
            <a:endParaRPr lang="zh-CN" altLang="en-US" sz="2400" dirty="0"/>
          </a:p>
          <a:p>
            <a:pPr lvl="1" eaLnBrk="1" hangingPunct="1">
              <a:lnSpc>
                <a:spcPct val="90000"/>
              </a:lnSpc>
            </a:pPr>
            <a:r>
              <a:rPr lang="zh-CN" altLang="en-US" sz="2000" dirty="0"/>
              <a:t>剔除非授权信息（非法信息、泄密信息、垃圾邮件等）</a:t>
            </a:r>
            <a:endParaRPr lang="zh-CN" altLang="en-US" sz="2000" dirty="0"/>
          </a:p>
          <a:p>
            <a:pPr lvl="1" eaLnBrk="1" hangingPunct="1">
              <a:lnSpc>
                <a:spcPct val="90000"/>
              </a:lnSpc>
            </a:pPr>
            <a:r>
              <a:rPr lang="zh-CN" altLang="en-US" sz="2000" dirty="0"/>
              <a:t>保护授权信息（知识产权）</a:t>
            </a:r>
            <a:endParaRPr lang="zh-CN" altLang="en-US" sz="2000" dirty="0"/>
          </a:p>
          <a:p>
            <a:pPr eaLnBrk="1" hangingPunct="1">
              <a:lnSpc>
                <a:spcPct val="90000"/>
              </a:lnSpc>
            </a:pPr>
            <a:endParaRPr lang="zh-CN" altLang="en-US" sz="2400" dirty="0"/>
          </a:p>
          <a:p>
            <a:pPr eaLnBrk="1" hangingPunct="1">
              <a:lnSpc>
                <a:spcPct val="90000"/>
              </a:lnSpc>
            </a:pPr>
            <a:r>
              <a:rPr lang="zh-CN" altLang="en-US" sz="2400" b="1" dirty="0"/>
              <a:t>信息安全管理</a:t>
            </a:r>
            <a:endParaRPr lang="zh-CN" altLang="en-US" sz="2400" b="1" dirty="0"/>
          </a:p>
          <a:p>
            <a:pPr lvl="1" eaLnBrk="1" hangingPunct="1">
              <a:lnSpc>
                <a:spcPct val="90000"/>
              </a:lnSpc>
            </a:pPr>
            <a:r>
              <a:rPr lang="zh-CN" altLang="en-US" sz="2000" dirty="0"/>
              <a:t>信息的获取、识别与响应</a:t>
            </a:r>
            <a:endParaRPr lang="zh-CN" altLang="en-US" sz="2000" dirty="0"/>
          </a:p>
          <a:p>
            <a:pPr lvl="1" eaLnBrk="1" hangingPunct="1">
              <a:lnSpc>
                <a:spcPct val="90000"/>
              </a:lnSpc>
            </a:pPr>
            <a:r>
              <a:rPr lang="zh-CN" altLang="en-US" sz="2000" dirty="0"/>
              <a:t>信息发布源头、传播路径、影响范围</a:t>
            </a:r>
            <a:endParaRPr lang="zh-CN" altLang="en-US" sz="2000" dirty="0"/>
          </a:p>
          <a:p>
            <a:pPr marL="457200" lvl="1" indent="0" eaLnBrk="1" hangingPunct="1">
              <a:lnSpc>
                <a:spcPct val="90000"/>
              </a:lnSpc>
              <a:buNone/>
            </a:pPr>
            <a:endParaRPr lang="zh-CN" altLang="en-US" sz="2000" dirty="0"/>
          </a:p>
          <a:p>
            <a:pPr eaLnBrk="1" hangingPunct="1">
              <a:lnSpc>
                <a:spcPct val="90000"/>
              </a:lnSpc>
            </a:pPr>
            <a:r>
              <a:rPr lang="zh-CN" altLang="en-US" sz="2400" dirty="0"/>
              <a:t>抗分析技术</a:t>
            </a:r>
            <a:endParaRPr lang="zh-CN" altLang="en-US" sz="2400" dirty="0"/>
          </a:p>
          <a:p>
            <a:pPr lvl="1" eaLnBrk="1" hangingPunct="1">
              <a:lnSpc>
                <a:spcPct val="90000"/>
              </a:lnSpc>
            </a:pPr>
            <a:r>
              <a:rPr lang="zh-CN" altLang="en-US" sz="2000" dirty="0"/>
              <a:t>规避信息内容处理关键环节的技术</a:t>
            </a:r>
            <a:endParaRPr lang="zh-CN" altLang="en-US" sz="2000" dirty="0"/>
          </a:p>
          <a:p>
            <a:pPr lvl="1" eaLnBrk="1" hangingPunct="1">
              <a:lnSpc>
                <a:spcPct val="90000"/>
              </a:lnSpc>
            </a:pPr>
            <a:r>
              <a:rPr lang="zh-CN" altLang="en-US" sz="2000" dirty="0"/>
              <a:t>信息渗透技术</a:t>
            </a:r>
            <a:endParaRPr lang="zh-CN" altLang="en-US" sz="2000" dirty="0"/>
          </a:p>
          <a:p>
            <a:pPr lvl="1" eaLnBrk="1" hangingPunct="1">
              <a:lnSpc>
                <a:spcPct val="90000"/>
              </a:lnSpc>
            </a:pPr>
            <a:endParaRPr lang="zh-CN" altLang="en-US" sz="2000"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4294967295"/>
          </p:nvPr>
        </p:nvSpPr>
        <p:spPr>
          <a:xfrm>
            <a:off x="561975" y="1229995"/>
            <a:ext cx="7725410" cy="2368550"/>
          </a:xfrm>
        </p:spPr>
        <p:txBody>
          <a:bodyPr vert="horz" wrap="square" lIns="91440" tIns="45720" rIns="91440" bIns="45720" anchor="t"/>
          <a:lstStyle/>
          <a:p>
            <a:pPr eaLnBrk="1" hangingPunct="1"/>
            <a:r>
              <a:rPr lang="zh-CN" altLang="en-US" sz="2800" b="1" dirty="0"/>
              <a:t>内容安全管理</a:t>
            </a:r>
            <a:endParaRPr lang="en-US" altLang="zh-CN" sz="2800" b="1" dirty="0"/>
          </a:p>
          <a:p>
            <a:pPr lvl="1" eaLnBrk="1" hangingPunct="1"/>
            <a:r>
              <a:rPr lang="zh-CN" altLang="en-US" sz="2400" b="1" dirty="0"/>
              <a:t>信源（发布端检测）、信宿（接收端防护）、通道（旁路监测）</a:t>
            </a:r>
            <a:endParaRPr lang="en-US" altLang="zh-CN" sz="2400" b="1" dirty="0"/>
          </a:p>
          <a:p>
            <a:pPr lvl="1" eaLnBrk="1" hangingPunct="1"/>
            <a:r>
              <a:rPr lang="zh-CN" altLang="en-US" sz="2400" b="1" dirty="0"/>
              <a:t>技术、管理、法律</a:t>
            </a:r>
            <a:endParaRPr lang="en-US" altLang="zh-CN" sz="2400" b="1" dirty="0"/>
          </a:p>
          <a:p>
            <a:pPr lvl="1" eaLnBrk="1" hangingPunct="1"/>
            <a:r>
              <a:rPr lang="zh-CN" altLang="en-US" sz="2400" b="1" dirty="0"/>
              <a:t>成本、范围、有效性、难度</a:t>
            </a:r>
            <a:endParaRPr lang="en-US" altLang="zh-CN" sz="2400" b="1" dirty="0"/>
          </a:p>
          <a:p>
            <a:pPr lvl="1" eaLnBrk="1" hangingPunct="1"/>
            <a:endParaRPr lang="zh-CN" altLang="en-US" sz="2400" b="1" dirty="0"/>
          </a:p>
        </p:txBody>
      </p:sp>
      <p:sp>
        <p:nvSpPr>
          <p:cNvPr id="22531" name="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grpSp>
        <p:nvGrpSpPr>
          <p:cNvPr id="22532" name="Group 23"/>
          <p:cNvGrpSpPr/>
          <p:nvPr/>
        </p:nvGrpSpPr>
        <p:grpSpPr>
          <a:xfrm>
            <a:off x="785813" y="3786188"/>
            <a:ext cx="7429500" cy="2138362"/>
            <a:chOff x="521" y="1253"/>
            <a:chExt cx="4423" cy="1270"/>
          </a:xfrm>
        </p:grpSpPr>
        <p:pic>
          <p:nvPicPr>
            <p:cNvPr id="22533" name="Picture 6"/>
            <p:cNvPicPr>
              <a:picLocks noChangeAspect="1"/>
            </p:cNvPicPr>
            <p:nvPr/>
          </p:nvPicPr>
          <p:blipFill>
            <a:blip r:embed="rId1"/>
            <a:stretch>
              <a:fillRect/>
            </a:stretch>
          </p:blipFill>
          <p:spPr>
            <a:xfrm>
              <a:off x="1610" y="1570"/>
              <a:ext cx="635" cy="487"/>
            </a:xfrm>
            <a:prstGeom prst="rect">
              <a:avLst/>
            </a:prstGeom>
            <a:noFill/>
            <a:ln w="9525">
              <a:noFill/>
            </a:ln>
          </p:spPr>
        </p:pic>
        <p:grpSp>
          <p:nvGrpSpPr>
            <p:cNvPr id="22534" name="Group 10"/>
            <p:cNvGrpSpPr/>
            <p:nvPr/>
          </p:nvGrpSpPr>
          <p:grpSpPr>
            <a:xfrm>
              <a:off x="2426" y="1888"/>
              <a:ext cx="908" cy="635"/>
              <a:chOff x="2426" y="1933"/>
              <a:chExt cx="726" cy="580"/>
            </a:xfrm>
          </p:grpSpPr>
          <p:pic>
            <p:nvPicPr>
              <p:cNvPr id="22543" name="Picture 7"/>
              <p:cNvPicPr>
                <a:picLocks noChangeAspect="1"/>
              </p:cNvPicPr>
              <p:nvPr/>
            </p:nvPicPr>
            <p:blipFill>
              <a:blip r:embed="rId2"/>
              <a:stretch>
                <a:fillRect/>
              </a:stretch>
            </p:blipFill>
            <p:spPr>
              <a:xfrm>
                <a:off x="2426" y="2069"/>
                <a:ext cx="666" cy="444"/>
              </a:xfrm>
              <a:prstGeom prst="rect">
                <a:avLst/>
              </a:prstGeom>
              <a:noFill/>
              <a:ln w="9525">
                <a:noFill/>
              </a:ln>
            </p:spPr>
          </p:pic>
          <p:sp>
            <p:nvSpPr>
              <p:cNvPr id="22544" name="Rectangle 8"/>
              <p:cNvSpPr/>
              <p:nvPr/>
            </p:nvSpPr>
            <p:spPr>
              <a:xfrm>
                <a:off x="2971" y="2024"/>
                <a:ext cx="181" cy="181"/>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sp>
            <p:nvSpPr>
              <p:cNvPr id="22545" name="Rectangle 9"/>
              <p:cNvSpPr/>
              <p:nvPr/>
            </p:nvSpPr>
            <p:spPr>
              <a:xfrm>
                <a:off x="2699" y="1933"/>
                <a:ext cx="181" cy="181"/>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pic>
          <p:nvPicPr>
            <p:cNvPr id="22535" name="Picture 11"/>
            <p:cNvPicPr>
              <a:picLocks noChangeAspect="1"/>
            </p:cNvPicPr>
            <p:nvPr/>
          </p:nvPicPr>
          <p:blipFill>
            <a:blip r:embed="rId3"/>
            <a:stretch>
              <a:fillRect/>
            </a:stretch>
          </p:blipFill>
          <p:spPr>
            <a:xfrm>
              <a:off x="748" y="1389"/>
              <a:ext cx="522" cy="678"/>
            </a:xfrm>
            <a:prstGeom prst="rect">
              <a:avLst/>
            </a:prstGeom>
            <a:noFill/>
            <a:ln w="9525">
              <a:noFill/>
            </a:ln>
          </p:spPr>
        </p:pic>
        <p:pic>
          <p:nvPicPr>
            <p:cNvPr id="22536" name="Picture 12"/>
            <p:cNvPicPr>
              <a:picLocks noChangeAspect="1"/>
            </p:cNvPicPr>
            <p:nvPr/>
          </p:nvPicPr>
          <p:blipFill>
            <a:blip r:embed="rId4"/>
            <a:stretch>
              <a:fillRect/>
            </a:stretch>
          </p:blipFill>
          <p:spPr>
            <a:xfrm>
              <a:off x="3560" y="1752"/>
              <a:ext cx="635" cy="487"/>
            </a:xfrm>
            <a:prstGeom prst="rect">
              <a:avLst/>
            </a:prstGeom>
            <a:noFill/>
            <a:ln w="9525">
              <a:noFill/>
            </a:ln>
          </p:spPr>
        </p:pic>
        <p:pic>
          <p:nvPicPr>
            <p:cNvPr id="22537" name="Picture 13"/>
            <p:cNvPicPr>
              <a:picLocks noChangeAspect="1"/>
            </p:cNvPicPr>
            <p:nvPr/>
          </p:nvPicPr>
          <p:blipFill>
            <a:blip r:embed="rId5"/>
            <a:stretch>
              <a:fillRect/>
            </a:stretch>
          </p:blipFill>
          <p:spPr>
            <a:xfrm>
              <a:off x="4422" y="1480"/>
              <a:ext cx="522" cy="678"/>
            </a:xfrm>
            <a:prstGeom prst="rect">
              <a:avLst/>
            </a:prstGeom>
            <a:noFill/>
            <a:ln w="9525">
              <a:noFill/>
            </a:ln>
          </p:spPr>
        </p:pic>
        <p:sp>
          <p:nvSpPr>
            <p:cNvPr id="22538" name="Oval 17"/>
            <p:cNvSpPr/>
            <p:nvPr/>
          </p:nvSpPr>
          <p:spPr>
            <a:xfrm>
              <a:off x="521" y="1253"/>
              <a:ext cx="1996" cy="1088"/>
            </a:xfrm>
            <a:prstGeom prst="ellipse">
              <a:avLst/>
            </a:prstGeom>
            <a:noFill/>
            <a:ln w="9525" cap="flat" cmpd="sng">
              <a:solidFill>
                <a:schemeClr val="tx1"/>
              </a:solidFill>
              <a:prstDash val="dash"/>
              <a:headEnd type="none" w="med" len="med"/>
              <a:tailEnd type="none" w="med" len="med"/>
            </a:ln>
          </p:spPr>
          <p:txBody>
            <a:bodyPr wrap="none" anchor="ctr"/>
            <a:lstStyle/>
            <a:p>
              <a:endParaRPr lang="zh-CN" altLang="en-US" dirty="0">
                <a:latin typeface="Arial" panose="020B0604020202020204" pitchFamily="34" charset="0"/>
              </a:endParaRPr>
            </a:p>
          </p:txBody>
        </p:sp>
        <p:sp>
          <p:nvSpPr>
            <p:cNvPr id="22539" name="Line 18"/>
            <p:cNvSpPr/>
            <p:nvPr/>
          </p:nvSpPr>
          <p:spPr>
            <a:xfrm>
              <a:off x="1111" y="1752"/>
              <a:ext cx="499" cy="0"/>
            </a:xfrm>
            <a:prstGeom prst="line">
              <a:avLst/>
            </a:prstGeom>
            <a:ln w="9525" cap="flat" cmpd="sng">
              <a:solidFill>
                <a:schemeClr val="tx1"/>
              </a:solidFill>
              <a:prstDash val="solid"/>
              <a:headEnd type="triangle" w="med" len="med"/>
              <a:tailEnd type="triangle" w="med" len="med"/>
            </a:ln>
          </p:spPr>
        </p:sp>
        <p:sp>
          <p:nvSpPr>
            <p:cNvPr id="22540" name="Line 19"/>
            <p:cNvSpPr/>
            <p:nvPr/>
          </p:nvSpPr>
          <p:spPr>
            <a:xfrm>
              <a:off x="2154" y="1933"/>
              <a:ext cx="454" cy="136"/>
            </a:xfrm>
            <a:prstGeom prst="line">
              <a:avLst/>
            </a:prstGeom>
            <a:ln w="9525" cap="flat" cmpd="sng">
              <a:solidFill>
                <a:schemeClr val="tx1"/>
              </a:solidFill>
              <a:prstDash val="solid"/>
              <a:headEnd type="triangle" w="med" len="med"/>
              <a:tailEnd type="triangle" w="med" len="med"/>
            </a:ln>
          </p:spPr>
        </p:sp>
        <p:sp>
          <p:nvSpPr>
            <p:cNvPr id="22541" name="Line 20"/>
            <p:cNvSpPr/>
            <p:nvPr/>
          </p:nvSpPr>
          <p:spPr>
            <a:xfrm flipV="1">
              <a:off x="2971" y="1979"/>
              <a:ext cx="589" cy="181"/>
            </a:xfrm>
            <a:prstGeom prst="line">
              <a:avLst/>
            </a:prstGeom>
            <a:ln w="9525" cap="flat" cmpd="sng">
              <a:solidFill>
                <a:schemeClr val="tx1"/>
              </a:solidFill>
              <a:prstDash val="solid"/>
              <a:headEnd type="triangle" w="med" len="med"/>
              <a:tailEnd type="triangle" w="med" len="med"/>
            </a:ln>
          </p:spPr>
        </p:sp>
        <p:sp>
          <p:nvSpPr>
            <p:cNvPr id="22542" name="Line 21"/>
            <p:cNvSpPr/>
            <p:nvPr/>
          </p:nvSpPr>
          <p:spPr>
            <a:xfrm>
              <a:off x="4014" y="1888"/>
              <a:ext cx="499" cy="0"/>
            </a:xfrm>
            <a:prstGeom prst="line">
              <a:avLst/>
            </a:prstGeom>
            <a:ln w="9525" cap="flat" cmpd="sng">
              <a:solidFill>
                <a:schemeClr val="tx1"/>
              </a:solidFill>
              <a:prstDash val="solid"/>
              <a:headEnd type="triangle" w="med" len="med"/>
              <a:tailEnd type="triangle" w="med" len="med"/>
            </a:ln>
          </p:spPr>
        </p:sp>
      </p:gr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4294967295"/>
          </p:nvPr>
        </p:nvSpPr>
        <p:spPr>
          <a:xfrm>
            <a:off x="609600" y="1384935"/>
            <a:ext cx="7924800" cy="4601845"/>
          </a:xfrm>
        </p:spPr>
        <p:txBody>
          <a:bodyPr vert="horz" wrap="square" lIns="91440" tIns="45720" rIns="91440" bIns="45720" anchor="t"/>
          <a:lstStyle/>
          <a:p>
            <a:pPr eaLnBrk="1" hangingPunct="1">
              <a:lnSpc>
                <a:spcPct val="90000"/>
              </a:lnSpc>
            </a:pPr>
            <a:r>
              <a:rPr lang="en-US" altLang="zh-CN" sz="2800" b="1" dirty="0"/>
              <a:t>Web</a:t>
            </a:r>
            <a:r>
              <a:rPr lang="zh-CN" altLang="en-US" sz="2800" b="1" dirty="0"/>
              <a:t>内容安全管理</a:t>
            </a:r>
            <a:endParaRPr lang="en-US" altLang="zh-CN" sz="2800" b="1" dirty="0"/>
          </a:p>
          <a:p>
            <a:pPr lvl="1" eaLnBrk="1" hangingPunct="1">
              <a:lnSpc>
                <a:spcPct val="90000"/>
              </a:lnSpc>
            </a:pPr>
            <a:r>
              <a:rPr lang="zh-CN" altLang="en-US" sz="2400" b="1" dirty="0"/>
              <a:t>信源（发布端检测、行政管理）</a:t>
            </a:r>
            <a:endParaRPr lang="zh-CN" altLang="en-US" sz="2400" b="1" dirty="0"/>
          </a:p>
          <a:p>
            <a:pPr lvl="1" eaLnBrk="1" hangingPunct="1">
              <a:lnSpc>
                <a:spcPct val="90000"/>
              </a:lnSpc>
            </a:pPr>
            <a:r>
              <a:rPr lang="zh-CN" altLang="en-US" sz="2400" b="1" dirty="0"/>
              <a:t>信宿（接收端防护、绿色上网）</a:t>
            </a:r>
            <a:endParaRPr lang="zh-CN" altLang="en-US" sz="2400" b="1" dirty="0"/>
          </a:p>
          <a:p>
            <a:pPr lvl="1" eaLnBrk="1" hangingPunct="1">
              <a:lnSpc>
                <a:spcPct val="90000"/>
              </a:lnSpc>
            </a:pPr>
            <a:r>
              <a:rPr lang="zh-CN" altLang="en-US" sz="2400" b="1" dirty="0"/>
              <a:t>通道</a:t>
            </a:r>
            <a:endParaRPr lang="zh-CN" altLang="en-US" sz="2400" b="1" dirty="0"/>
          </a:p>
          <a:p>
            <a:pPr lvl="2" eaLnBrk="1" hangingPunct="1">
              <a:lnSpc>
                <a:spcPct val="90000"/>
              </a:lnSpc>
            </a:pPr>
            <a:r>
              <a:rPr lang="zh-CN" altLang="en-US" sz="2055" b="1" dirty="0"/>
              <a:t>旁路监测</a:t>
            </a:r>
            <a:r>
              <a:rPr lang="en-US" altLang="zh-CN" sz="2055" b="1" dirty="0"/>
              <a:t>/</a:t>
            </a:r>
            <a:r>
              <a:rPr lang="zh-CN" altLang="en-US" sz="2055" b="1" dirty="0"/>
              <a:t>网关监测</a:t>
            </a:r>
            <a:endParaRPr lang="zh-CN" altLang="en-US" sz="2055" b="1" dirty="0"/>
          </a:p>
          <a:p>
            <a:pPr lvl="2" eaLnBrk="1" hangingPunct="1">
              <a:lnSpc>
                <a:spcPct val="90000"/>
              </a:lnSpc>
            </a:pPr>
            <a:r>
              <a:rPr lang="zh-CN" altLang="en-US" sz="2055" b="1" dirty="0"/>
              <a:t>串接入网</a:t>
            </a:r>
            <a:r>
              <a:rPr lang="en-US" altLang="zh-CN" sz="2055" b="1" dirty="0"/>
              <a:t>/</a:t>
            </a:r>
            <a:r>
              <a:rPr lang="zh-CN" altLang="en-US" sz="2055" b="1" dirty="0"/>
              <a:t>防火墙</a:t>
            </a:r>
            <a:endParaRPr lang="zh-CN" altLang="en-US" sz="2055" b="1" dirty="0"/>
          </a:p>
          <a:p>
            <a:pPr lvl="2" eaLnBrk="1" hangingPunct="1">
              <a:lnSpc>
                <a:spcPct val="90000"/>
              </a:lnSpc>
            </a:pPr>
            <a:r>
              <a:rPr lang="zh-CN" altLang="en-US" sz="2055" b="1" dirty="0"/>
              <a:t>静态路由策略：</a:t>
            </a:r>
            <a:r>
              <a:rPr lang="en-US" altLang="zh-CN" sz="2055" b="1" dirty="0"/>
              <a:t>IP</a:t>
            </a:r>
            <a:r>
              <a:rPr lang="zh-CN" altLang="en-US" sz="2055" b="1" dirty="0"/>
              <a:t>级</a:t>
            </a:r>
            <a:endParaRPr lang="zh-CN" altLang="en-US" sz="2055" b="1" dirty="0"/>
          </a:p>
          <a:p>
            <a:pPr lvl="2" eaLnBrk="1" hangingPunct="1">
              <a:lnSpc>
                <a:spcPct val="90000"/>
              </a:lnSpc>
            </a:pPr>
            <a:r>
              <a:rPr lang="zh-CN" altLang="en-US" sz="2055" b="1" dirty="0"/>
              <a:t>动态路由管理：连接级</a:t>
            </a:r>
            <a:endParaRPr lang="zh-CN" altLang="en-US" sz="2055" b="1" dirty="0"/>
          </a:p>
          <a:p>
            <a:pPr lvl="0" eaLnBrk="1" hangingPunct="1">
              <a:lnSpc>
                <a:spcPct val="90000"/>
              </a:lnSpc>
            </a:pPr>
            <a:r>
              <a:rPr lang="zh-CN" altLang="en-US" sz="2735" b="1" dirty="0"/>
              <a:t>系统设计原则</a:t>
            </a:r>
            <a:endParaRPr lang="zh-CN" altLang="en-US" sz="2735" b="1" dirty="0"/>
          </a:p>
          <a:p>
            <a:pPr lvl="1" eaLnBrk="1" hangingPunct="1">
              <a:lnSpc>
                <a:spcPct val="90000"/>
              </a:lnSpc>
            </a:pPr>
            <a:r>
              <a:rPr lang="en-US" altLang="zh-CN" sz="2390" b="1" dirty="0"/>
              <a:t>“</a:t>
            </a:r>
            <a:r>
              <a:rPr lang="zh-CN" altLang="en-US" sz="2390" b="1" dirty="0"/>
              <a:t>疫情防控</a:t>
            </a:r>
            <a:r>
              <a:rPr lang="en-US" altLang="zh-CN" sz="2390" b="1" dirty="0"/>
              <a:t>”</a:t>
            </a:r>
            <a:r>
              <a:rPr lang="zh-CN" altLang="en-US" sz="2390" b="1" dirty="0"/>
              <a:t>：</a:t>
            </a:r>
            <a:endParaRPr lang="zh-CN" altLang="en-US" sz="2390" b="1" dirty="0"/>
          </a:p>
          <a:p>
            <a:pPr lvl="1" eaLnBrk="1" hangingPunct="1">
              <a:lnSpc>
                <a:spcPct val="90000"/>
              </a:lnSpc>
            </a:pPr>
            <a:r>
              <a:rPr lang="zh-CN" altLang="en-US" sz="2390" b="1" dirty="0"/>
              <a:t>成本、技术难度、</a:t>
            </a:r>
            <a:endParaRPr lang="zh-CN" altLang="en-US" sz="2390" b="1" dirty="0"/>
          </a:p>
          <a:p>
            <a:pPr lvl="1" eaLnBrk="1" hangingPunct="1">
              <a:lnSpc>
                <a:spcPct val="90000"/>
              </a:lnSpc>
            </a:pPr>
            <a:r>
              <a:rPr lang="zh-CN" altLang="en-US" sz="2390" b="1" dirty="0"/>
              <a:t>管理效果、法律依据</a:t>
            </a:r>
            <a:endParaRPr lang="zh-CN" altLang="en-US" sz="2390" b="1" dirty="0"/>
          </a:p>
          <a:p>
            <a:pPr lvl="2" eaLnBrk="1" hangingPunct="1">
              <a:lnSpc>
                <a:spcPct val="90000"/>
              </a:lnSpc>
            </a:pPr>
            <a:endParaRPr lang="en-US" altLang="zh-CN" sz="2055" b="1" dirty="0"/>
          </a:p>
          <a:p>
            <a:pPr lvl="1" eaLnBrk="1" hangingPunct="1">
              <a:lnSpc>
                <a:spcPct val="90000"/>
              </a:lnSpc>
            </a:pPr>
            <a:endParaRPr lang="zh-CN" altLang="en-US" sz="2400" b="1"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965"/>
            <a:ext cx="8036560" cy="5219700"/>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sym typeface="+mn-ea"/>
              </a:rPr>
              <a:t>作业</a:t>
            </a:r>
            <a:r>
              <a:rPr lang="en-US" altLang="zh-CN" sz="1575" b="1" dirty="0">
                <a:sym typeface="+mn-ea"/>
              </a:rPr>
              <a:t>:  </a:t>
            </a:r>
            <a:r>
              <a:rPr lang="zh-CN" altLang="en-US" sz="1575" b="1" dirty="0">
                <a:sym typeface="+mn-ea"/>
              </a:rPr>
              <a:t>给定如下样本集</a:t>
            </a:r>
            <a:r>
              <a:rPr lang="en-US" altLang="zh-CN" sz="1575" b="1" dirty="0">
                <a:sym typeface="+mn-ea"/>
              </a:rPr>
              <a:t>: </a:t>
            </a:r>
            <a:endParaRPr lang="en-US" altLang="zh-CN" sz="1575" b="1" dirty="0">
              <a:sym typeface="+mn-ea"/>
            </a:endParaRPr>
          </a:p>
          <a:p>
            <a:pPr>
              <a:buNone/>
            </a:pPr>
            <a:r>
              <a:rPr lang="en-US" altLang="zh-CN" sz="1575" b="1" dirty="0">
                <a:sym typeface="+mn-ea"/>
              </a:rPr>
              <a:t>{2</a:t>
            </a:r>
            <a:r>
              <a:rPr lang="zh-CN" altLang="en-US" sz="1575" b="1" dirty="0">
                <a:sym typeface="+mn-ea"/>
              </a:rPr>
              <a:t>，</a:t>
            </a:r>
            <a:r>
              <a:rPr lang="en-US" altLang="zh-CN" sz="1575" b="1" dirty="0">
                <a:sym typeface="+mn-ea"/>
              </a:rPr>
              <a:t>4</a:t>
            </a:r>
            <a:r>
              <a:rPr lang="zh-CN" altLang="en-US" sz="1575" b="1" dirty="0">
                <a:sym typeface="+mn-ea"/>
              </a:rPr>
              <a:t>，</a:t>
            </a:r>
            <a:r>
              <a:rPr lang="en-US" altLang="zh-CN" sz="1575" b="1" dirty="0">
                <a:sym typeface="+mn-ea"/>
              </a:rPr>
              <a:t>8</a:t>
            </a:r>
            <a:r>
              <a:rPr lang="zh-CN" altLang="en-US" sz="1575" b="1" dirty="0">
                <a:sym typeface="+mn-ea"/>
              </a:rPr>
              <a:t>，</a:t>
            </a:r>
            <a:r>
              <a:rPr lang="en-US" altLang="zh-CN" sz="1575" b="1" dirty="0">
                <a:sym typeface="+mn-ea"/>
              </a:rPr>
              <a:t>6</a:t>
            </a:r>
            <a:r>
              <a:rPr lang="zh-CN" altLang="en-US" sz="1575" b="1" dirty="0">
                <a:sym typeface="+mn-ea"/>
              </a:rPr>
              <a:t>，</a:t>
            </a:r>
            <a:r>
              <a:rPr lang="en-US" altLang="zh-CN" sz="1575" b="1" dirty="0">
                <a:sym typeface="+mn-ea"/>
              </a:rPr>
              <a:t>5</a:t>
            </a:r>
            <a:r>
              <a:rPr lang="zh-CN" altLang="en-US" sz="1575" b="1" dirty="0">
                <a:sym typeface="+mn-ea"/>
              </a:rPr>
              <a:t>，</a:t>
            </a:r>
            <a:r>
              <a:rPr lang="en-US" altLang="zh-CN" sz="1575" b="1" dirty="0">
                <a:sym typeface="+mn-ea"/>
              </a:rPr>
              <a:t>3</a:t>
            </a:r>
            <a:r>
              <a:rPr lang="zh-CN" altLang="en-US" sz="1575" b="1" dirty="0">
                <a:sym typeface="+mn-ea"/>
              </a:rPr>
              <a:t>，</a:t>
            </a:r>
            <a:r>
              <a:rPr lang="en-US" altLang="zh-CN" sz="1575" b="1" dirty="0">
                <a:sym typeface="+mn-ea"/>
              </a:rPr>
              <a:t>14</a:t>
            </a:r>
            <a:r>
              <a:rPr lang="zh-CN" altLang="en-US" sz="1575" b="1" dirty="0">
                <a:sym typeface="+mn-ea"/>
              </a:rPr>
              <a:t>，</a:t>
            </a:r>
            <a:r>
              <a:rPr lang="en-US" altLang="zh-CN" sz="1575" b="1" dirty="0">
                <a:sym typeface="+mn-ea"/>
              </a:rPr>
              <a:t>18</a:t>
            </a:r>
            <a:r>
              <a:rPr lang="zh-CN" altLang="en-US" sz="1575" b="1" dirty="0">
                <a:sym typeface="+mn-ea"/>
              </a:rPr>
              <a:t>，</a:t>
            </a:r>
            <a:r>
              <a:rPr lang="en-US" altLang="zh-CN" sz="1575" b="1" dirty="0">
                <a:sym typeface="+mn-ea"/>
              </a:rPr>
              <a:t>16</a:t>
            </a:r>
            <a:r>
              <a:rPr lang="zh-CN" altLang="en-US" sz="1575" b="1" dirty="0">
                <a:sym typeface="+mn-ea"/>
              </a:rPr>
              <a:t>，</a:t>
            </a:r>
            <a:r>
              <a:rPr lang="en-US" altLang="zh-CN" sz="1575" b="1" dirty="0">
                <a:sym typeface="+mn-ea"/>
              </a:rPr>
              <a:t>20</a:t>
            </a:r>
            <a:r>
              <a:rPr lang="zh-CN" altLang="en-US" sz="1575" b="1" dirty="0">
                <a:sym typeface="+mn-ea"/>
              </a:rPr>
              <a:t>，</a:t>
            </a:r>
            <a:r>
              <a:rPr lang="en-US" altLang="zh-CN" sz="1575" b="1" dirty="0">
                <a:sym typeface="+mn-ea"/>
              </a:rPr>
              <a:t>25</a:t>
            </a:r>
            <a:r>
              <a:rPr lang="zh-CN" altLang="en-US" sz="1575" b="1" dirty="0">
                <a:sym typeface="+mn-ea"/>
              </a:rPr>
              <a:t>，</a:t>
            </a:r>
            <a:r>
              <a:rPr lang="en-US" altLang="zh-CN" sz="1575" b="1" dirty="0">
                <a:sym typeface="+mn-ea"/>
              </a:rPr>
              <a:t>26}</a:t>
            </a:r>
            <a:endParaRPr lang="zh-CN" altLang="en-US" sz="1575" b="1" dirty="0"/>
          </a:p>
          <a:p>
            <a:pPr>
              <a:buNone/>
            </a:pPr>
            <a:r>
              <a:rPr lang="en-US" altLang="zh-CN" sz="1575" b="1" dirty="0">
                <a:sym typeface="+mn-ea"/>
              </a:rPr>
              <a:t> </a:t>
            </a:r>
            <a:r>
              <a:rPr lang="zh-CN" altLang="en-US" sz="1575" b="1" dirty="0">
                <a:sym typeface="+mn-ea"/>
              </a:rPr>
              <a:t>已知</a:t>
            </a:r>
            <a:r>
              <a:rPr lang="en-US" altLang="zh-CN" sz="1575" b="1" dirty="0">
                <a:sym typeface="+mn-ea"/>
              </a:rPr>
              <a:t>r=2</a:t>
            </a:r>
            <a:r>
              <a:rPr lang="zh-CN" altLang="en-US" sz="1575" b="1" dirty="0">
                <a:sym typeface="+mn-ea"/>
              </a:rPr>
              <a:t>，</a:t>
            </a:r>
            <a:r>
              <a:rPr lang="en-US" altLang="zh-CN" sz="1575" b="1" dirty="0">
                <a:sym typeface="+mn-ea"/>
              </a:rPr>
              <a:t>minipts=3</a:t>
            </a:r>
            <a:r>
              <a:rPr lang="zh-CN" altLang="en-US" sz="1575" b="1" dirty="0">
                <a:sym typeface="+mn-ea"/>
              </a:rPr>
              <a:t>，根据基于密度聚类算法给出计算过程</a:t>
            </a:r>
            <a:endParaRPr lang="zh-CN" altLang="en-US" sz="1575" b="1" dirty="0">
              <a:sym typeface="+mn-ea"/>
            </a:endParaRPr>
          </a:p>
          <a:p>
            <a:pPr>
              <a:buNone/>
            </a:pPr>
            <a:endParaRPr lang="zh-CN" altLang="en-US" sz="1575" b="1" dirty="0">
              <a:sym typeface="+mn-ea"/>
            </a:endParaRPr>
          </a:p>
          <a:p>
            <a:pPr>
              <a:buNone/>
            </a:pPr>
            <a:r>
              <a:rPr lang="zh-CN" altLang="en-US" sz="1575" b="1" dirty="0">
                <a:sym typeface="+mn-ea"/>
              </a:rPr>
              <a:t>聚类结果：</a:t>
            </a:r>
            <a:r>
              <a:rPr lang="en-US" altLang="zh-CN" sz="1575" b="1">
                <a:solidFill>
                  <a:srgbClr val="FF0000"/>
                </a:solidFill>
                <a:latin typeface="宋体" panose="02010600030101010101" pitchFamily="2" charset="-122"/>
                <a:cs typeface="宋体" panose="02010600030101010101" pitchFamily="2" charset="-122"/>
                <a:sym typeface="+mn-ea"/>
              </a:rPr>
              <a:t>{2,3,4,5,6,8}</a:t>
            </a:r>
            <a:r>
              <a:rPr lang="zh-CN" altLang="en-US" sz="1575" b="1">
                <a:solidFill>
                  <a:srgbClr val="FF0000"/>
                </a:solidFill>
                <a:latin typeface="宋体" panose="02010600030101010101" pitchFamily="2" charset="-122"/>
                <a:sym typeface="+mn-ea"/>
              </a:rPr>
              <a:t>{18,16,20}</a:t>
            </a:r>
            <a:r>
              <a:rPr lang="en-US" altLang="zh-CN" sz="1575" b="1">
                <a:solidFill>
                  <a:srgbClr val="FF0000"/>
                </a:solidFill>
                <a:latin typeface="宋体" panose="02010600030101010101" pitchFamily="2" charset="-122"/>
                <a:sym typeface="+mn-ea"/>
              </a:rPr>
              <a:t> </a:t>
            </a:r>
            <a:r>
              <a:rPr lang="zh-CN" altLang="en-US" sz="1575" b="1">
                <a:solidFill>
                  <a:srgbClr val="FF0000"/>
                </a:solidFill>
                <a:latin typeface="宋体" panose="02010600030101010101" pitchFamily="2" charset="-122"/>
                <a:sym typeface="+mn-ea"/>
              </a:rPr>
              <a:t>噪音：</a:t>
            </a:r>
            <a:r>
              <a:rPr lang="en-US" altLang="zh-CN" sz="1575" b="1">
                <a:solidFill>
                  <a:srgbClr val="FF0000"/>
                </a:solidFill>
                <a:latin typeface="宋体" panose="02010600030101010101" pitchFamily="2" charset="-122"/>
                <a:sym typeface="+mn-ea"/>
              </a:rPr>
              <a:t>14</a:t>
            </a:r>
            <a:r>
              <a:rPr lang="zh-CN" altLang="en-US" sz="1575" b="1">
                <a:solidFill>
                  <a:srgbClr val="FF0000"/>
                </a:solidFill>
                <a:latin typeface="宋体" panose="02010600030101010101" pitchFamily="2" charset="-122"/>
                <a:sym typeface="+mn-ea"/>
              </a:rPr>
              <a:t>，</a:t>
            </a:r>
            <a:r>
              <a:rPr lang="en-US" altLang="zh-CN" sz="1575" b="1">
                <a:solidFill>
                  <a:srgbClr val="FF0000"/>
                </a:solidFill>
                <a:latin typeface="宋体" panose="02010600030101010101" pitchFamily="2" charset="-122"/>
                <a:sym typeface="+mn-ea"/>
              </a:rPr>
              <a:t>25,26</a:t>
            </a:r>
            <a:endParaRPr lang="en-US" altLang="zh-CN" sz="1575" b="1">
              <a:solidFill>
                <a:srgbClr val="FF0000"/>
              </a:solidFill>
              <a:latin typeface="宋体" panose="02010600030101010101" pitchFamily="2" charset="-122"/>
            </a:endParaRPr>
          </a:p>
          <a:p>
            <a:pPr>
              <a:buNone/>
            </a:pPr>
            <a:endParaRPr lang="zh-CN" altLang="en-US" sz="1575" b="1">
              <a:solidFill>
                <a:srgbClr val="FF0000"/>
              </a:solidFill>
              <a:latin typeface="宋体" panose="02010600030101010101" pitchFamily="2" charset="-122"/>
              <a:cs typeface="宋体" panose="02010600030101010101" pitchFamily="2" charset="-122"/>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a:p>
          <a:p>
            <a:endParaRPr lang="zh-CN" altLang="en-US" sz="1575" b="1"/>
          </a:p>
          <a:p>
            <a:endParaRPr lang="zh-CN" altLang="en-US" sz="1575" b="1"/>
          </a:p>
        </p:txBody>
      </p:sp>
      <p:graphicFrame>
        <p:nvGraphicFramePr>
          <p:cNvPr id="102407" name="表格 102406"/>
          <p:cNvGraphicFramePr/>
          <p:nvPr>
            <p:custDataLst>
              <p:tags r:id="rId1"/>
            </p:custDataLst>
          </p:nvPr>
        </p:nvGraphicFramePr>
        <p:xfrm>
          <a:off x="323528" y="2780928"/>
          <a:ext cx="8438515" cy="3857480"/>
        </p:xfrm>
        <a:graphic>
          <a:graphicData uri="http://schemas.openxmlformats.org/drawingml/2006/table">
            <a:tbl>
              <a:tblPr/>
              <a:tblGrid>
                <a:gridCol w="525780"/>
                <a:gridCol w="1371341"/>
                <a:gridCol w="996950"/>
                <a:gridCol w="1732280"/>
                <a:gridCol w="1450336"/>
                <a:gridCol w="2361828"/>
              </a:tblGrid>
              <a:tr h="38163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350" b="1">
                          <a:solidFill>
                            <a:srgbClr val="000000"/>
                          </a:solidFill>
                          <a:latin typeface="微软雅黑" panose="020B0503020204020204" charset="-122"/>
                          <a:ea typeface="微软雅黑" panose="020B0503020204020204" charset="-122"/>
                        </a:rPr>
                        <a:t>步骤</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dirty="0">
                          <a:solidFill>
                            <a:srgbClr val="000000"/>
                          </a:solidFill>
                          <a:latin typeface="微软雅黑" panose="020B0503020204020204" charset="-122"/>
                          <a:ea typeface="微软雅黑" panose="020B0503020204020204" charset="-122"/>
                        </a:rPr>
                        <a:t>当前对象</a:t>
                      </a:r>
                      <a:endParaRPr lang="zh-CN" altLang="en-US" sz="1350" b="1" dirty="0">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邻域范围</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N</a:t>
                      </a:r>
                      <a:r>
                        <a:rPr lang="zh-CN" altLang="en-US" sz="1350" b="1">
                          <a:solidFill>
                            <a:srgbClr val="FF0000"/>
                          </a:solidFill>
                          <a:latin typeface="微软雅黑" panose="020B0503020204020204" charset="-122"/>
                          <a:ea typeface="微软雅黑" panose="020B0503020204020204" charset="-122"/>
                          <a:cs typeface="微软雅黑" panose="020B0503020204020204" charset="-122"/>
                          <a:sym typeface="+mn-ea"/>
                        </a:rPr>
                        <a:t>（等条件延展）</a:t>
                      </a:r>
                      <a:endParaRPr lang="zh-CN" altLang="en-US" sz="1350" b="1">
                        <a:solidFill>
                          <a:srgbClr val="FF0000"/>
                        </a:solidFill>
                        <a:latin typeface="微软雅黑" panose="020B0503020204020204" charset="-122"/>
                        <a:ea typeface="微软雅黑" panose="020B0503020204020204" charset="-122"/>
                        <a:cs typeface="微软雅黑" panose="020B0503020204020204" charset="-122"/>
                      </a:endParaRPr>
                    </a:p>
                    <a:p>
                      <a:pPr lvl="0" algn="l" eaLnBrk="1" hangingPunct="1">
                        <a:buClrTx/>
                        <a:buSzTx/>
                        <a:buFontTx/>
                        <a:buNone/>
                      </a:pPr>
                      <a:endParaRPr lang="en-US" altLang="zh-CN" sz="1350" b="1">
                        <a:solidFill>
                          <a:srgbClr val="000000"/>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C</a:t>
                      </a:r>
                      <a:endParaRPr lang="en-US" altLang="zh-CN" sz="1350" b="1">
                        <a:solidFill>
                          <a:srgbClr val="000000"/>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rPr>
                        <a:t>未标记对象</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531495">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en-US" altLang="zh-CN" sz="1400" b="1" dirty="0">
                        <a:solidFill>
                          <a:srgbClr val="59582D"/>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20</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26</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5308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[0,4]</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{2,3,4</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,5,6,8}</a:t>
                      </a:r>
                      <a:endParaRPr lang="zh-CN" altLang="en-US"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{2,3,4,5,6,8}</a:t>
                      </a:r>
                      <a:endPar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14</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4767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14</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[12,16]</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dirty="0">
                          <a:solidFill>
                            <a:srgbClr val="59582D"/>
                          </a:solidFill>
                          <a:latin typeface="微软雅黑" panose="020B0503020204020204" charset="-122"/>
                          <a:ea typeface="微软雅黑" panose="020B0503020204020204" charset="-122"/>
                          <a:cs typeface="宋体" panose="02010600030101010101" pitchFamily="2" charset="-122"/>
                        </a:rPr>
                        <a:t>噪音</a:t>
                      </a:r>
                      <a:endParaRPr lang="zh-CN" altLang="en-US" sz="1350" b="1" dirty="0">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dirty="0">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0449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3</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18</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[16,20]</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rPr>
                        <a:t>{18,16,20,</a:t>
                      </a:r>
                      <a:r>
                        <a:rPr lang="en-US" altLang="zh-CN" sz="1350" b="1">
                          <a:solidFill>
                            <a:srgbClr val="FF0000"/>
                          </a:solidFill>
                          <a:latin typeface="微软雅黑" panose="020B0503020204020204" charset="-122"/>
                          <a:ea typeface="微软雅黑" panose="020B0503020204020204" charset="-122"/>
                        </a:rPr>
                        <a:t>14}</a:t>
                      </a:r>
                      <a:endParaRPr lang="en-US" altLang="zh-CN" sz="1350" b="1">
                        <a:solidFill>
                          <a:srgbClr val="FF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{18,16,20}</a:t>
                      </a:r>
                      <a:endParaRPr lang="en-US" altLang="zh-CN"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5041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4</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25</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[23,27]</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59582D"/>
                          </a:solidFill>
                          <a:latin typeface="微软雅黑" panose="020B0503020204020204" charset="-122"/>
                          <a:ea typeface="微软雅黑" panose="020B0503020204020204" charset="-122"/>
                          <a:cs typeface="宋体" panose="02010600030101010101" pitchFamily="2" charset="-122"/>
                        </a:rPr>
                        <a:t>噪音</a:t>
                      </a:r>
                      <a:endParaRPr lang="zh-CN" altLang="en-US" sz="1350" b="1">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rPr>
                        <a:t>26</a:t>
                      </a:r>
                      <a:endParaRPr lang="en-US" altLang="zh-CN" sz="1350" b="1">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15290">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rPr>
                        <a:t>5</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26</a:t>
                      </a:r>
                      <a:endParaRPr lang="en-US" altLang="zh-CN" sz="1350" b="1">
                        <a:solidFill>
                          <a:srgbClr val="59582D"/>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[24,28]</a:t>
                      </a:r>
                      <a:endParaRPr lang="en-US" altLang="zh-CN" sz="1350" b="1">
                        <a:solidFill>
                          <a:srgbClr val="59582D"/>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chemeClr val="tx1"/>
                          </a:solidFill>
                          <a:latin typeface="微软雅黑" panose="020B0503020204020204" charset="-122"/>
                          <a:ea typeface="微软雅黑" panose="020B0503020204020204" charset="-122"/>
                          <a:sym typeface="+mn-ea"/>
                        </a:rPr>
                        <a:t>噪音</a:t>
                      </a:r>
                      <a:endParaRPr lang="zh-CN" altLang="en-US" sz="1350" b="1">
                        <a:solidFill>
                          <a:schemeClr val="tx1"/>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rgbClr val="FF0000"/>
                          </a:solidFill>
                          <a:latin typeface="微软雅黑" panose="020B0503020204020204" charset="-122"/>
                          <a:ea typeface="微软雅黑" panose="020B0503020204020204" charset="-122"/>
                          <a:sym typeface="+mn-ea"/>
                        </a:rPr>
                        <a:t>结束</a:t>
                      </a:r>
                      <a:endParaRPr lang="zh-CN" altLang="en-US" sz="1350" b="1">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94335">
                <a:tc>
                  <a:txBody>
                    <a:bodyPr/>
                    <a:lstStyle/>
                    <a:p>
                      <a:pPr lvl="0" algn="ctr" eaLnBrk="1" hangingPunct="1">
                        <a:spcBef>
                          <a:spcPct val="0"/>
                        </a:spcBef>
                        <a:buClrTx/>
                        <a:buFontTx/>
                        <a:buNone/>
                      </a:pPr>
                      <a:endParaRPr lang="en-US" altLang="zh-CN" sz="1350" b="1">
                        <a:solidFill>
                          <a:srgbClr val="59582D"/>
                        </a:solidFill>
                        <a:latin typeface="宋体" panose="02010600030101010101" pitchFamily="2" charset="-122"/>
                        <a:ea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宋体" panose="02010600030101010101" pitchFamily="2" charset="-122"/>
                        <a:ea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a:solidFill>
                          <a:srgbClr val="FF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dirty="0">
                        <a:solidFill>
                          <a:srgbClr val="FF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2" name="文本框 1"/>
          <p:cNvSpPr txBox="1"/>
          <p:nvPr/>
        </p:nvSpPr>
        <p:spPr>
          <a:xfrm>
            <a:off x="395536" y="262557"/>
            <a:ext cx="5788764" cy="523220"/>
          </a:xfrm>
          <a:prstGeom prst="rect">
            <a:avLst/>
          </a:prstGeom>
          <a:noFill/>
        </p:spPr>
        <p:txBody>
          <a:bodyPr wrap="none" rtlCol="0">
            <a:spAutoFit/>
          </a:bodyPr>
          <a:lstStyle/>
          <a:p>
            <a:r>
              <a:rPr lang="zh-CN" altLang="en-US" b="1" dirty="0">
                <a:solidFill>
                  <a:srgbClr val="C00000"/>
                </a:solidFill>
              </a:rPr>
              <a:t>有噪声</a:t>
            </a:r>
            <a:r>
              <a:rPr lang="zh-CN" altLang="en-US" b="1" dirty="0" smtClean="0">
                <a:solidFill>
                  <a:srgbClr val="C00000"/>
                </a:solidFill>
              </a:rPr>
              <a:t>的</a:t>
            </a:r>
            <a:r>
              <a:rPr lang="en-US" altLang="zh-CN" b="1" dirty="0" smtClean="0">
                <a:solidFill>
                  <a:srgbClr val="C00000"/>
                </a:solidFill>
              </a:rPr>
              <a:t>DBSCAN </a:t>
            </a:r>
            <a:r>
              <a:rPr lang="zh-CN" altLang="en-US" b="1" dirty="0" smtClean="0">
                <a:solidFill>
                  <a:srgbClr val="C00000"/>
                </a:solidFill>
              </a:rPr>
              <a:t>基于密度的聚类</a:t>
            </a:r>
            <a:endParaRPr lang="zh-CN" altLang="en-US" b="1" dirty="0">
              <a:solidFill>
                <a:srgbClr val="C00000"/>
              </a:solidFill>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4294967295"/>
          </p:nvPr>
        </p:nvSpPr>
        <p:spPr/>
        <p:txBody>
          <a:bodyPr/>
          <a:lstStyle/>
          <a:p>
            <a:endParaRPr lang="zh-CN" altLang="en-US"/>
          </a:p>
        </p:txBody>
      </p:sp>
      <p:pic>
        <p:nvPicPr>
          <p:cNvPr id="4" name="图片 3"/>
          <p:cNvPicPr>
            <a:picLocks noChangeAspect="1"/>
          </p:cNvPicPr>
          <p:nvPr/>
        </p:nvPicPr>
        <p:blipFill rotWithShape="1">
          <a:blip r:embed="rId1"/>
          <a:srcRect l="5294" t="16395" r="7259" b="12852"/>
          <a:stretch>
            <a:fillRect/>
          </a:stretch>
        </p:blipFill>
        <p:spPr>
          <a:xfrm>
            <a:off x="107504" y="345440"/>
            <a:ext cx="8928992" cy="6385560"/>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5305" cy="523220"/>
          </a:xfrm>
          <a:prstGeom prst="rect">
            <a:avLst/>
          </a:prstGeom>
        </p:spPr>
        <p:txBody>
          <a:bodyPr wrap="none">
            <a:spAutoFit/>
          </a:bodyPr>
          <a:lstStyle/>
          <a:p>
            <a:r>
              <a:rPr lang="en-US" altLang="zh-CN" b="1" dirty="0">
                <a:solidFill>
                  <a:srgbClr val="4F4F4F"/>
                </a:solidFill>
                <a:latin typeface="PingFang SC"/>
              </a:rPr>
              <a:t>TCP </a:t>
            </a:r>
            <a:r>
              <a:rPr lang="zh-CN" altLang="en-US" b="1" dirty="0">
                <a:solidFill>
                  <a:srgbClr val="4F4F4F"/>
                </a:solidFill>
                <a:latin typeface="PingFang SC"/>
              </a:rPr>
              <a:t>重置攻击的工作原理</a:t>
            </a:r>
            <a:endParaRPr lang="zh-CN" altLang="en-US" b="1" dirty="0">
              <a:solidFill>
                <a:srgbClr val="4F4F4F"/>
              </a:solidFill>
              <a:latin typeface="PingFang SC"/>
            </a:endParaRPr>
          </a:p>
        </p:txBody>
      </p:sp>
      <p:sp>
        <p:nvSpPr>
          <p:cNvPr id="5" name="矩形 4"/>
          <p:cNvSpPr/>
          <p:nvPr/>
        </p:nvSpPr>
        <p:spPr>
          <a:xfrm>
            <a:off x="86345" y="980728"/>
            <a:ext cx="8640960" cy="335476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smtClean="0"/>
              <a:t>正常</a:t>
            </a:r>
            <a:r>
              <a:rPr lang="zh-CN" altLang="en-US" sz="2000" dirty="0"/>
              <a:t>情况下，如果客户端收发现</a:t>
            </a:r>
            <a:r>
              <a:rPr lang="zh-CN" altLang="en-US" sz="2000" dirty="0">
                <a:solidFill>
                  <a:srgbClr val="FF0000"/>
                </a:solidFill>
              </a:rPr>
              <a:t>到达的报文段对于相关连接而言是不正确的，</a:t>
            </a:r>
            <a:r>
              <a:rPr lang="en-US" altLang="zh-CN" sz="2000" dirty="0">
                <a:solidFill>
                  <a:srgbClr val="FF0000"/>
                </a:solidFill>
              </a:rPr>
              <a:t>TCP </a:t>
            </a:r>
            <a:r>
              <a:rPr lang="zh-CN" altLang="en-US" sz="2000" dirty="0">
                <a:solidFill>
                  <a:srgbClr val="FF0000"/>
                </a:solidFill>
              </a:rPr>
              <a:t>就会发送一个重置报文段</a:t>
            </a:r>
            <a:r>
              <a:rPr lang="zh-CN" altLang="en-US" sz="2000" dirty="0"/>
              <a:t>，从而导致 </a:t>
            </a:r>
            <a:r>
              <a:rPr lang="en-US" altLang="zh-CN" sz="2000" dirty="0">
                <a:solidFill>
                  <a:srgbClr val="FF0000"/>
                </a:solidFill>
              </a:rPr>
              <a:t>TCP </a:t>
            </a:r>
            <a:r>
              <a:rPr lang="zh-CN" altLang="en-US" sz="2000" dirty="0">
                <a:solidFill>
                  <a:srgbClr val="FF0000"/>
                </a:solidFill>
              </a:rPr>
              <a:t>连接的快速拆卸</a:t>
            </a:r>
            <a:r>
              <a:rPr lang="zh-CN" altLang="en-US" sz="2000" dirty="0" smtClean="0"/>
              <a:t>。</a:t>
            </a:r>
            <a:endParaRPr lang="en-US" altLang="zh-CN" sz="2000" dirty="0" smtClean="0"/>
          </a:p>
          <a:p>
            <a:pPr marL="342900" indent="-342900" algn="just">
              <a:buFont typeface="Wingdings" panose="05000000000000000000" pitchFamily="2" charset="2"/>
              <a:buChar char="n"/>
            </a:pPr>
            <a:r>
              <a:rPr lang="en-US" altLang="zh-CN" sz="2000" dirty="0" smtClean="0"/>
              <a:t>TCP </a:t>
            </a:r>
            <a:r>
              <a:rPr lang="zh-CN" altLang="en-US" sz="2000" dirty="0"/>
              <a:t>重置攻击利用这一机制，通过向通信方发送伪造的重置报文段，欺骗通信双方提前关闭 </a:t>
            </a:r>
            <a:r>
              <a:rPr lang="en-US" altLang="zh-CN" sz="2000" dirty="0"/>
              <a:t>TCP </a:t>
            </a:r>
            <a:r>
              <a:rPr lang="zh-CN" altLang="en-US" sz="2000" dirty="0"/>
              <a:t>连接</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攻击</a:t>
            </a:r>
            <a:r>
              <a:rPr lang="zh-CN" altLang="en-US" sz="2000" dirty="0"/>
              <a:t>者需要一定的时间来组装和发送伪造的报文，所以一般情况下这种攻击</a:t>
            </a:r>
            <a:r>
              <a:rPr lang="zh-CN" altLang="en-US" sz="2000" dirty="0">
                <a:solidFill>
                  <a:srgbClr val="FF0000"/>
                </a:solidFill>
              </a:rPr>
              <a:t>只对长连接有杀伤力</a:t>
            </a:r>
            <a:r>
              <a:rPr lang="zh-CN" altLang="en-US" sz="2000" dirty="0"/>
              <a:t>，对于短连接而言</a:t>
            </a:r>
            <a:r>
              <a:rPr lang="zh-CN" altLang="en-US" sz="2000" dirty="0" smtClean="0"/>
              <a:t>，完成信息交换的数据包数量量少，攻击难度大。</a:t>
            </a:r>
            <a:endParaRPr lang="en-US" altLang="zh-CN" sz="2000" dirty="0" smtClean="0"/>
          </a:p>
          <a:p>
            <a:pPr marL="342900" indent="-342900" algn="just">
              <a:buFont typeface="Wingdings" panose="05000000000000000000" pitchFamily="2" charset="2"/>
              <a:buChar char="n"/>
            </a:pPr>
            <a:r>
              <a:rPr lang="zh-CN" altLang="en-US" sz="2000" dirty="0" smtClean="0"/>
              <a:t>从</a:t>
            </a:r>
            <a:r>
              <a:rPr lang="zh-CN" altLang="en-US" sz="2000" dirty="0"/>
              <a:t>某种意义上来说，伪造 </a:t>
            </a:r>
            <a:r>
              <a:rPr lang="en-US" altLang="zh-CN" sz="2000" dirty="0"/>
              <a:t>TCP </a:t>
            </a:r>
            <a:r>
              <a:rPr lang="zh-CN" altLang="en-US" sz="2000" dirty="0"/>
              <a:t>报文段是很容易的，因为 </a:t>
            </a:r>
            <a:r>
              <a:rPr lang="en-US" altLang="zh-CN" sz="2000" dirty="0"/>
              <a:t>TCP/IP </a:t>
            </a:r>
            <a:r>
              <a:rPr lang="zh-CN" altLang="en-US" sz="2000" dirty="0"/>
              <a:t>都没有任何内置的方法来验证服务端的身份</a:t>
            </a:r>
            <a:r>
              <a:rPr lang="zh-CN" altLang="en-US" sz="2000" dirty="0" smtClean="0"/>
              <a:t>。尽管</a:t>
            </a:r>
            <a:r>
              <a:rPr lang="zh-CN" altLang="en-US" sz="2000" dirty="0"/>
              <a:t>伪造 </a:t>
            </a:r>
            <a:r>
              <a:rPr lang="en-US" altLang="zh-CN" sz="2000" dirty="0"/>
              <a:t>TCP </a:t>
            </a:r>
            <a:r>
              <a:rPr lang="zh-CN" altLang="en-US" sz="2000" dirty="0"/>
              <a:t>报文段很容易，但伪造</a:t>
            </a:r>
            <a:r>
              <a:rPr lang="zh-CN" altLang="en-US" sz="2000" dirty="0">
                <a:solidFill>
                  <a:srgbClr val="FF0000"/>
                </a:solidFill>
              </a:rPr>
              <a:t>正确的 </a:t>
            </a:r>
            <a:r>
              <a:rPr lang="en-US" altLang="zh-CN" sz="2000" dirty="0">
                <a:solidFill>
                  <a:srgbClr val="FF0000"/>
                </a:solidFill>
              </a:rPr>
              <a:t>TCP </a:t>
            </a:r>
            <a:r>
              <a:rPr lang="zh-CN" altLang="en-US" sz="2000" dirty="0">
                <a:solidFill>
                  <a:srgbClr val="FF0000"/>
                </a:solidFill>
              </a:rPr>
              <a:t>重置报文段</a:t>
            </a:r>
            <a:r>
              <a:rPr lang="zh-CN" altLang="en-US" sz="2000" dirty="0"/>
              <a:t>并完成攻击却并不容易</a:t>
            </a:r>
            <a:r>
              <a:rPr lang="zh-CN" altLang="en-US" sz="2000" dirty="0" smtClean="0"/>
              <a:t>。</a:t>
            </a:r>
            <a:endParaRPr lang="zh-CN" altLang="en-US" sz="2000" dirty="0"/>
          </a:p>
        </p:txBody>
      </p:sp>
      <p:sp>
        <p:nvSpPr>
          <p:cNvPr id="6" name="object 11"/>
          <p:cNvSpPr/>
          <p:nvPr/>
        </p:nvSpPr>
        <p:spPr>
          <a:xfrm>
            <a:off x="1408091"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7" name="object 11"/>
          <p:cNvSpPr/>
          <p:nvPr/>
        </p:nvSpPr>
        <p:spPr>
          <a:xfrm>
            <a:off x="4126590" y="4584201"/>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8" name="object 11"/>
          <p:cNvSpPr/>
          <p:nvPr/>
        </p:nvSpPr>
        <p:spPr>
          <a:xfrm>
            <a:off x="6084168"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1991251" cy="523220"/>
          </a:xfrm>
          <a:prstGeom prst="rect">
            <a:avLst/>
          </a:prstGeom>
        </p:spPr>
        <p:txBody>
          <a:bodyPr wrap="none">
            <a:spAutoFit/>
          </a:bodyPr>
          <a:lstStyle/>
          <a:p>
            <a:r>
              <a:rPr lang="en-US" altLang="zh-CN" b="1" dirty="0">
                <a:solidFill>
                  <a:srgbClr val="4F4F4F"/>
                </a:solidFill>
                <a:latin typeface="PingFang SC"/>
              </a:rPr>
              <a:t>TCP </a:t>
            </a:r>
            <a:r>
              <a:rPr lang="zh-CN" altLang="en-US" b="1" dirty="0">
                <a:solidFill>
                  <a:srgbClr val="4F4F4F"/>
                </a:solidFill>
                <a:latin typeface="PingFang SC"/>
              </a:rPr>
              <a:t>序列号</a:t>
            </a:r>
            <a:endParaRPr lang="zh-CN" altLang="en-US" b="1" dirty="0">
              <a:solidFill>
                <a:srgbClr val="4F4F4F"/>
              </a:solidFill>
              <a:latin typeface="PingFang SC"/>
            </a:endParaRPr>
          </a:p>
        </p:txBody>
      </p:sp>
      <p:sp>
        <p:nvSpPr>
          <p:cNvPr id="14" name="矩形 13"/>
          <p:cNvSpPr/>
          <p:nvPr/>
        </p:nvSpPr>
        <p:spPr>
          <a:xfrm>
            <a:off x="86345" y="980728"/>
            <a:ext cx="8640960" cy="2677656"/>
          </a:xfrm>
          <a:prstGeom prst="rect">
            <a:avLst/>
          </a:prstGeom>
        </p:spPr>
        <p:txBody>
          <a:bodyPr wrap="square">
            <a:spAutoFit/>
          </a:bodyPr>
          <a:lstStyle/>
          <a:p>
            <a:pPr marL="342900" indent="-342900" algn="just">
              <a:buFont typeface="Wingdings" panose="05000000000000000000" pitchFamily="2" charset="2"/>
              <a:buChar char="n"/>
            </a:pPr>
            <a:r>
              <a:rPr lang="en-US" altLang="zh-CN" sz="2000" dirty="0"/>
              <a:t>TCP </a:t>
            </a:r>
            <a:r>
              <a:rPr lang="zh-CN" altLang="en-US" sz="2000" dirty="0"/>
              <a:t>协议的通信双方， 都必须维护一个序列号（</a:t>
            </a:r>
            <a:r>
              <a:rPr lang="en-US" altLang="zh-CN" sz="2000" dirty="0"/>
              <a:t>sequence numbers</a:t>
            </a:r>
            <a:r>
              <a:rPr lang="zh-CN" altLang="en-US" sz="2000" dirty="0"/>
              <a:t>），对于客户端来说，它会使用服务端的序列号来将接收到的数据按照发送的顺序排列</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当通信双方建立 </a:t>
            </a:r>
            <a:r>
              <a:rPr lang="en-US" altLang="zh-CN" sz="2000" dirty="0"/>
              <a:t>TCP </a:t>
            </a:r>
            <a:r>
              <a:rPr lang="zh-CN" altLang="en-US" sz="2000" dirty="0"/>
              <a:t>连接时，客户端与服务端都会向对方发送一个随机的初始序列号，这个序列号标识了其发送数据流的</a:t>
            </a:r>
            <a:r>
              <a:rPr lang="zh-CN" altLang="en-US" sz="2000" dirty="0">
                <a:solidFill>
                  <a:srgbClr val="FF0000"/>
                </a:solidFill>
              </a:rPr>
              <a:t>第一个字节</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序列号包含</a:t>
            </a:r>
            <a:r>
              <a:rPr lang="zh-CN" altLang="en-US" sz="2000" dirty="0"/>
              <a:t>在 </a:t>
            </a:r>
            <a:r>
              <a:rPr lang="en-US" altLang="zh-CN" sz="2000" dirty="0"/>
              <a:t>TCP </a:t>
            </a:r>
            <a:r>
              <a:rPr lang="zh-CN" altLang="en-US" sz="2000" dirty="0"/>
              <a:t>头部中。由于 </a:t>
            </a:r>
            <a:r>
              <a:rPr lang="en-US" altLang="zh-CN" sz="2000" dirty="0"/>
              <a:t>TCP </a:t>
            </a:r>
            <a:r>
              <a:rPr lang="zh-CN" altLang="en-US" sz="2000" dirty="0"/>
              <a:t>连接是双向的，双方都可以发送数据，所以 </a:t>
            </a:r>
            <a:r>
              <a:rPr lang="en-US" altLang="zh-CN" sz="2000" dirty="0"/>
              <a:t>TCP </a:t>
            </a:r>
            <a:r>
              <a:rPr lang="zh-CN" altLang="en-US" sz="2000" dirty="0"/>
              <a:t>连接的双方既是发送方也是接收方，每一方都必须分配和管理自己的序列号</a:t>
            </a:r>
            <a:r>
              <a:rPr lang="zh-CN" altLang="en-US" sz="2000" dirty="0" smtClean="0"/>
              <a:t>。</a:t>
            </a:r>
            <a:endParaRPr lang="zh-CN" altLang="en-US" sz="2000" dirty="0"/>
          </a:p>
        </p:txBody>
      </p:sp>
      <p:pic>
        <p:nvPicPr>
          <p:cNvPr id="2" name="图片 1"/>
          <p:cNvPicPr>
            <a:picLocks noChangeAspect="1"/>
          </p:cNvPicPr>
          <p:nvPr/>
        </p:nvPicPr>
        <p:blipFill>
          <a:blip r:embed="rId1"/>
          <a:stretch>
            <a:fillRect/>
          </a:stretch>
        </p:blipFill>
        <p:spPr>
          <a:xfrm>
            <a:off x="179512" y="3933056"/>
            <a:ext cx="8734425" cy="2200275"/>
          </a:xfrm>
          <a:prstGeom prst="rect">
            <a:avLst/>
          </a:prstGeom>
        </p:spPr>
      </p:pic>
    </p:spTree>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1627369" cy="523220"/>
          </a:xfrm>
          <a:prstGeom prst="rect">
            <a:avLst/>
          </a:prstGeom>
        </p:spPr>
        <p:txBody>
          <a:bodyPr wrap="none">
            <a:spAutoFit/>
          </a:bodyPr>
          <a:lstStyle/>
          <a:p>
            <a:r>
              <a:rPr lang="zh-CN" altLang="en-US" b="1" dirty="0">
                <a:solidFill>
                  <a:srgbClr val="4F4F4F"/>
                </a:solidFill>
                <a:latin typeface="PingFang SC"/>
              </a:rPr>
              <a:t>确认应答</a:t>
            </a:r>
            <a:endParaRPr lang="zh-CN" altLang="en-US" b="1" dirty="0">
              <a:solidFill>
                <a:srgbClr val="4F4F4F"/>
              </a:solidFill>
              <a:latin typeface="PingFang SC"/>
            </a:endParaRPr>
          </a:p>
        </p:txBody>
      </p:sp>
      <p:sp>
        <p:nvSpPr>
          <p:cNvPr id="14" name="矩形 13"/>
          <p:cNvSpPr/>
          <p:nvPr/>
        </p:nvSpPr>
        <p:spPr>
          <a:xfrm>
            <a:off x="86345" y="980728"/>
            <a:ext cx="8640960" cy="243143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当接收方收到一个 </a:t>
            </a:r>
            <a:r>
              <a:rPr lang="en-US" altLang="zh-CN" sz="2000" dirty="0"/>
              <a:t>TCP </a:t>
            </a:r>
            <a:r>
              <a:rPr lang="zh-CN" altLang="en-US" sz="2000" dirty="0"/>
              <a:t>报文段时，它会向发送方返回一个 </a:t>
            </a:r>
            <a:r>
              <a:rPr lang="en-US" altLang="zh-CN" sz="2000" dirty="0"/>
              <a:t>ACK </a:t>
            </a:r>
            <a:r>
              <a:rPr lang="zh-CN" altLang="en-US" sz="2000" dirty="0"/>
              <a:t>应答报文（同时将 </a:t>
            </a:r>
            <a:r>
              <a:rPr lang="en-US" altLang="zh-CN" sz="2000" dirty="0"/>
              <a:t>TCP </a:t>
            </a:r>
            <a:r>
              <a:rPr lang="zh-CN" altLang="en-US" sz="2000" dirty="0"/>
              <a:t>头部的 </a:t>
            </a:r>
            <a:r>
              <a:rPr lang="en-US" altLang="zh-CN" sz="2000" dirty="0"/>
              <a:t>ACK </a:t>
            </a:r>
            <a:r>
              <a:rPr lang="zh-CN" altLang="en-US" sz="2000" dirty="0"/>
              <a:t>标志位置 </a:t>
            </a:r>
            <a:r>
              <a:rPr lang="en-US" altLang="zh-CN" sz="2000" dirty="0"/>
              <a:t>1</a:t>
            </a:r>
            <a:r>
              <a:rPr lang="zh-CN" altLang="en-US" sz="2000" dirty="0"/>
              <a:t>），这个 </a:t>
            </a:r>
            <a:r>
              <a:rPr lang="en-US" altLang="zh-CN" sz="2000" dirty="0"/>
              <a:t>ACK </a:t>
            </a:r>
            <a:r>
              <a:rPr lang="zh-CN" altLang="en-US" sz="2000" dirty="0"/>
              <a:t>号就表示接收方期望从发送方收到的下一个字节的序列号</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发送</a:t>
            </a:r>
            <a:r>
              <a:rPr lang="zh-CN" altLang="en-US" sz="2000" dirty="0"/>
              <a:t>方利用这个信息来推断接收方已经成功接收到了序列号为 </a:t>
            </a:r>
            <a:r>
              <a:rPr lang="en-US" altLang="zh-CN" sz="2000" dirty="0"/>
              <a:t>ACK </a:t>
            </a:r>
            <a:r>
              <a:rPr lang="zh-CN" altLang="en-US" sz="2000" dirty="0"/>
              <a:t>之前的所有字节</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一个确认应答报文的 </a:t>
            </a:r>
            <a:r>
              <a:rPr lang="en-US" altLang="zh-CN" sz="2000" dirty="0"/>
              <a:t>TCP </a:t>
            </a:r>
            <a:r>
              <a:rPr lang="zh-CN" altLang="en-US" sz="2000" dirty="0"/>
              <a:t>头部必须包含两个部分</a:t>
            </a:r>
            <a:r>
              <a:rPr lang="zh-CN" altLang="en-US" sz="2000" dirty="0" smtClean="0"/>
              <a:t>：</a:t>
            </a:r>
            <a:r>
              <a:rPr lang="en-US" altLang="zh-CN" sz="2000" dirty="0" smtClean="0"/>
              <a:t>ACK </a:t>
            </a:r>
            <a:r>
              <a:rPr lang="zh-CN" altLang="en-US" sz="2000" dirty="0"/>
              <a:t>标志</a:t>
            </a:r>
            <a:r>
              <a:rPr lang="zh-CN" altLang="en-US" sz="2000" dirty="0" smtClean="0"/>
              <a:t>位置</a:t>
            </a:r>
            <a:r>
              <a:rPr lang="en-US" altLang="zh-CN" sz="2000" dirty="0" smtClean="0"/>
              <a:t>1</a:t>
            </a:r>
            <a:r>
              <a:rPr lang="zh-CN" altLang="en-US" sz="2000" dirty="0" smtClean="0"/>
              <a:t>；包含</a:t>
            </a:r>
            <a:r>
              <a:rPr lang="zh-CN" altLang="en-US" sz="2000" dirty="0"/>
              <a:t>确认应答号（</a:t>
            </a:r>
            <a:r>
              <a:rPr lang="en-US" altLang="zh-CN" sz="2000" dirty="0"/>
              <a:t>ACK number</a:t>
            </a:r>
            <a:r>
              <a:rPr lang="zh-CN" altLang="en-US" sz="2000" dirty="0"/>
              <a:t>）</a:t>
            </a:r>
            <a:endParaRPr lang="zh-CN" altLang="en-US" sz="2000" dirty="0"/>
          </a:p>
        </p:txBody>
      </p:sp>
      <p:pic>
        <p:nvPicPr>
          <p:cNvPr id="3" name="图片 2"/>
          <p:cNvPicPr>
            <a:picLocks noChangeAspect="1"/>
          </p:cNvPicPr>
          <p:nvPr/>
        </p:nvPicPr>
        <p:blipFill>
          <a:blip r:embed="rId1"/>
          <a:stretch>
            <a:fillRect/>
          </a:stretch>
        </p:blipFill>
        <p:spPr>
          <a:xfrm>
            <a:off x="1247996" y="3501008"/>
            <a:ext cx="6317657" cy="2825149"/>
          </a:xfrm>
          <a:prstGeom prst="rect">
            <a:avLst/>
          </a:prstGeom>
        </p:spPr>
      </p:pic>
    </p:spTree>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endParaRPr lang="zh-CN" altLang="en-US" b="1" dirty="0">
              <a:solidFill>
                <a:srgbClr val="4F4F4F"/>
              </a:solidFill>
              <a:latin typeface="PingFang SC"/>
            </a:endParaRPr>
          </a:p>
        </p:txBody>
      </p:sp>
      <p:sp>
        <p:nvSpPr>
          <p:cNvPr id="14" name="矩形 13"/>
          <p:cNvSpPr/>
          <p:nvPr/>
        </p:nvSpPr>
        <p:spPr>
          <a:xfrm>
            <a:off x="86345" y="980728"/>
            <a:ext cx="8640960" cy="2579168"/>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构建伪造的重置包时需要选择一个序列号。接收方可以接收序列号不按顺序排列的报文段，但这种容忍是有限度的，如果报文段的序列号与它期望的相差甚远，就会被直接</a:t>
            </a:r>
            <a:r>
              <a:rPr lang="zh-CN" altLang="en-US" sz="2000" dirty="0" smtClean="0"/>
              <a:t>丢弃。</a:t>
            </a:r>
            <a:endParaRPr lang="en-US" altLang="zh-CN" sz="2000" dirty="0" smtClean="0"/>
          </a:p>
          <a:p>
            <a:pPr marL="342900" indent="-342900" algn="just">
              <a:buFont typeface="Wingdings" panose="05000000000000000000" pitchFamily="2" charset="2"/>
              <a:buChar char="n"/>
            </a:pPr>
            <a:r>
              <a:rPr lang="zh-CN" altLang="en-US" sz="2000" dirty="0"/>
              <a:t>一个成功的 </a:t>
            </a:r>
            <a:r>
              <a:rPr lang="en-US" altLang="zh-CN" sz="2000" dirty="0"/>
              <a:t>TCP </a:t>
            </a:r>
            <a:r>
              <a:rPr lang="zh-CN" altLang="en-US" sz="2000" dirty="0"/>
              <a:t>重置攻击需要构建一个可信的序列</a:t>
            </a:r>
            <a:r>
              <a:rPr lang="zh-CN" altLang="en-US" sz="2000" dirty="0" smtClean="0"/>
              <a:t>号。</a:t>
            </a:r>
            <a:endParaRPr lang="en-US" altLang="zh-CN" sz="2000" dirty="0" smtClean="0"/>
          </a:p>
          <a:p>
            <a:pPr marL="342900" indent="-342900" algn="just">
              <a:buFont typeface="Wingdings" panose="05000000000000000000" pitchFamily="2" charset="2"/>
              <a:buChar char="n"/>
            </a:pPr>
            <a:r>
              <a:rPr lang="zh-CN" altLang="en-US" sz="2000" dirty="0"/>
              <a:t>对于</a:t>
            </a:r>
            <a:r>
              <a:rPr lang="zh-CN" altLang="en-US" sz="2000" dirty="0">
                <a:highlight>
                  <a:srgbClr val="FFFF00"/>
                </a:highlight>
              </a:rPr>
              <a:t>大多数报文段（除了重置包，即 </a:t>
            </a:r>
            <a:r>
              <a:rPr lang="en-US" altLang="zh-CN" sz="2000" dirty="0">
                <a:highlight>
                  <a:srgbClr val="FFFF00"/>
                </a:highlight>
              </a:rPr>
              <a:t>RST </a:t>
            </a:r>
            <a:r>
              <a:rPr lang="zh-CN" altLang="en-US" sz="2000" dirty="0">
                <a:highlight>
                  <a:srgbClr val="FFFF00"/>
                </a:highlight>
              </a:rPr>
              <a:t>包）</a:t>
            </a:r>
            <a:r>
              <a:rPr lang="zh-CN" altLang="en-US" sz="2000" dirty="0"/>
              <a:t>来说，序列号是由接收方的接收窗口大小决定的</a:t>
            </a:r>
            <a:r>
              <a:rPr lang="zh-CN" altLang="en-US" sz="2000" dirty="0" smtClean="0"/>
              <a:t>。</a:t>
            </a:r>
            <a:endParaRPr lang="en-US" altLang="zh-CN" sz="2000" dirty="0" smtClean="0"/>
          </a:p>
          <a:p>
            <a:pPr algn="just"/>
            <a:r>
              <a:rPr lang="en-US" altLang="zh-CN" dirty="0" err="1" smtClean="0">
                <a:highlight>
                  <a:srgbClr val="FFFF00"/>
                </a:highlight>
              </a:rPr>
              <a:t>max_seq_no</a:t>
            </a:r>
            <a:r>
              <a:rPr lang="en-US" altLang="zh-CN" dirty="0">
                <a:highlight>
                  <a:srgbClr val="FFFF00"/>
                </a:highlight>
              </a:rPr>
              <a:t> = </a:t>
            </a:r>
            <a:r>
              <a:rPr lang="en-US" altLang="zh-CN" dirty="0" err="1">
                <a:highlight>
                  <a:srgbClr val="FFFF00"/>
                </a:highlight>
              </a:rPr>
              <a:t>max_acked_seq_no</a:t>
            </a:r>
            <a:r>
              <a:rPr lang="en-US" altLang="zh-CN" dirty="0">
                <a:highlight>
                  <a:srgbClr val="FFFF00"/>
                </a:highlight>
              </a:rPr>
              <a:t> + </a:t>
            </a:r>
            <a:r>
              <a:rPr lang="en-US" altLang="zh-CN" dirty="0" err="1">
                <a:highlight>
                  <a:srgbClr val="FFFF00"/>
                </a:highlight>
              </a:rPr>
              <a:t>window_size</a:t>
            </a:r>
            <a:endParaRPr lang="en-US" altLang="zh-CN" sz="2000" dirty="0" err="1">
              <a:highlight>
                <a:srgbClr val="FFFF00"/>
              </a:highlight>
            </a:endParaRP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endParaRPr lang="zh-CN" altLang="en-US" b="1" dirty="0">
              <a:solidFill>
                <a:srgbClr val="4F4F4F"/>
              </a:solidFill>
              <a:latin typeface="PingFang SC"/>
            </a:endParaRPr>
          </a:p>
        </p:txBody>
      </p:sp>
      <p:sp>
        <p:nvSpPr>
          <p:cNvPr id="14" name="矩形 13"/>
          <p:cNvSpPr/>
          <p:nvPr/>
        </p:nvSpPr>
        <p:spPr>
          <a:xfrm>
            <a:off x="86345" y="980728"/>
            <a:ext cx="8640960" cy="1754326"/>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对于 </a:t>
            </a:r>
            <a:r>
              <a:rPr lang="en-US" altLang="zh-CN" sz="2000" dirty="0">
                <a:highlight>
                  <a:srgbClr val="FFFF00"/>
                </a:highlight>
              </a:rPr>
              <a:t>TCP </a:t>
            </a:r>
            <a:r>
              <a:rPr lang="zh-CN" altLang="en-US" sz="2000" dirty="0">
                <a:highlight>
                  <a:srgbClr val="FFFF00"/>
                </a:highlight>
              </a:rPr>
              <a:t>重置报文段</a:t>
            </a:r>
            <a:r>
              <a:rPr lang="zh-CN" altLang="en-US" sz="2000" dirty="0"/>
              <a:t>来说，接收方对序列号的要求更加严格，</a:t>
            </a:r>
            <a:r>
              <a:rPr lang="zh-CN" altLang="en-US" sz="2000" dirty="0">
                <a:highlight>
                  <a:srgbClr val="FFFF00"/>
                </a:highlight>
              </a:rPr>
              <a:t>只有当其序列号正好等于下一个预期的序列号时才能接收</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接收方发送了一个确认应答，</a:t>
            </a:r>
            <a:r>
              <a:rPr lang="en-US" altLang="zh-CN" sz="2000" dirty="0"/>
              <a:t>ACK </a:t>
            </a:r>
            <a:r>
              <a:rPr lang="zh-CN" altLang="en-US" sz="2000" dirty="0"/>
              <a:t>号为 </a:t>
            </a:r>
            <a:r>
              <a:rPr lang="en-US" altLang="zh-CN" sz="2000" dirty="0"/>
              <a:t>15,000</a:t>
            </a:r>
            <a:r>
              <a:rPr lang="zh-CN" altLang="en-US" sz="2000" dirty="0"/>
              <a:t>。如果接下来收到了一个重置报文，那么其序列号必须是 </a:t>
            </a:r>
            <a:r>
              <a:rPr lang="en-US" altLang="zh-CN" sz="2000" dirty="0"/>
              <a:t>15,000 </a:t>
            </a:r>
            <a:r>
              <a:rPr lang="zh-CN" altLang="en-US" sz="2000" dirty="0"/>
              <a:t>才能被接收。</a:t>
            </a:r>
            <a:endParaRPr lang="en-US" altLang="zh-CN" sz="2000" dirty="0" smtClean="0"/>
          </a:p>
          <a:p>
            <a:pPr marL="342900" indent="-342900" algn="just">
              <a:buFont typeface="Wingdings" panose="05000000000000000000" pitchFamily="2" charset="2"/>
              <a:buChar char="n"/>
            </a:pPr>
            <a:endParaRPr lang="en-US" altLang="zh-CN" sz="2000" dirty="0" smtClean="0"/>
          </a:p>
        </p:txBody>
      </p:sp>
      <p:pic>
        <p:nvPicPr>
          <p:cNvPr id="5" name="图片 4"/>
          <p:cNvPicPr>
            <a:picLocks noChangeAspect="1"/>
          </p:cNvPicPr>
          <p:nvPr/>
        </p:nvPicPr>
        <p:blipFill>
          <a:blip r:embed="rId1"/>
          <a:stretch>
            <a:fillRect/>
          </a:stretch>
        </p:blipFill>
        <p:spPr>
          <a:xfrm>
            <a:off x="1115616" y="2348880"/>
            <a:ext cx="6298438" cy="4320907"/>
          </a:xfrm>
          <a:prstGeom prst="rect">
            <a:avLst/>
          </a:prstGeom>
        </p:spPr>
      </p:pic>
    </p:spTree>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endParaRPr lang="zh-CN" altLang="en-US" b="1" dirty="0">
              <a:solidFill>
                <a:srgbClr val="4F4F4F"/>
              </a:solidFill>
              <a:latin typeface="PingFang SC"/>
            </a:endParaRPr>
          </a:p>
        </p:txBody>
      </p:sp>
      <p:sp>
        <p:nvSpPr>
          <p:cNvPr id="14" name="矩形 13"/>
          <p:cNvSpPr/>
          <p:nvPr/>
        </p:nvSpPr>
        <p:spPr>
          <a:xfrm>
            <a:off x="86345" y="980728"/>
            <a:ext cx="8640960" cy="1631216"/>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如果重置报文的序列号超出了接收窗口范围，接收方就会直接忽略该报文；</a:t>
            </a:r>
            <a:r>
              <a:rPr lang="zh-CN" altLang="en-US" sz="2000" dirty="0">
                <a:highlight>
                  <a:srgbClr val="FFFF00"/>
                </a:highlight>
              </a:rPr>
              <a:t>如果其序列号在接收窗口范围内，那么接收方就会返回一个 </a:t>
            </a:r>
            <a:r>
              <a:rPr lang="en-US" altLang="zh-CN" sz="2000" dirty="0">
                <a:highlight>
                  <a:srgbClr val="FFFF00"/>
                </a:highlight>
              </a:rPr>
              <a:t>challenge ACK</a:t>
            </a:r>
            <a:r>
              <a:rPr lang="zh-CN" altLang="en-US" sz="2000" dirty="0">
                <a:highlight>
                  <a:srgbClr val="FFFF00"/>
                </a:highlight>
              </a:rPr>
              <a:t>，告诉发送方重置报文段的序列号是错误的，并告之正确的序列号，发送方可以利用 </a:t>
            </a:r>
            <a:r>
              <a:rPr lang="en-US" altLang="zh-CN" sz="2000" dirty="0">
                <a:highlight>
                  <a:srgbClr val="FFFF00"/>
                </a:highlight>
              </a:rPr>
              <a:t>challenge ACK </a:t>
            </a:r>
            <a:r>
              <a:rPr lang="zh-CN" altLang="en-US" sz="2000" dirty="0">
                <a:highlight>
                  <a:srgbClr val="FFFF00"/>
                </a:highlight>
              </a:rPr>
              <a:t>中的信息来重新构建和发送重置报文</a:t>
            </a:r>
            <a:r>
              <a:rPr lang="zh-CN" altLang="en-US" sz="2000" dirty="0" smtClean="0">
                <a:highlight>
                  <a:srgbClr val="FFFF00"/>
                </a:highlight>
              </a:rPr>
              <a:t>。</a:t>
            </a:r>
            <a:endParaRPr lang="zh-CN" altLang="en-US" sz="2000" dirty="0" smtClean="0">
              <a:highlight>
                <a:srgbClr val="FFFF00"/>
              </a:highlight>
            </a:endParaRPr>
          </a:p>
        </p:txBody>
      </p:sp>
      <p:pic>
        <p:nvPicPr>
          <p:cNvPr id="5" name="图片 4"/>
          <p:cNvPicPr>
            <a:picLocks noChangeAspect="1"/>
          </p:cNvPicPr>
          <p:nvPr/>
        </p:nvPicPr>
        <p:blipFill>
          <a:blip r:embed="rId1"/>
          <a:stretch>
            <a:fillRect/>
          </a:stretch>
        </p:blipFill>
        <p:spPr>
          <a:xfrm>
            <a:off x="971600" y="2522177"/>
            <a:ext cx="6298438" cy="4320907"/>
          </a:xfrm>
          <a:prstGeom prst="rect">
            <a:avLst/>
          </a:prstGeom>
        </p:spPr>
      </p:pic>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2351926" cy="523220"/>
          </a:xfrm>
          <a:prstGeom prst="rect">
            <a:avLst/>
          </a:prstGeom>
        </p:spPr>
        <p:txBody>
          <a:bodyPr wrap="none">
            <a:spAutoFit/>
          </a:bodyPr>
          <a:lstStyle/>
          <a:p>
            <a:r>
              <a:rPr lang="en-US" altLang="zh-CN" b="1" dirty="0">
                <a:solidFill>
                  <a:srgbClr val="4F4F4F"/>
                </a:solidFill>
                <a:latin typeface="PingFang SC"/>
              </a:rPr>
              <a:t>TCP </a:t>
            </a:r>
            <a:r>
              <a:rPr lang="zh-CN" altLang="en-US" b="1" dirty="0" smtClean="0">
                <a:solidFill>
                  <a:srgbClr val="4F4F4F"/>
                </a:solidFill>
                <a:latin typeface="PingFang SC"/>
              </a:rPr>
              <a:t>重置流程</a:t>
            </a:r>
            <a:endParaRPr lang="zh-CN" altLang="en-US" b="1" dirty="0">
              <a:solidFill>
                <a:srgbClr val="4F4F4F"/>
              </a:solidFill>
              <a:latin typeface="PingFang SC"/>
            </a:endParaRPr>
          </a:p>
        </p:txBody>
      </p:sp>
      <p:sp>
        <p:nvSpPr>
          <p:cNvPr id="6" name="object 11"/>
          <p:cNvSpPr/>
          <p:nvPr/>
        </p:nvSpPr>
        <p:spPr>
          <a:xfrm>
            <a:off x="1408091"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7" name="object 11"/>
          <p:cNvSpPr/>
          <p:nvPr/>
        </p:nvSpPr>
        <p:spPr>
          <a:xfrm>
            <a:off x="4126590" y="4584201"/>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8" name="object 11"/>
          <p:cNvSpPr/>
          <p:nvPr/>
        </p:nvSpPr>
        <p:spPr>
          <a:xfrm>
            <a:off x="6084168"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
        <p:nvSpPr>
          <p:cNvPr id="14" name="矩形 13"/>
          <p:cNvSpPr/>
          <p:nvPr/>
        </p:nvSpPr>
        <p:spPr>
          <a:xfrm>
            <a:off x="86345" y="980728"/>
            <a:ext cx="8640960" cy="2800767"/>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smtClean="0"/>
              <a:t>总结</a:t>
            </a:r>
            <a:r>
              <a:rPr lang="zh-CN" altLang="en-US" sz="2000" dirty="0"/>
              <a:t>一下伪造一个 </a:t>
            </a:r>
            <a:r>
              <a:rPr lang="en-US" altLang="zh-CN" sz="2000" dirty="0"/>
              <a:t>TCP </a:t>
            </a:r>
            <a:r>
              <a:rPr lang="zh-CN" altLang="en-US" sz="2000" dirty="0"/>
              <a:t>重置报文要做哪些事情</a:t>
            </a:r>
            <a:r>
              <a:rPr lang="zh-CN" altLang="en-US" sz="2000" dirty="0" smtClean="0"/>
              <a:t>：</a:t>
            </a:r>
            <a:endParaRPr lang="en-US" altLang="zh-CN" sz="2000" dirty="0" smtClean="0"/>
          </a:p>
          <a:p>
            <a:pPr algn="just"/>
            <a:r>
              <a:rPr lang="en-US" altLang="zh-CN" sz="2000" dirty="0" smtClean="0"/>
              <a:t>1</a:t>
            </a:r>
            <a:r>
              <a:rPr lang="zh-CN" altLang="en-US" sz="2000" dirty="0" smtClean="0"/>
              <a:t>： 嗅</a:t>
            </a:r>
            <a:r>
              <a:rPr lang="zh-CN" altLang="en-US" sz="2000" dirty="0"/>
              <a:t>探通信双方的交换信息</a:t>
            </a:r>
            <a:r>
              <a:rPr lang="zh-CN" altLang="en-US" sz="2000" dirty="0" smtClean="0"/>
              <a:t>。</a:t>
            </a:r>
            <a:endParaRPr lang="en-US" altLang="zh-CN" sz="2000" dirty="0" smtClean="0"/>
          </a:p>
          <a:p>
            <a:pPr algn="just"/>
            <a:r>
              <a:rPr lang="en-US" altLang="zh-CN" sz="2000" dirty="0" smtClean="0"/>
              <a:t>2</a:t>
            </a:r>
            <a:r>
              <a:rPr lang="zh-CN" altLang="en-US" sz="2000" dirty="0" smtClean="0"/>
              <a:t>：截获</a:t>
            </a:r>
            <a:r>
              <a:rPr lang="zh-CN" altLang="en-US" sz="2000" dirty="0"/>
              <a:t>一个 </a:t>
            </a:r>
            <a:r>
              <a:rPr lang="en-US" altLang="zh-CN" sz="2000" dirty="0"/>
              <a:t>ACK </a:t>
            </a:r>
            <a:r>
              <a:rPr lang="zh-CN" altLang="en-US" sz="2000" dirty="0"/>
              <a:t>标志位置位 </a:t>
            </a:r>
            <a:r>
              <a:rPr lang="en-US" altLang="zh-CN" sz="2000" dirty="0"/>
              <a:t>1 </a:t>
            </a:r>
            <a:r>
              <a:rPr lang="zh-CN" altLang="en-US" sz="2000" dirty="0"/>
              <a:t>的报文段，并读取其 </a:t>
            </a:r>
            <a:r>
              <a:rPr lang="en-US" altLang="zh-CN" sz="2000" dirty="0"/>
              <a:t>ACK </a:t>
            </a:r>
            <a:r>
              <a:rPr lang="zh-CN" altLang="en-US" sz="2000" dirty="0"/>
              <a:t>号</a:t>
            </a:r>
            <a:r>
              <a:rPr lang="zh-CN" altLang="en-US" sz="2000" dirty="0" smtClean="0"/>
              <a:t>。</a:t>
            </a:r>
            <a:endParaRPr lang="en-US" altLang="zh-CN" sz="2000" dirty="0" smtClean="0"/>
          </a:p>
          <a:p>
            <a:pPr algn="just"/>
            <a:r>
              <a:rPr lang="en-US" altLang="zh-CN" sz="2000" dirty="0" smtClean="0"/>
              <a:t>3</a:t>
            </a:r>
            <a:r>
              <a:rPr lang="zh-CN" altLang="en-US" sz="2000" dirty="0" smtClean="0"/>
              <a:t>：伪造</a:t>
            </a:r>
            <a:r>
              <a:rPr lang="zh-CN" altLang="en-US" sz="2000" dirty="0"/>
              <a:t>一个 </a:t>
            </a:r>
            <a:r>
              <a:rPr lang="en-US" altLang="zh-CN" sz="2000" dirty="0"/>
              <a:t>TCP </a:t>
            </a:r>
            <a:r>
              <a:rPr lang="zh-CN" altLang="en-US" sz="2000" dirty="0"/>
              <a:t>重置报文段（</a:t>
            </a:r>
            <a:r>
              <a:rPr lang="en-US" altLang="zh-CN" sz="2000" dirty="0"/>
              <a:t>RST </a:t>
            </a:r>
            <a:r>
              <a:rPr lang="zh-CN" altLang="en-US" sz="2000" dirty="0"/>
              <a:t>标志位置为 </a:t>
            </a:r>
            <a:r>
              <a:rPr lang="en-US" altLang="zh-CN" sz="2000" dirty="0"/>
              <a:t>1</a:t>
            </a:r>
            <a:r>
              <a:rPr lang="zh-CN" altLang="en-US" sz="2000" dirty="0"/>
              <a:t>），其序列号等于上面截获的报文的 </a:t>
            </a:r>
            <a:r>
              <a:rPr lang="en-US" altLang="zh-CN" sz="2000" dirty="0"/>
              <a:t>ACK </a:t>
            </a:r>
            <a:r>
              <a:rPr lang="zh-CN" altLang="en-US" sz="2000" dirty="0"/>
              <a:t>号</a:t>
            </a:r>
            <a:r>
              <a:rPr lang="zh-CN" altLang="en-US" sz="2000" dirty="0" smtClean="0"/>
              <a:t>。</a:t>
            </a:r>
            <a:endParaRPr lang="en-US" altLang="zh-CN" sz="2000" dirty="0" smtClean="0"/>
          </a:p>
          <a:p>
            <a:pPr algn="just"/>
            <a:r>
              <a:rPr lang="en-US" altLang="zh-CN" sz="2000" dirty="0" smtClean="0"/>
              <a:t>4</a:t>
            </a:r>
            <a:r>
              <a:rPr lang="zh-CN" altLang="en-US" sz="2000" dirty="0" smtClean="0"/>
              <a:t>：这</a:t>
            </a:r>
            <a:r>
              <a:rPr lang="zh-CN" altLang="en-US" sz="2000" dirty="0"/>
              <a:t>只是理想情况下的方案，假设信息交换的速度不是很快。大多数情况下为了增加成功率，可以连续发送序列号不同的重置</a:t>
            </a:r>
            <a:r>
              <a:rPr lang="zh-CN" altLang="en-US" sz="2000" dirty="0" smtClean="0"/>
              <a:t>报文（猜测序列号）。</a:t>
            </a:r>
            <a:r>
              <a:rPr lang="zh-CN" altLang="en-US" sz="2000" dirty="0"/>
              <a:t>将伪造的重置报文发送给通信的一方或双方</a:t>
            </a:r>
            <a:r>
              <a:rPr lang="zh-CN" altLang="en-US" sz="2000" dirty="0" smtClean="0"/>
              <a:t>，使其中断</a:t>
            </a:r>
            <a:r>
              <a:rPr lang="zh-CN" altLang="en-US" sz="2000" dirty="0"/>
              <a:t>连接</a:t>
            </a:r>
            <a:r>
              <a:rPr lang="zh-CN" altLang="en-US" sz="2000" dirty="0" smtClean="0"/>
              <a:t>。</a:t>
            </a:r>
            <a:endParaRPr lang="zh-CN" altLang="en-US" sz="2000" dirty="0"/>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2351926" cy="523220"/>
          </a:xfrm>
          <a:prstGeom prst="rect">
            <a:avLst/>
          </a:prstGeom>
        </p:spPr>
        <p:txBody>
          <a:bodyPr wrap="none">
            <a:spAutoFit/>
          </a:bodyPr>
          <a:lstStyle/>
          <a:p>
            <a:r>
              <a:rPr lang="en-US" altLang="zh-CN" b="1" dirty="0">
                <a:solidFill>
                  <a:srgbClr val="4F4F4F"/>
                </a:solidFill>
                <a:latin typeface="PingFang SC"/>
              </a:rPr>
              <a:t>TCP </a:t>
            </a:r>
            <a:r>
              <a:rPr lang="zh-CN" altLang="en-US" b="1" dirty="0" smtClean="0">
                <a:solidFill>
                  <a:srgbClr val="4F4F4F"/>
                </a:solidFill>
                <a:latin typeface="PingFang SC"/>
              </a:rPr>
              <a:t>重置流程</a:t>
            </a:r>
            <a:endParaRPr lang="zh-CN" altLang="en-US" b="1" dirty="0">
              <a:solidFill>
                <a:srgbClr val="4F4F4F"/>
              </a:solidFill>
              <a:latin typeface="PingFang SC"/>
            </a:endParaRPr>
          </a:p>
        </p:txBody>
      </p:sp>
      <p:sp>
        <p:nvSpPr>
          <p:cNvPr id="6" name="object 11"/>
          <p:cNvSpPr/>
          <p:nvPr/>
        </p:nvSpPr>
        <p:spPr>
          <a:xfrm>
            <a:off x="1408091"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7" name="object 11"/>
          <p:cNvSpPr/>
          <p:nvPr/>
        </p:nvSpPr>
        <p:spPr>
          <a:xfrm>
            <a:off x="4126590" y="4584201"/>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sp>
        <p:nvSpPr>
          <p:cNvPr id="8" name="object 11"/>
          <p:cNvSpPr/>
          <p:nvPr/>
        </p:nvSpPr>
        <p:spPr>
          <a:xfrm>
            <a:off x="6084168" y="5661248"/>
            <a:ext cx="975042" cy="738898"/>
          </a:xfrm>
          <a:prstGeom prst="rect">
            <a:avLst/>
          </a:prstGeom>
          <a:blipFill>
            <a:blip r:embed="rId1"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panose="020F0502020204030204"/>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
        <p:nvSpPr>
          <p:cNvPr id="14" name="矩形 13"/>
          <p:cNvSpPr/>
          <p:nvPr/>
        </p:nvSpPr>
        <p:spPr>
          <a:xfrm>
            <a:off x="86345" y="980728"/>
            <a:ext cx="8640960" cy="347787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例如，假设该程序截获了一个从（</a:t>
            </a:r>
            <a:r>
              <a:rPr lang="en-US" altLang="zh-CN" sz="2000" dirty="0" err="1"/>
              <a:t>src_ip</a:t>
            </a:r>
            <a:r>
              <a:rPr lang="en-US" altLang="zh-CN" sz="2000" dirty="0"/>
              <a:t>, </a:t>
            </a:r>
            <a:r>
              <a:rPr lang="en-US" altLang="zh-CN" sz="2000" dirty="0" err="1"/>
              <a:t>src_port</a:t>
            </a:r>
            <a:r>
              <a:rPr lang="zh-CN" altLang="en-US" sz="2000" dirty="0"/>
              <a:t>）发往 （</a:t>
            </a:r>
            <a:r>
              <a:rPr lang="en-US" altLang="zh-CN" sz="2000" dirty="0" err="1"/>
              <a:t>dst_ip</a:t>
            </a:r>
            <a:r>
              <a:rPr lang="en-US" altLang="zh-CN" sz="2000" dirty="0"/>
              <a:t>, </a:t>
            </a:r>
            <a:r>
              <a:rPr lang="en-US" altLang="zh-CN" sz="2000" dirty="0" err="1"/>
              <a:t>dst_port</a:t>
            </a:r>
            <a:r>
              <a:rPr lang="zh-CN" altLang="en-US" sz="2000" dirty="0"/>
              <a:t>）的报文段，该报文段的 </a:t>
            </a:r>
            <a:r>
              <a:rPr lang="en-US" altLang="zh-CN" sz="2000" dirty="0"/>
              <a:t>ACK </a:t>
            </a:r>
            <a:r>
              <a:rPr lang="zh-CN" altLang="en-US" sz="2000" dirty="0"/>
              <a:t>标志位已置为 </a:t>
            </a:r>
            <a:r>
              <a:rPr lang="en-US" altLang="zh-CN" sz="2000" dirty="0"/>
              <a:t>1</a:t>
            </a:r>
            <a:r>
              <a:rPr lang="zh-CN" altLang="en-US" sz="2000" dirty="0"/>
              <a:t>，</a:t>
            </a:r>
            <a:r>
              <a:rPr lang="en-US" altLang="zh-CN" sz="2000" dirty="0"/>
              <a:t>ACK </a:t>
            </a:r>
            <a:r>
              <a:rPr lang="zh-CN" altLang="en-US" sz="2000" dirty="0"/>
              <a:t>号为 </a:t>
            </a:r>
            <a:r>
              <a:rPr lang="en-US" altLang="zh-CN" sz="2000" dirty="0"/>
              <a:t>100,000</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攻击</a:t>
            </a:r>
            <a:r>
              <a:rPr lang="zh-CN" altLang="en-US" sz="2000" dirty="0"/>
              <a:t>程序接下来要做的是</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由于</a:t>
            </a:r>
            <a:r>
              <a:rPr lang="zh-CN" altLang="en-US" sz="2000" dirty="0"/>
              <a:t>伪造的数据包是对截获的数据包的响应，所以</a:t>
            </a:r>
            <a:r>
              <a:rPr lang="zh-CN" altLang="en-US" sz="2000" dirty="0">
                <a:highlight>
                  <a:srgbClr val="FFFF00"/>
                </a:highlight>
              </a:rPr>
              <a:t>伪造数据包的源 </a:t>
            </a:r>
            <a:r>
              <a:rPr lang="en-US" altLang="zh-CN" sz="2000" dirty="0">
                <a:highlight>
                  <a:srgbClr val="FFFF00"/>
                </a:highlight>
              </a:rPr>
              <a:t>IP/Port </a:t>
            </a:r>
            <a:r>
              <a:rPr lang="zh-CN" altLang="en-US" sz="2000" dirty="0">
                <a:highlight>
                  <a:srgbClr val="FFFF00"/>
                </a:highlight>
              </a:rPr>
              <a:t>应该是截获数据包的目的 </a:t>
            </a:r>
            <a:r>
              <a:rPr lang="en-US" altLang="zh-CN" sz="2000" dirty="0">
                <a:highlight>
                  <a:srgbClr val="FFFF00"/>
                </a:highlight>
              </a:rPr>
              <a:t>IP/Port</a:t>
            </a:r>
            <a:r>
              <a:rPr lang="zh-CN" altLang="en-US" sz="2000" dirty="0">
                <a:highlight>
                  <a:srgbClr val="FFFF00"/>
                </a:highlight>
              </a:rPr>
              <a:t>，</a:t>
            </a:r>
            <a:r>
              <a:rPr lang="zh-CN" altLang="en-US" sz="2000" dirty="0"/>
              <a:t>反之亦然</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将</a:t>
            </a:r>
            <a:r>
              <a:rPr lang="zh-CN" altLang="en-US" sz="2000" dirty="0"/>
              <a:t>伪造数据包的</a:t>
            </a:r>
            <a:r>
              <a:rPr lang="zh-CN" altLang="en-US" sz="2000" dirty="0">
                <a:highlight>
                  <a:srgbClr val="FFFF00"/>
                </a:highlight>
              </a:rPr>
              <a:t> </a:t>
            </a:r>
            <a:r>
              <a:rPr lang="en-US" altLang="zh-CN" sz="2000" dirty="0">
                <a:highlight>
                  <a:srgbClr val="FFFF00"/>
                </a:highlight>
              </a:rPr>
              <a:t>RST </a:t>
            </a:r>
            <a:r>
              <a:rPr lang="zh-CN" altLang="en-US" sz="2000" dirty="0">
                <a:highlight>
                  <a:srgbClr val="FFFF00"/>
                </a:highlight>
              </a:rPr>
              <a:t>标志位置为 </a:t>
            </a:r>
            <a:r>
              <a:rPr lang="en-US" altLang="zh-CN" sz="2000" dirty="0">
                <a:highlight>
                  <a:srgbClr val="FFFF00"/>
                </a:highlight>
              </a:rPr>
              <a:t>1</a:t>
            </a:r>
            <a:r>
              <a:rPr lang="zh-CN" altLang="en-US" sz="2000" dirty="0"/>
              <a:t>，以表示这是一个重置报文</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highlight>
                  <a:srgbClr val="FFFF00"/>
                </a:highlight>
              </a:rPr>
              <a:t>将</a:t>
            </a:r>
            <a:r>
              <a:rPr lang="zh-CN" altLang="en-US" sz="2000" dirty="0">
                <a:highlight>
                  <a:srgbClr val="FFFF00"/>
                </a:highlight>
              </a:rPr>
              <a:t>伪造数据包的序列号设置为截获数据包的 </a:t>
            </a:r>
            <a:r>
              <a:rPr lang="en-US" altLang="zh-CN" sz="2000" dirty="0">
                <a:highlight>
                  <a:srgbClr val="FFFF00"/>
                </a:highlight>
              </a:rPr>
              <a:t>ACK </a:t>
            </a:r>
            <a:r>
              <a:rPr lang="zh-CN" altLang="en-US" sz="2000" dirty="0">
                <a:highlight>
                  <a:srgbClr val="FFFF00"/>
                </a:highlight>
              </a:rPr>
              <a:t>号</a:t>
            </a:r>
            <a:r>
              <a:rPr lang="zh-CN" altLang="en-US" sz="2000" dirty="0"/>
              <a:t>，因为这是发送方期望收到的下一个序列号</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调用 </a:t>
            </a:r>
            <a:r>
              <a:rPr lang="en-US" altLang="zh-CN" sz="2000" dirty="0" smtClean="0"/>
              <a:t>send </a:t>
            </a:r>
            <a:r>
              <a:rPr lang="zh-CN" altLang="en-US" sz="2000" dirty="0"/>
              <a:t>方法，将伪造的数据包发送给截获数据包的发送方</a:t>
            </a:r>
            <a:r>
              <a:rPr lang="zh-CN" altLang="en-US" sz="2000" dirty="0" smtClean="0"/>
              <a:t>。</a:t>
            </a:r>
            <a:endParaRPr lang="zh-CN" altLang="en-US" sz="2000" dirty="0"/>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85800" y="-7620"/>
            <a:ext cx="7772400" cy="1440180"/>
          </a:xfrm>
        </p:spPr>
        <p:txBody>
          <a:bodyPr vert="horz" wrap="square" lIns="91440" tIns="45720" rIns="91440" bIns="45720" anchor="ct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561975" y="1230119"/>
            <a:ext cx="8020049" cy="2330450"/>
          </a:xfrm>
        </p:spPr>
        <p:txBody>
          <a:bodyPr vert="horz" wrap="square" lIns="91440" tIns="45720" rIns="91440" bIns="45720" anchor="t">
            <a:normAutofit fontScale="92500" lnSpcReduction="10000"/>
          </a:bodyPr>
          <a:lstStyle/>
          <a:p>
            <a:pPr marL="0" algn="l">
              <a:lnSpc>
                <a:spcPct val="130000"/>
              </a:lnSpc>
              <a:buClrTx/>
              <a:buSzTx/>
              <a:buFontTx/>
              <a:buNone/>
            </a:pPr>
            <a:r>
              <a:rPr lang="zh-CN" altLang="en-US" sz="2800" dirty="0">
                <a:solidFill>
                  <a:schemeClr val="tx1"/>
                </a:solidFill>
              </a:rPr>
              <a:t>1、Web信息安全管理</a:t>
            </a:r>
            <a:endParaRPr lang="zh-CN" altLang="en-US" sz="2800" dirty="0">
              <a:solidFill>
                <a:schemeClr val="tx1"/>
              </a:solidFill>
            </a:endParaRPr>
          </a:p>
          <a:p>
            <a:pPr marL="0" indent="0">
              <a:lnSpc>
                <a:spcPct val="130000"/>
              </a:lnSpc>
              <a:buNone/>
            </a:pPr>
            <a:r>
              <a:rPr lang="en-US" altLang="zh-CN" sz="2800" dirty="0">
                <a:solidFill>
                  <a:srgbClr val="C00000"/>
                </a:solidFill>
              </a:rPr>
              <a:t>2</a:t>
            </a:r>
            <a:r>
              <a:rPr lang="zh-CN" altLang="en-US" sz="2800" dirty="0">
                <a:solidFill>
                  <a:srgbClr val="C00000"/>
                </a:solidFill>
              </a:rPr>
              <a:t>、</a:t>
            </a:r>
            <a:r>
              <a:rPr lang="en-US" altLang="zh-CN" sz="2800" dirty="0">
                <a:solidFill>
                  <a:srgbClr val="C00000"/>
                </a:solidFill>
              </a:rPr>
              <a:t>P2P</a:t>
            </a:r>
            <a:r>
              <a:rPr lang="zh-CN" altLang="en-US" sz="2800" dirty="0">
                <a:solidFill>
                  <a:srgbClr val="C00000"/>
                </a:solidFill>
              </a:rPr>
              <a:t>信息安全管理</a:t>
            </a:r>
            <a:endParaRPr lang="zh-CN" altLang="en-US" sz="2800" dirty="0">
              <a:solidFill>
                <a:srgbClr val="C00000"/>
              </a:solidFill>
            </a:endParaRPr>
          </a:p>
          <a:p>
            <a:pPr marL="0" indent="0">
              <a:lnSpc>
                <a:spcPct val="130000"/>
              </a:lnSpc>
              <a:buNone/>
            </a:pPr>
            <a:r>
              <a:rPr lang="en-US" altLang="zh-CN" sz="2800" dirty="0">
                <a:solidFill>
                  <a:schemeClr val="tx1"/>
                </a:solidFill>
              </a:rPr>
              <a:t>3</a:t>
            </a:r>
            <a:r>
              <a:rPr lang="zh-CN" altLang="en-US" sz="2800" dirty="0">
                <a:solidFill>
                  <a:schemeClr val="tx1"/>
                </a:solidFill>
              </a:rPr>
              <a:t>、舆情分析与引导</a:t>
            </a:r>
            <a:endParaRPr lang="en-US" altLang="zh-CN" sz="2800" dirty="0">
              <a:solidFill>
                <a:schemeClr val="tx1"/>
              </a:solidFill>
            </a:endParaRPr>
          </a:p>
          <a:p>
            <a:pPr marL="0" indent="0">
              <a:lnSpc>
                <a:spcPct val="130000"/>
              </a:lnSpc>
              <a:buNone/>
            </a:pPr>
            <a:r>
              <a:rPr lang="en-US" altLang="zh-CN" sz="2800" dirty="0">
                <a:solidFill>
                  <a:schemeClr val="tx1"/>
                </a:solidFill>
              </a:rPr>
              <a:t>4</a:t>
            </a:r>
            <a:r>
              <a:rPr lang="zh-CN" altLang="en-US" sz="2800" dirty="0">
                <a:solidFill>
                  <a:schemeClr val="tx1"/>
                </a:solidFill>
              </a:rPr>
              <a:t>、数据隐私保护</a:t>
            </a:r>
            <a:endParaRPr lang="zh-CN" altLang="en-US" sz="2800" dirty="0">
              <a:solidFill>
                <a:schemeClr val="tx1"/>
              </a:solidFill>
            </a:endParaRPr>
          </a:p>
        </p:txBody>
      </p:sp>
      <p:sp>
        <p:nvSpPr>
          <p:cNvPr id="23555" name="幻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fld>
            <a:endParaRPr lang="en-US" altLang="zh-CN" sz="1200" dirty="0">
              <a:latin typeface="Arial Black" panose="020B0A0402010202020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806"/>
            <a:ext cx="8036719" cy="1707356"/>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latin typeface="微软雅黑" panose="020B0503020204020204" charset="-122"/>
                <a:ea typeface="微软雅黑" panose="020B0503020204020204" charset="-122"/>
                <a:cs typeface="微软雅黑" panose="020B0503020204020204" charset="-122"/>
                <a:sym typeface="+mn-ea"/>
              </a:rPr>
              <a:t>作业</a:t>
            </a:r>
            <a:r>
              <a:rPr lang="en-US" altLang="zh-CN" sz="1575" b="1" dirty="0">
                <a:latin typeface="微软雅黑" panose="020B0503020204020204" charset="-122"/>
                <a:ea typeface="微软雅黑" panose="020B0503020204020204" charset="-122"/>
                <a:cs typeface="微软雅黑" panose="020B0503020204020204" charset="-122"/>
                <a:sym typeface="+mn-ea"/>
              </a:rPr>
              <a:t>:  </a:t>
            </a:r>
            <a:r>
              <a:rPr lang="zh-CN" altLang="en-US" sz="1575" b="1" dirty="0">
                <a:latin typeface="微软雅黑" panose="020B0503020204020204" charset="-122"/>
                <a:ea typeface="微软雅黑" panose="020B0503020204020204" charset="-122"/>
                <a:cs typeface="微软雅黑" panose="020B0503020204020204" charset="-122"/>
                <a:sym typeface="+mn-ea"/>
              </a:rPr>
              <a:t>给定如下样本集</a:t>
            </a:r>
            <a:r>
              <a:rPr lang="en-US" altLang="zh-CN" sz="1575" b="1" dirty="0">
                <a:latin typeface="微软雅黑" panose="020B0503020204020204" charset="-122"/>
                <a:ea typeface="微软雅黑" panose="020B0503020204020204" charset="-122"/>
                <a:cs typeface="微软雅黑" panose="020B0503020204020204" charset="-122"/>
                <a:sym typeface="+mn-ea"/>
              </a:rPr>
              <a:t>: </a:t>
            </a:r>
            <a:endParaRPr lang="en-US" altLang="zh-CN" sz="1575" b="1" dirty="0">
              <a:latin typeface="微软雅黑" panose="020B0503020204020204" charset="-122"/>
              <a:ea typeface="微软雅黑" panose="020B0503020204020204" charset="-122"/>
              <a:cs typeface="微软雅黑" panose="020B0503020204020204" charset="-122"/>
              <a:sym typeface="+mn-ea"/>
            </a:endParaRPr>
          </a:p>
          <a:p>
            <a:pPr>
              <a:buNone/>
            </a:pPr>
            <a:r>
              <a:rPr lang="en-US" altLang="zh-CN" sz="1575" b="1" dirty="0">
                <a:latin typeface="微软雅黑" panose="020B0503020204020204" charset="-122"/>
                <a:ea typeface="微软雅黑" panose="020B0503020204020204" charset="-122"/>
                <a:cs typeface="微软雅黑" panose="020B0503020204020204" charset="-122"/>
                <a:sym typeface="+mn-ea"/>
              </a:rPr>
              <a:t>{2</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4</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8</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6</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5</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3</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14</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18</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16</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20</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25</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26}</a:t>
            </a:r>
            <a:endParaRPr lang="zh-CN" altLang="en-US" sz="1575" b="1" dirty="0">
              <a:latin typeface="微软雅黑" panose="020B0503020204020204" charset="-122"/>
              <a:ea typeface="微软雅黑" panose="020B0503020204020204" charset="-122"/>
              <a:cs typeface="微软雅黑" panose="020B0503020204020204" charset="-122"/>
            </a:endParaRPr>
          </a:p>
          <a:p>
            <a:pPr>
              <a:buNone/>
            </a:pPr>
            <a:r>
              <a:rPr lang="en-US" altLang="zh-CN" sz="1575" b="1" dirty="0">
                <a:latin typeface="微软雅黑" panose="020B0503020204020204" charset="-122"/>
                <a:ea typeface="微软雅黑" panose="020B0503020204020204" charset="-122"/>
                <a:cs typeface="微软雅黑" panose="020B0503020204020204" charset="-122"/>
                <a:sym typeface="+mn-ea"/>
              </a:rPr>
              <a:t> </a:t>
            </a:r>
            <a:r>
              <a:rPr lang="zh-CN" altLang="en-US" sz="1575" b="1" dirty="0">
                <a:latin typeface="微软雅黑" panose="020B0503020204020204" charset="-122"/>
                <a:ea typeface="微软雅黑" panose="020B0503020204020204" charset="-122"/>
                <a:cs typeface="微软雅黑" panose="020B0503020204020204" charset="-122"/>
                <a:sym typeface="+mn-ea"/>
              </a:rPr>
              <a:t>已知</a:t>
            </a:r>
            <a:r>
              <a:rPr lang="en-US" altLang="zh-CN" sz="1575" b="1" dirty="0">
                <a:latin typeface="微软雅黑" panose="020B0503020204020204" charset="-122"/>
                <a:ea typeface="微软雅黑" panose="020B0503020204020204" charset="-122"/>
                <a:cs typeface="微软雅黑" panose="020B0503020204020204" charset="-122"/>
                <a:sym typeface="+mn-ea"/>
              </a:rPr>
              <a:t>r=2</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minips=3</a:t>
            </a:r>
            <a:r>
              <a:rPr lang="zh-CN" altLang="en-US" sz="1575" b="1" dirty="0">
                <a:latin typeface="微软雅黑" panose="020B0503020204020204" charset="-122"/>
                <a:ea typeface="微软雅黑" panose="020B0503020204020204" charset="-122"/>
                <a:cs typeface="微软雅黑" panose="020B0503020204020204" charset="-122"/>
                <a:sym typeface="+mn-ea"/>
              </a:rPr>
              <a:t>，根据基于密度聚类算法给出计算过程</a:t>
            </a:r>
            <a:endParaRPr lang="zh-CN" altLang="en-US" sz="1575" b="1" dirty="0">
              <a:latin typeface="微软雅黑" panose="020B0503020204020204" charset="-122"/>
              <a:ea typeface="微软雅黑" panose="020B0503020204020204" charset="-122"/>
              <a:cs typeface="微软雅黑" panose="020B0503020204020204" charset="-122"/>
              <a:sym typeface="+mn-ea"/>
            </a:endParaRPr>
          </a:p>
          <a:p>
            <a:pPr>
              <a:buNone/>
            </a:pPr>
            <a:endParaRPr lang="zh-CN" altLang="en-US" sz="1575" b="1" dirty="0">
              <a:latin typeface="微软雅黑" panose="020B0503020204020204" charset="-122"/>
              <a:ea typeface="微软雅黑" panose="020B0503020204020204" charset="-122"/>
              <a:cs typeface="微软雅黑" panose="020B0503020204020204" charset="-122"/>
              <a:sym typeface="+mn-ea"/>
            </a:endParaRPr>
          </a:p>
          <a:p>
            <a:pPr>
              <a:buNone/>
            </a:pPr>
            <a:r>
              <a:rPr lang="zh-CN" altLang="en-US" sz="1575" b="1" dirty="0">
                <a:latin typeface="微软雅黑" panose="020B0503020204020204" charset="-122"/>
                <a:ea typeface="微软雅黑" panose="020B0503020204020204" charset="-122"/>
                <a:cs typeface="微软雅黑" panose="020B0503020204020204" charset="-122"/>
                <a:sym typeface="+mn-ea"/>
              </a:rPr>
              <a:t>聚类结果：</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{2,3,4,5,6,8}</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{18,16,20，</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14</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噪音：</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25,26</a:t>
            </a:r>
            <a:endParaRPr lang="en-US" altLang="zh-CN" sz="1575" b="1">
              <a:solidFill>
                <a:srgbClr val="FF0000"/>
              </a:solidFill>
              <a:latin typeface="微软雅黑" panose="020B0503020204020204" charset="-122"/>
              <a:ea typeface="微软雅黑" panose="020B0503020204020204" charset="-122"/>
              <a:cs typeface="微软雅黑" panose="020B0503020204020204" charset="-122"/>
            </a:endParaRPr>
          </a:p>
          <a:p>
            <a:pPr>
              <a:buNone/>
            </a:pPr>
            <a:endParaRPr lang="zh-CN" altLang="en-US" sz="1575" b="1" dirty="0">
              <a:latin typeface="微软雅黑" panose="020B0503020204020204" charset="-122"/>
              <a:ea typeface="微软雅黑" panose="020B0503020204020204" charset="-122"/>
              <a:cs typeface="微软雅黑" panose="020B0503020204020204" charset="-122"/>
              <a:sym typeface="+mn-ea"/>
            </a:endParaRPr>
          </a:p>
          <a:p>
            <a:pPr>
              <a:buNone/>
            </a:pPr>
            <a:endParaRPr lang="zh-CN" altLang="en-US" sz="1575" b="1">
              <a:latin typeface="微软雅黑" panose="020B0503020204020204" charset="-122"/>
              <a:ea typeface="微软雅黑" panose="020B0503020204020204" charset="-122"/>
              <a:cs typeface="微软雅黑" panose="020B0503020204020204" charset="-122"/>
            </a:endParaRPr>
          </a:p>
          <a:p>
            <a:endParaRPr lang="zh-CN" altLang="en-US" sz="1575" b="1">
              <a:latin typeface="微软雅黑" panose="020B0503020204020204" charset="-122"/>
              <a:ea typeface="微软雅黑" panose="020B0503020204020204" charset="-122"/>
              <a:cs typeface="微软雅黑" panose="020B0503020204020204" charset="-122"/>
            </a:endParaRPr>
          </a:p>
          <a:p>
            <a:endParaRPr lang="zh-CN" altLang="en-US" sz="1575" b="1">
              <a:latin typeface="微软雅黑" panose="020B0503020204020204" charset="-122"/>
              <a:ea typeface="微软雅黑" panose="020B0503020204020204" charset="-122"/>
              <a:cs typeface="微软雅黑" panose="020B0503020204020204" charset="-122"/>
            </a:endParaRPr>
          </a:p>
        </p:txBody>
      </p:sp>
      <p:graphicFrame>
        <p:nvGraphicFramePr>
          <p:cNvPr id="102407" name="表格 102406"/>
          <p:cNvGraphicFramePr/>
          <p:nvPr>
            <p:custDataLst>
              <p:tags r:id="rId1"/>
            </p:custDataLst>
          </p:nvPr>
        </p:nvGraphicFramePr>
        <p:xfrm>
          <a:off x="456286" y="2824162"/>
          <a:ext cx="8247380" cy="3237865"/>
        </p:xfrm>
        <a:graphic>
          <a:graphicData uri="http://schemas.openxmlformats.org/drawingml/2006/table">
            <a:tbl>
              <a:tblPr/>
              <a:tblGrid>
                <a:gridCol w="622935"/>
                <a:gridCol w="1083051"/>
                <a:gridCol w="996950"/>
                <a:gridCol w="1732280"/>
                <a:gridCol w="1450336"/>
                <a:gridCol w="2361828"/>
              </a:tblGrid>
              <a:tr h="38163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350" b="1">
                          <a:solidFill>
                            <a:srgbClr val="000000"/>
                          </a:solidFill>
                          <a:latin typeface="微软雅黑" panose="020B0503020204020204" charset="-122"/>
                          <a:ea typeface="微软雅黑" panose="020B0503020204020204" charset="-122"/>
                        </a:rPr>
                        <a:t>步骤</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当前对象</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邻域范围</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N</a:t>
                      </a:r>
                      <a:r>
                        <a:rPr lang="zh-CN" altLang="en-US" sz="1350" b="1">
                          <a:solidFill>
                            <a:srgbClr val="FF0000"/>
                          </a:solidFill>
                          <a:latin typeface="微软雅黑" panose="020B0503020204020204" charset="-122"/>
                          <a:ea typeface="微软雅黑" panose="020B0503020204020204" charset="-122"/>
                          <a:cs typeface="微软雅黑" panose="020B0503020204020204" charset="-122"/>
                        </a:rPr>
                        <a:t>（等条件延展）</a:t>
                      </a:r>
                      <a:endParaRPr lang="zh-CN" altLang="en-US" sz="1350" b="1">
                        <a:solidFill>
                          <a:srgbClr val="FF0000"/>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C</a:t>
                      </a:r>
                      <a:endParaRPr lang="en-US" altLang="zh-CN" sz="1350" b="1">
                        <a:solidFill>
                          <a:srgbClr val="000000"/>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rPr>
                        <a:t>未标记对象</a:t>
                      </a:r>
                      <a:endParaRPr lang="zh-CN" altLang="en-US" sz="1350" b="1">
                        <a:solidFill>
                          <a:srgbClr val="00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531495">
                <a:tc>
                  <a:txBody>
                    <a:bodyPr/>
                    <a:lstStyle/>
                    <a:p>
                      <a:pPr lvl="0" algn="ctr" eaLnBrk="1" hangingPunct="1">
                        <a:spcBef>
                          <a:spcPct val="0"/>
                        </a:spcBef>
                        <a:buClrTx/>
                        <a:buFontTx/>
                        <a:buNone/>
                      </a:pPr>
                      <a:r>
                        <a:rPr lang="en-US" altLang="zh-CN" sz="1350" b="1" dirty="0">
                          <a:solidFill>
                            <a:srgbClr val="59582D"/>
                          </a:solidFill>
                          <a:latin typeface="微软雅黑" panose="020B0503020204020204" charset="-122"/>
                          <a:ea typeface="微软雅黑" panose="020B0503020204020204" charset="-122"/>
                        </a:rPr>
                        <a:t>0</a:t>
                      </a:r>
                      <a:endParaRPr lang="en-US" altLang="zh-CN" sz="1350" b="1" dirty="0">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en-US" altLang="zh-CN" sz="1400" b="1" dirty="0">
                        <a:solidFill>
                          <a:srgbClr val="59582D"/>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20</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26</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5308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[0,4]</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{2,3,4</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,5,6,8}</a:t>
                      </a:r>
                      <a:endParaRPr lang="zh-CN" altLang="en-US"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sym typeface="+mn-ea"/>
                        </a:rPr>
                        <a:t>{</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2,3,4,5,6,8</a:t>
                      </a: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sym typeface="+mn-ea"/>
                        </a:rPr>
                        <a:t>}</a:t>
                      </a:r>
                      <a:endParaRPr lang="en-US" altLang="zh-CN" sz="1350" b="1">
                        <a:solidFill>
                          <a:srgbClr val="59582D"/>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14</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r>
              <a:tr h="4800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18</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[16,20]</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{18,16,20,</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14}</a:t>
                      </a:r>
                      <a:endParaRPr lang="en-US" altLang="zh-CN"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dirty="0">
                          <a:solidFill>
                            <a:srgbClr val="59582D"/>
                          </a:solidFill>
                          <a:latin typeface="微软雅黑" panose="020B0503020204020204" charset="-122"/>
                          <a:ea typeface="微软雅黑" panose="020B0503020204020204" charset="-122"/>
                          <a:cs typeface="宋体" panose="02010600030101010101" pitchFamily="2" charset="-122"/>
                        </a:rPr>
                        <a:t>{</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18,16,20,14</a:t>
                      </a:r>
                      <a:r>
                        <a:rPr lang="en-US" altLang="zh-CN" sz="1350" b="1" dirty="0">
                          <a:solidFill>
                            <a:srgbClr val="59582D"/>
                          </a:solidFill>
                          <a:latin typeface="微软雅黑" panose="020B0503020204020204" charset="-122"/>
                          <a:ea typeface="微软雅黑" panose="020B0503020204020204" charset="-122"/>
                          <a:cs typeface="宋体" panose="02010600030101010101" pitchFamily="2" charset="-122"/>
                        </a:rPr>
                        <a:t>}</a:t>
                      </a:r>
                      <a:endParaRPr lang="en-US" altLang="zh-CN" sz="1350" b="1" dirty="0">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dirty="0">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5041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3</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25</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[23,27]</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59582D"/>
                          </a:solidFill>
                          <a:latin typeface="微软雅黑" panose="020B0503020204020204" charset="-122"/>
                          <a:ea typeface="微软雅黑" panose="020B0503020204020204" charset="-122"/>
                          <a:cs typeface="宋体" panose="02010600030101010101" pitchFamily="2" charset="-122"/>
                        </a:rPr>
                        <a:t>噪音</a:t>
                      </a:r>
                      <a:endParaRPr lang="zh-CN" altLang="en-US" sz="1350" b="1">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rPr>
                        <a:t>26</a:t>
                      </a:r>
                      <a:endParaRPr lang="en-US" altLang="zh-CN" sz="1350" b="1">
                        <a:solidFill>
                          <a:srgbClr val="59582D"/>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415290">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rPr>
                        <a:t>4</a:t>
                      </a: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26</a:t>
                      </a:r>
                      <a:endParaRPr lang="en-US" altLang="zh-CN" sz="1350" b="1">
                        <a:solidFill>
                          <a:srgbClr val="59582D"/>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[24,28]</a:t>
                      </a:r>
                      <a:endParaRPr lang="en-US" altLang="zh-CN" sz="1350" b="1">
                        <a:solidFill>
                          <a:srgbClr val="59582D"/>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chemeClr val="tx1"/>
                          </a:solidFill>
                          <a:latin typeface="微软雅黑" panose="020B0503020204020204" charset="-122"/>
                          <a:ea typeface="微软雅黑" panose="020B0503020204020204" charset="-122"/>
                          <a:sym typeface="+mn-ea"/>
                        </a:rPr>
                        <a:t>噪音</a:t>
                      </a:r>
                      <a:endParaRPr lang="zh-CN" altLang="en-US" sz="1350" b="1">
                        <a:solidFill>
                          <a:schemeClr val="tx1"/>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rgbClr val="FF0000"/>
                          </a:solidFill>
                          <a:latin typeface="微软雅黑" panose="020B0503020204020204" charset="-122"/>
                          <a:ea typeface="微软雅黑" panose="020B0503020204020204" charset="-122"/>
                          <a:sym typeface="+mn-ea"/>
                        </a:rPr>
                        <a:t>结束</a:t>
                      </a:r>
                      <a:endParaRPr lang="zh-CN" altLang="en-US" sz="1350" b="1">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r h="394335">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dirty="0">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r>
            </a:tbl>
          </a:graphicData>
        </a:graphic>
      </p:graphicFrame>
      <p:sp>
        <p:nvSpPr>
          <p:cNvPr id="4" name="文本框 3"/>
          <p:cNvSpPr txBox="1"/>
          <p:nvPr/>
        </p:nvSpPr>
        <p:spPr>
          <a:xfrm>
            <a:off x="395536" y="262557"/>
            <a:ext cx="5788764" cy="523220"/>
          </a:xfrm>
          <a:prstGeom prst="rect">
            <a:avLst/>
          </a:prstGeom>
          <a:noFill/>
        </p:spPr>
        <p:txBody>
          <a:bodyPr wrap="none" rtlCol="0">
            <a:spAutoFit/>
          </a:bodyPr>
          <a:lstStyle/>
          <a:p>
            <a:r>
              <a:rPr lang="zh-CN" altLang="en-US" b="1" dirty="0">
                <a:solidFill>
                  <a:srgbClr val="C00000"/>
                </a:solidFill>
              </a:rPr>
              <a:t>有噪声</a:t>
            </a:r>
            <a:r>
              <a:rPr lang="zh-CN" altLang="en-US" b="1" dirty="0" smtClean="0">
                <a:solidFill>
                  <a:srgbClr val="C00000"/>
                </a:solidFill>
              </a:rPr>
              <a:t>的</a:t>
            </a:r>
            <a:r>
              <a:rPr lang="en-US" altLang="zh-CN" b="1" dirty="0" smtClean="0">
                <a:solidFill>
                  <a:srgbClr val="C00000"/>
                </a:solidFill>
              </a:rPr>
              <a:t>DBSCAN </a:t>
            </a:r>
            <a:r>
              <a:rPr lang="zh-CN" altLang="en-US" b="1" dirty="0" smtClean="0">
                <a:solidFill>
                  <a:srgbClr val="C00000"/>
                </a:solidFill>
              </a:rPr>
              <a:t>基于密度的聚类</a:t>
            </a:r>
            <a:endParaRPr lang="zh-CN" altLang="en-US" b="1" dirty="0">
              <a:solidFill>
                <a:srgbClr val="C00000"/>
              </a:solidFill>
            </a:endParaRPr>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Garamond" panose="02020404030301010803" charset="0"/>
              </a:rPr>
            </a:fld>
            <a:endParaRPr lang="en-US" altLang="zh-CN" sz="1200" dirty="0">
              <a:latin typeface="Garamond" panose="02020404030301010803" charset="0"/>
            </a:endParaRPr>
          </a:p>
        </p:txBody>
      </p:sp>
      <p:sp>
        <p:nvSpPr>
          <p:cNvPr id="28674" name="Rectangle 2"/>
          <p:cNvSpPr>
            <a:spLocks noGrp="1"/>
          </p:cNvSpPr>
          <p:nvPr>
            <p:ph type="title"/>
          </p:nvPr>
        </p:nvSpPr>
        <p:spPr>
          <a:xfrm>
            <a:off x="468313" y="333375"/>
            <a:ext cx="8229600" cy="682625"/>
          </a:xfrm>
        </p:spPr>
        <p:txBody>
          <a:bodyPr vert="horz" wrap="square" lIns="91440" tIns="45720" rIns="91440" bIns="45720" anchor="ctr"/>
          <a:lstStyle/>
          <a:p>
            <a:pPr eaLnBrk="1" hangingPunct="1"/>
            <a:r>
              <a:rPr lang="zh-CN" altLang="en-US" sz="3400" b="1" dirty="0">
                <a:latin typeface="Garamond" panose="02020404030301010803" charset="0"/>
              </a:rPr>
              <a:t>演变</a:t>
            </a:r>
            <a:r>
              <a:rPr lang="en-US" altLang="zh-CN" sz="3400" b="1" dirty="0">
                <a:latin typeface="Garamond" panose="02020404030301010803" charset="0"/>
              </a:rPr>
              <a:t>: </a:t>
            </a:r>
            <a:r>
              <a:rPr lang="zh-CN" altLang="en-US" sz="3400" b="1" dirty="0">
                <a:latin typeface="Garamond" panose="02020404030301010803" charset="0"/>
              </a:rPr>
              <a:t>纯无结构</a:t>
            </a:r>
            <a:endParaRPr lang="zh-CN" altLang="en-US" sz="3400" b="1" dirty="0">
              <a:latin typeface="Garamond" panose="02020404030301010803" charset="0"/>
            </a:endParaRPr>
          </a:p>
        </p:txBody>
      </p:sp>
      <p:pic>
        <p:nvPicPr>
          <p:cNvPr id="28675" name="Picture 3" descr="BD18190_"/>
          <p:cNvPicPr>
            <a:picLocks noChangeAspect="1"/>
          </p:cNvPicPr>
          <p:nvPr/>
        </p:nvPicPr>
        <p:blipFill>
          <a:blip r:embed="rId1"/>
          <a:stretch>
            <a:fillRect/>
          </a:stretch>
        </p:blipFill>
        <p:spPr>
          <a:xfrm>
            <a:off x="4038600" y="5295900"/>
            <a:ext cx="955675" cy="723900"/>
          </a:xfrm>
          <a:prstGeom prst="rect">
            <a:avLst/>
          </a:prstGeom>
          <a:noFill/>
          <a:ln w="9525">
            <a:noFill/>
          </a:ln>
        </p:spPr>
      </p:pic>
      <p:pic>
        <p:nvPicPr>
          <p:cNvPr id="28676" name="Picture 4" descr="BD18190_"/>
          <p:cNvPicPr>
            <a:picLocks noChangeAspect="1"/>
          </p:cNvPicPr>
          <p:nvPr/>
        </p:nvPicPr>
        <p:blipFill>
          <a:blip r:embed="rId1"/>
          <a:stretch>
            <a:fillRect/>
          </a:stretch>
        </p:blipFill>
        <p:spPr>
          <a:xfrm>
            <a:off x="2286000" y="4838700"/>
            <a:ext cx="1038225" cy="785813"/>
          </a:xfrm>
          <a:prstGeom prst="rect">
            <a:avLst/>
          </a:prstGeom>
          <a:noFill/>
          <a:ln w="9525">
            <a:noFill/>
          </a:ln>
        </p:spPr>
      </p:pic>
      <p:pic>
        <p:nvPicPr>
          <p:cNvPr id="28677" name="Picture 5" descr="BD18190_"/>
          <p:cNvPicPr>
            <a:picLocks noChangeAspect="1"/>
          </p:cNvPicPr>
          <p:nvPr/>
        </p:nvPicPr>
        <p:blipFill>
          <a:blip r:embed="rId1"/>
          <a:stretch>
            <a:fillRect/>
          </a:stretch>
        </p:blipFill>
        <p:spPr>
          <a:xfrm>
            <a:off x="5943600" y="4914900"/>
            <a:ext cx="1038225" cy="785813"/>
          </a:xfrm>
          <a:prstGeom prst="rect">
            <a:avLst/>
          </a:prstGeom>
          <a:noFill/>
          <a:ln w="9525">
            <a:noFill/>
          </a:ln>
        </p:spPr>
      </p:pic>
      <p:pic>
        <p:nvPicPr>
          <p:cNvPr id="28678" name="Picture 6" descr="BD18190_"/>
          <p:cNvPicPr>
            <a:picLocks noChangeAspect="1"/>
          </p:cNvPicPr>
          <p:nvPr/>
        </p:nvPicPr>
        <p:blipFill>
          <a:blip r:embed="rId1"/>
          <a:stretch>
            <a:fillRect/>
          </a:stretch>
        </p:blipFill>
        <p:spPr>
          <a:xfrm>
            <a:off x="1447800" y="3467100"/>
            <a:ext cx="1038225" cy="785813"/>
          </a:xfrm>
          <a:prstGeom prst="rect">
            <a:avLst/>
          </a:prstGeom>
          <a:noFill/>
          <a:ln w="9525">
            <a:noFill/>
          </a:ln>
        </p:spPr>
      </p:pic>
      <p:pic>
        <p:nvPicPr>
          <p:cNvPr id="28679" name="Picture 7" descr="BD18190_"/>
          <p:cNvPicPr>
            <a:picLocks noChangeAspect="1"/>
          </p:cNvPicPr>
          <p:nvPr/>
        </p:nvPicPr>
        <p:blipFill>
          <a:blip r:embed="rId1"/>
          <a:stretch>
            <a:fillRect/>
          </a:stretch>
        </p:blipFill>
        <p:spPr>
          <a:xfrm>
            <a:off x="6477000" y="3467100"/>
            <a:ext cx="1038225" cy="785813"/>
          </a:xfrm>
          <a:prstGeom prst="rect">
            <a:avLst/>
          </a:prstGeom>
          <a:noFill/>
          <a:ln w="9525">
            <a:noFill/>
          </a:ln>
        </p:spPr>
      </p:pic>
      <p:pic>
        <p:nvPicPr>
          <p:cNvPr id="28680" name="Picture 8" descr="BD18190_"/>
          <p:cNvPicPr>
            <a:picLocks noChangeAspect="1"/>
          </p:cNvPicPr>
          <p:nvPr/>
        </p:nvPicPr>
        <p:blipFill>
          <a:blip r:embed="rId1"/>
          <a:stretch>
            <a:fillRect/>
          </a:stretch>
        </p:blipFill>
        <p:spPr>
          <a:xfrm>
            <a:off x="4038600" y="1752600"/>
            <a:ext cx="955675" cy="723900"/>
          </a:xfrm>
          <a:prstGeom prst="rect">
            <a:avLst/>
          </a:prstGeom>
          <a:noFill/>
          <a:ln w="9525">
            <a:noFill/>
          </a:ln>
        </p:spPr>
      </p:pic>
      <p:pic>
        <p:nvPicPr>
          <p:cNvPr id="28681" name="Picture 9" descr="BD18190_"/>
          <p:cNvPicPr>
            <a:picLocks noChangeAspect="1"/>
          </p:cNvPicPr>
          <p:nvPr/>
        </p:nvPicPr>
        <p:blipFill>
          <a:blip r:embed="rId1"/>
          <a:stretch>
            <a:fillRect/>
          </a:stretch>
        </p:blipFill>
        <p:spPr>
          <a:xfrm>
            <a:off x="2057400" y="2095500"/>
            <a:ext cx="1038225" cy="785813"/>
          </a:xfrm>
          <a:prstGeom prst="rect">
            <a:avLst/>
          </a:prstGeom>
          <a:noFill/>
          <a:ln w="9525">
            <a:noFill/>
          </a:ln>
        </p:spPr>
      </p:pic>
      <p:pic>
        <p:nvPicPr>
          <p:cNvPr id="28682" name="Picture 10" descr="BD18190_"/>
          <p:cNvPicPr>
            <a:picLocks noChangeAspect="1"/>
          </p:cNvPicPr>
          <p:nvPr/>
        </p:nvPicPr>
        <p:blipFill>
          <a:blip r:embed="rId1"/>
          <a:stretch>
            <a:fillRect/>
          </a:stretch>
        </p:blipFill>
        <p:spPr>
          <a:xfrm>
            <a:off x="5715000" y="2171700"/>
            <a:ext cx="1038225" cy="785813"/>
          </a:xfrm>
          <a:prstGeom prst="rect">
            <a:avLst/>
          </a:prstGeom>
          <a:noFill/>
          <a:ln w="9525">
            <a:noFill/>
          </a:ln>
        </p:spPr>
      </p:pic>
      <p:sp>
        <p:nvSpPr>
          <p:cNvPr id="28683" name="AutoShape 11"/>
          <p:cNvSpPr/>
          <p:nvPr/>
        </p:nvSpPr>
        <p:spPr>
          <a:xfrm>
            <a:off x="3048000" y="2895600"/>
            <a:ext cx="2667000" cy="1981200"/>
          </a:xfrm>
          <a:prstGeom prst="cloudCallout">
            <a:avLst>
              <a:gd name="adj1" fmla="val 2917"/>
              <a:gd name="adj2" fmla="val 27722"/>
            </a:avLst>
          </a:prstGeom>
          <a:solidFill>
            <a:schemeClr val="accent1"/>
          </a:solidFill>
          <a:ln w="9525" cap="flat" cmpd="sng">
            <a:solidFill>
              <a:schemeClr val="tx1"/>
            </a:solidFill>
            <a:prstDash val="solid"/>
            <a:headEnd type="none" w="med" len="med"/>
            <a:tailEnd type="none" w="med" len="med"/>
          </a:ln>
        </p:spPr>
        <p:txBody>
          <a:bodyPr/>
          <a:lstStyle/>
          <a:p>
            <a:pPr algn="ctr"/>
            <a:endParaRPr lang="en-US" altLang="zh-CN" dirty="0">
              <a:latin typeface="Arial" panose="020B0604020202020204" pitchFamily="34" charset="0"/>
            </a:endParaRPr>
          </a:p>
          <a:p>
            <a:pPr algn="ctr"/>
            <a:r>
              <a:rPr lang="en-US" altLang="zh-CN" dirty="0">
                <a:latin typeface="Arial" panose="020B0604020202020204" pitchFamily="34" charset="0"/>
              </a:rPr>
              <a:t>Random</a:t>
            </a:r>
            <a:endParaRPr lang="en-US" altLang="zh-CN" dirty="0">
              <a:latin typeface="Arial" panose="020B0604020202020204" pitchFamily="34" charset="0"/>
            </a:endParaRPr>
          </a:p>
          <a:p>
            <a:pPr algn="ctr"/>
            <a:r>
              <a:rPr lang="en-US" altLang="zh-CN" dirty="0">
                <a:latin typeface="Arial" panose="020B0604020202020204" pitchFamily="34" charset="0"/>
              </a:rPr>
              <a:t>Network</a:t>
            </a:r>
            <a:endParaRPr lang="en-US" altLang="zh-CN" dirty="0">
              <a:latin typeface="Arial" panose="020B0604020202020204" pitchFamily="34" charset="0"/>
            </a:endParaRPr>
          </a:p>
        </p:txBody>
      </p:sp>
      <p:sp>
        <p:nvSpPr>
          <p:cNvPr id="28684" name="Line 12"/>
          <p:cNvSpPr/>
          <p:nvPr/>
        </p:nvSpPr>
        <p:spPr>
          <a:xfrm>
            <a:off x="2286000" y="3810000"/>
            <a:ext cx="838200" cy="0"/>
          </a:xfrm>
          <a:prstGeom prst="line">
            <a:avLst/>
          </a:prstGeom>
          <a:ln w="9525" cap="flat" cmpd="sng">
            <a:solidFill>
              <a:schemeClr val="tx1"/>
            </a:solidFill>
            <a:prstDash val="solid"/>
            <a:headEnd type="none" w="med" len="med"/>
            <a:tailEnd type="none" w="med" len="med"/>
          </a:ln>
        </p:spPr>
      </p:sp>
      <p:sp>
        <p:nvSpPr>
          <p:cNvPr id="28685" name="Line 13"/>
          <p:cNvSpPr/>
          <p:nvPr/>
        </p:nvSpPr>
        <p:spPr>
          <a:xfrm>
            <a:off x="3048000" y="2819400"/>
            <a:ext cx="457200" cy="304800"/>
          </a:xfrm>
          <a:prstGeom prst="line">
            <a:avLst/>
          </a:prstGeom>
          <a:ln w="9525" cap="flat" cmpd="sng">
            <a:solidFill>
              <a:schemeClr val="tx1"/>
            </a:solidFill>
            <a:prstDash val="solid"/>
            <a:headEnd type="none" w="med" len="med"/>
            <a:tailEnd type="none" w="med" len="med"/>
          </a:ln>
        </p:spPr>
      </p:sp>
      <p:sp>
        <p:nvSpPr>
          <p:cNvPr id="28686" name="Line 14"/>
          <p:cNvSpPr/>
          <p:nvPr/>
        </p:nvSpPr>
        <p:spPr>
          <a:xfrm>
            <a:off x="4572000" y="2362200"/>
            <a:ext cx="0" cy="533400"/>
          </a:xfrm>
          <a:prstGeom prst="line">
            <a:avLst/>
          </a:prstGeom>
          <a:ln w="9525" cap="flat" cmpd="sng">
            <a:solidFill>
              <a:schemeClr val="tx1"/>
            </a:solidFill>
            <a:prstDash val="solid"/>
            <a:headEnd type="none" w="med" len="med"/>
            <a:tailEnd type="none" w="med" len="med"/>
          </a:ln>
        </p:spPr>
      </p:sp>
      <p:sp>
        <p:nvSpPr>
          <p:cNvPr id="28687" name="Line 15"/>
          <p:cNvSpPr/>
          <p:nvPr/>
        </p:nvSpPr>
        <p:spPr>
          <a:xfrm flipH="1">
            <a:off x="5410200" y="2819400"/>
            <a:ext cx="457200" cy="304800"/>
          </a:xfrm>
          <a:prstGeom prst="line">
            <a:avLst/>
          </a:prstGeom>
          <a:ln w="9525" cap="flat" cmpd="sng">
            <a:solidFill>
              <a:schemeClr val="tx1"/>
            </a:solidFill>
            <a:prstDash val="solid"/>
            <a:headEnd type="none" w="med" len="med"/>
            <a:tailEnd type="none" w="med" len="med"/>
          </a:ln>
        </p:spPr>
      </p:sp>
      <p:sp>
        <p:nvSpPr>
          <p:cNvPr id="28688" name="Line 16"/>
          <p:cNvSpPr/>
          <p:nvPr/>
        </p:nvSpPr>
        <p:spPr>
          <a:xfrm flipH="1">
            <a:off x="5715000" y="3810000"/>
            <a:ext cx="762000" cy="0"/>
          </a:xfrm>
          <a:prstGeom prst="line">
            <a:avLst/>
          </a:prstGeom>
          <a:ln w="9525" cap="flat" cmpd="sng">
            <a:solidFill>
              <a:schemeClr val="tx1"/>
            </a:solidFill>
            <a:prstDash val="solid"/>
            <a:headEnd type="none" w="med" len="med"/>
            <a:tailEnd type="none" w="med" len="med"/>
          </a:ln>
        </p:spPr>
      </p:sp>
      <p:sp>
        <p:nvSpPr>
          <p:cNvPr id="28689" name="Line 17"/>
          <p:cNvSpPr/>
          <p:nvPr/>
        </p:nvSpPr>
        <p:spPr>
          <a:xfrm flipH="1">
            <a:off x="3124200" y="4495800"/>
            <a:ext cx="228600" cy="381000"/>
          </a:xfrm>
          <a:prstGeom prst="line">
            <a:avLst/>
          </a:prstGeom>
          <a:ln w="9525" cap="flat" cmpd="sng">
            <a:solidFill>
              <a:schemeClr val="tx1"/>
            </a:solidFill>
            <a:prstDash val="solid"/>
            <a:headEnd type="none" w="med" len="med"/>
            <a:tailEnd type="none" w="med" len="med"/>
          </a:ln>
        </p:spPr>
      </p:sp>
      <p:sp>
        <p:nvSpPr>
          <p:cNvPr id="28690" name="Line 18"/>
          <p:cNvSpPr/>
          <p:nvPr/>
        </p:nvSpPr>
        <p:spPr>
          <a:xfrm>
            <a:off x="4419600" y="4876800"/>
            <a:ext cx="0" cy="457200"/>
          </a:xfrm>
          <a:prstGeom prst="line">
            <a:avLst/>
          </a:prstGeom>
          <a:ln w="9525" cap="flat" cmpd="sng">
            <a:solidFill>
              <a:schemeClr val="tx1"/>
            </a:solidFill>
            <a:prstDash val="solid"/>
            <a:headEnd type="none" w="med" len="med"/>
            <a:tailEnd type="none" w="med" len="med"/>
          </a:ln>
        </p:spPr>
      </p:sp>
      <p:sp>
        <p:nvSpPr>
          <p:cNvPr id="28691" name="Line 19"/>
          <p:cNvSpPr/>
          <p:nvPr/>
        </p:nvSpPr>
        <p:spPr>
          <a:xfrm>
            <a:off x="5257800" y="4495800"/>
            <a:ext cx="685800" cy="533400"/>
          </a:xfrm>
          <a:prstGeom prst="line">
            <a:avLst/>
          </a:prstGeom>
          <a:ln w="9525" cap="flat" cmpd="sng">
            <a:solidFill>
              <a:schemeClr val="tx1"/>
            </a:solidFill>
            <a:prstDash val="solid"/>
            <a:headEnd type="none" w="med" len="med"/>
            <a:tailEnd type="none" w="med" len="med"/>
          </a:ln>
        </p:spPr>
      </p:sp>
      <p:sp>
        <p:nvSpPr>
          <p:cNvPr id="222228" name="Line 20"/>
          <p:cNvSpPr/>
          <p:nvPr/>
        </p:nvSpPr>
        <p:spPr>
          <a:xfrm>
            <a:off x="2895600" y="2590800"/>
            <a:ext cx="685800" cy="533400"/>
          </a:xfrm>
          <a:prstGeom prst="line">
            <a:avLst/>
          </a:prstGeom>
          <a:ln w="9525" cap="flat" cmpd="sng">
            <a:solidFill>
              <a:schemeClr val="tx1"/>
            </a:solidFill>
            <a:prstDash val="solid"/>
            <a:headEnd type="none" w="med" len="med"/>
            <a:tailEnd type="triangle" w="med" len="med"/>
          </a:ln>
        </p:spPr>
      </p:sp>
      <p:sp>
        <p:nvSpPr>
          <p:cNvPr id="222229" name="Line 21"/>
          <p:cNvSpPr/>
          <p:nvPr/>
        </p:nvSpPr>
        <p:spPr>
          <a:xfrm flipH="1" flipV="1">
            <a:off x="2971800" y="2895600"/>
            <a:ext cx="457200" cy="304800"/>
          </a:xfrm>
          <a:prstGeom prst="line">
            <a:avLst/>
          </a:prstGeom>
          <a:ln w="9525" cap="flat" cmpd="sng">
            <a:solidFill>
              <a:schemeClr val="tx1"/>
            </a:solidFill>
            <a:prstDash val="solid"/>
            <a:headEnd type="none" w="med" len="med"/>
            <a:tailEnd type="triangle" w="med" len="med"/>
          </a:ln>
        </p:spPr>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2228"/>
                                        </p:tgtEl>
                                        <p:attrNameLst>
                                          <p:attrName>style.visibility</p:attrName>
                                        </p:attrNameLst>
                                      </p:cBhvr>
                                      <p:to>
                                        <p:strVal val="visible"/>
                                      </p:to>
                                    </p:set>
                                    <p:animEffect transition="in" filter="blinds(horizontal)">
                                      <p:cBhvr>
                                        <p:cTn id="7" dur="500"/>
                                        <p:tgtEl>
                                          <p:spTgt spid="22222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2229"/>
                                        </p:tgtEl>
                                        <p:attrNameLst>
                                          <p:attrName>style.visibility</p:attrName>
                                        </p:attrNameLst>
                                      </p:cBhvr>
                                      <p:to>
                                        <p:strVal val="visible"/>
                                      </p:to>
                                    </p:set>
                                    <p:animEffect transition="in" filter="blinds(horizontal)">
                                      <p:cBhvr>
                                        <p:cTn id="11" dur="500"/>
                                        <p:tgtEl>
                                          <p:spTgt spid="22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Garamond" panose="02020404030301010803" charset="0"/>
              </a:rPr>
            </a:fld>
            <a:endParaRPr lang="en-US" altLang="zh-CN" sz="1200" dirty="0">
              <a:latin typeface="Garamond" panose="02020404030301010803" charset="0"/>
            </a:endParaRPr>
          </a:p>
        </p:txBody>
      </p:sp>
      <p:sp>
        <p:nvSpPr>
          <p:cNvPr id="29698" name="Rectangle 2"/>
          <p:cNvSpPr>
            <a:spLocks noGrp="1"/>
          </p:cNvSpPr>
          <p:nvPr>
            <p:ph type="title"/>
          </p:nvPr>
        </p:nvSpPr>
        <p:spPr>
          <a:xfrm>
            <a:off x="457200" y="460375"/>
            <a:ext cx="8229600" cy="758825"/>
          </a:xfrm>
        </p:spPr>
        <p:txBody>
          <a:bodyPr vert="horz" wrap="square" lIns="91440" tIns="45720" rIns="91440" bIns="45720" anchor="ctr"/>
          <a:lstStyle/>
          <a:p>
            <a:pPr eaLnBrk="1" hangingPunct="1"/>
            <a:r>
              <a:rPr lang="zh-CN" altLang="en-US" sz="3400" b="1" dirty="0">
                <a:latin typeface="Garamond" panose="02020404030301010803" charset="0"/>
              </a:rPr>
              <a:t>演变：结构化</a:t>
            </a:r>
            <a:endParaRPr lang="zh-CN" altLang="en-US" sz="3400" b="1" dirty="0">
              <a:latin typeface="Garamond" panose="02020404030301010803" charset="0"/>
            </a:endParaRPr>
          </a:p>
        </p:txBody>
      </p:sp>
      <p:pic>
        <p:nvPicPr>
          <p:cNvPr id="29699" name="Picture 3" descr="BD18190_"/>
          <p:cNvPicPr>
            <a:picLocks noChangeAspect="1"/>
          </p:cNvPicPr>
          <p:nvPr/>
        </p:nvPicPr>
        <p:blipFill>
          <a:blip r:embed="rId1"/>
          <a:stretch>
            <a:fillRect/>
          </a:stretch>
        </p:blipFill>
        <p:spPr>
          <a:xfrm>
            <a:off x="4038600" y="5295900"/>
            <a:ext cx="955675" cy="723900"/>
          </a:xfrm>
          <a:prstGeom prst="rect">
            <a:avLst/>
          </a:prstGeom>
          <a:noFill/>
          <a:ln w="9525">
            <a:noFill/>
          </a:ln>
        </p:spPr>
      </p:pic>
      <p:pic>
        <p:nvPicPr>
          <p:cNvPr id="29700" name="Picture 4" descr="BD18190_"/>
          <p:cNvPicPr>
            <a:picLocks noChangeAspect="1"/>
          </p:cNvPicPr>
          <p:nvPr/>
        </p:nvPicPr>
        <p:blipFill>
          <a:blip r:embed="rId1"/>
          <a:stretch>
            <a:fillRect/>
          </a:stretch>
        </p:blipFill>
        <p:spPr>
          <a:xfrm>
            <a:off x="2286000" y="4838700"/>
            <a:ext cx="1038225" cy="785813"/>
          </a:xfrm>
          <a:prstGeom prst="rect">
            <a:avLst/>
          </a:prstGeom>
          <a:noFill/>
          <a:ln w="9525">
            <a:noFill/>
          </a:ln>
        </p:spPr>
      </p:pic>
      <p:pic>
        <p:nvPicPr>
          <p:cNvPr id="29701" name="Picture 5" descr="BD18190_"/>
          <p:cNvPicPr>
            <a:picLocks noChangeAspect="1"/>
          </p:cNvPicPr>
          <p:nvPr/>
        </p:nvPicPr>
        <p:blipFill>
          <a:blip r:embed="rId1"/>
          <a:stretch>
            <a:fillRect/>
          </a:stretch>
        </p:blipFill>
        <p:spPr>
          <a:xfrm>
            <a:off x="5943600" y="4914900"/>
            <a:ext cx="1038225" cy="785813"/>
          </a:xfrm>
          <a:prstGeom prst="rect">
            <a:avLst/>
          </a:prstGeom>
          <a:noFill/>
          <a:ln w="9525">
            <a:noFill/>
          </a:ln>
        </p:spPr>
      </p:pic>
      <p:pic>
        <p:nvPicPr>
          <p:cNvPr id="29702" name="Picture 6" descr="BD18190_"/>
          <p:cNvPicPr>
            <a:picLocks noChangeAspect="1"/>
          </p:cNvPicPr>
          <p:nvPr/>
        </p:nvPicPr>
        <p:blipFill>
          <a:blip r:embed="rId1"/>
          <a:stretch>
            <a:fillRect/>
          </a:stretch>
        </p:blipFill>
        <p:spPr>
          <a:xfrm>
            <a:off x="1447800" y="3467100"/>
            <a:ext cx="1038225" cy="785813"/>
          </a:xfrm>
          <a:prstGeom prst="rect">
            <a:avLst/>
          </a:prstGeom>
          <a:noFill/>
          <a:ln w="9525">
            <a:noFill/>
          </a:ln>
        </p:spPr>
      </p:pic>
      <p:pic>
        <p:nvPicPr>
          <p:cNvPr id="29703" name="Picture 7" descr="BD18190_"/>
          <p:cNvPicPr>
            <a:picLocks noChangeAspect="1"/>
          </p:cNvPicPr>
          <p:nvPr/>
        </p:nvPicPr>
        <p:blipFill>
          <a:blip r:embed="rId1"/>
          <a:stretch>
            <a:fillRect/>
          </a:stretch>
        </p:blipFill>
        <p:spPr>
          <a:xfrm>
            <a:off x="6477000" y="3467100"/>
            <a:ext cx="1038225" cy="785813"/>
          </a:xfrm>
          <a:prstGeom prst="rect">
            <a:avLst/>
          </a:prstGeom>
          <a:noFill/>
          <a:ln w="9525">
            <a:noFill/>
          </a:ln>
        </p:spPr>
      </p:pic>
      <p:pic>
        <p:nvPicPr>
          <p:cNvPr id="29704" name="Picture 8" descr="BD18190_"/>
          <p:cNvPicPr>
            <a:picLocks noChangeAspect="1"/>
          </p:cNvPicPr>
          <p:nvPr/>
        </p:nvPicPr>
        <p:blipFill>
          <a:blip r:embed="rId1"/>
          <a:stretch>
            <a:fillRect/>
          </a:stretch>
        </p:blipFill>
        <p:spPr>
          <a:xfrm>
            <a:off x="4038600" y="1752600"/>
            <a:ext cx="955675" cy="723900"/>
          </a:xfrm>
          <a:prstGeom prst="rect">
            <a:avLst/>
          </a:prstGeom>
          <a:noFill/>
          <a:ln w="9525">
            <a:noFill/>
          </a:ln>
        </p:spPr>
      </p:pic>
      <p:pic>
        <p:nvPicPr>
          <p:cNvPr id="29705" name="Picture 9" descr="BD18190_"/>
          <p:cNvPicPr>
            <a:picLocks noChangeAspect="1"/>
          </p:cNvPicPr>
          <p:nvPr/>
        </p:nvPicPr>
        <p:blipFill>
          <a:blip r:embed="rId1"/>
          <a:stretch>
            <a:fillRect/>
          </a:stretch>
        </p:blipFill>
        <p:spPr>
          <a:xfrm>
            <a:off x="2057400" y="2095500"/>
            <a:ext cx="1038225" cy="785813"/>
          </a:xfrm>
          <a:prstGeom prst="rect">
            <a:avLst/>
          </a:prstGeom>
          <a:noFill/>
          <a:ln w="9525">
            <a:noFill/>
          </a:ln>
        </p:spPr>
      </p:pic>
      <p:pic>
        <p:nvPicPr>
          <p:cNvPr id="29706" name="Picture 10" descr="BD18190_"/>
          <p:cNvPicPr>
            <a:picLocks noChangeAspect="1"/>
          </p:cNvPicPr>
          <p:nvPr/>
        </p:nvPicPr>
        <p:blipFill>
          <a:blip r:embed="rId1"/>
          <a:stretch>
            <a:fillRect/>
          </a:stretch>
        </p:blipFill>
        <p:spPr>
          <a:xfrm>
            <a:off x="5715000" y="2171700"/>
            <a:ext cx="1038225" cy="785813"/>
          </a:xfrm>
          <a:prstGeom prst="rect">
            <a:avLst/>
          </a:prstGeom>
          <a:noFill/>
          <a:ln w="9525">
            <a:noFill/>
          </a:ln>
        </p:spPr>
      </p:pic>
      <p:sp>
        <p:nvSpPr>
          <p:cNvPr id="29707" name="AutoShape 11"/>
          <p:cNvSpPr/>
          <p:nvPr/>
        </p:nvSpPr>
        <p:spPr>
          <a:xfrm>
            <a:off x="3048000" y="2895600"/>
            <a:ext cx="2667000" cy="1981200"/>
          </a:xfrm>
          <a:prstGeom prst="cloudCallout">
            <a:avLst>
              <a:gd name="adj1" fmla="val 2917"/>
              <a:gd name="adj2" fmla="val 27722"/>
            </a:avLst>
          </a:prstGeom>
          <a:solidFill>
            <a:schemeClr val="accent1"/>
          </a:solidFill>
          <a:ln w="9525" cap="flat" cmpd="sng">
            <a:solidFill>
              <a:schemeClr val="tx1"/>
            </a:solidFill>
            <a:prstDash val="solid"/>
            <a:headEnd type="none" w="med" len="med"/>
            <a:tailEnd type="none" w="med" len="med"/>
          </a:ln>
        </p:spPr>
        <p:txBody>
          <a:bodyPr/>
          <a:lstStyle/>
          <a:p>
            <a:pPr algn="ctr"/>
            <a:endParaRPr lang="zh-CN" altLang="en-US" dirty="0">
              <a:latin typeface="Arial" panose="020B0604020202020204" pitchFamily="34" charset="0"/>
            </a:endParaRPr>
          </a:p>
        </p:txBody>
      </p:sp>
      <p:sp>
        <p:nvSpPr>
          <p:cNvPr id="29708" name="Line 12"/>
          <p:cNvSpPr/>
          <p:nvPr/>
        </p:nvSpPr>
        <p:spPr>
          <a:xfrm>
            <a:off x="2286000" y="3810000"/>
            <a:ext cx="838200" cy="0"/>
          </a:xfrm>
          <a:prstGeom prst="line">
            <a:avLst/>
          </a:prstGeom>
          <a:ln w="9525" cap="flat" cmpd="sng">
            <a:solidFill>
              <a:schemeClr val="tx1"/>
            </a:solidFill>
            <a:prstDash val="solid"/>
            <a:headEnd type="none" w="med" len="med"/>
            <a:tailEnd type="none" w="med" len="med"/>
          </a:ln>
        </p:spPr>
      </p:sp>
      <p:sp>
        <p:nvSpPr>
          <p:cNvPr id="29709" name="Line 13"/>
          <p:cNvSpPr/>
          <p:nvPr/>
        </p:nvSpPr>
        <p:spPr>
          <a:xfrm>
            <a:off x="3048000" y="2819400"/>
            <a:ext cx="457200" cy="304800"/>
          </a:xfrm>
          <a:prstGeom prst="line">
            <a:avLst/>
          </a:prstGeom>
          <a:ln w="9525" cap="flat" cmpd="sng">
            <a:solidFill>
              <a:schemeClr val="tx1"/>
            </a:solidFill>
            <a:prstDash val="solid"/>
            <a:headEnd type="none" w="med" len="med"/>
            <a:tailEnd type="none" w="med" len="med"/>
          </a:ln>
        </p:spPr>
      </p:sp>
      <p:sp>
        <p:nvSpPr>
          <p:cNvPr id="29710" name="Line 14"/>
          <p:cNvSpPr/>
          <p:nvPr/>
        </p:nvSpPr>
        <p:spPr>
          <a:xfrm>
            <a:off x="4572000" y="2362200"/>
            <a:ext cx="0" cy="533400"/>
          </a:xfrm>
          <a:prstGeom prst="line">
            <a:avLst/>
          </a:prstGeom>
          <a:ln w="9525" cap="flat" cmpd="sng">
            <a:solidFill>
              <a:schemeClr val="tx1"/>
            </a:solidFill>
            <a:prstDash val="solid"/>
            <a:headEnd type="none" w="med" len="med"/>
            <a:tailEnd type="none" w="med" len="med"/>
          </a:ln>
        </p:spPr>
      </p:sp>
      <p:sp>
        <p:nvSpPr>
          <p:cNvPr id="29711" name="Line 15"/>
          <p:cNvSpPr/>
          <p:nvPr/>
        </p:nvSpPr>
        <p:spPr>
          <a:xfrm flipH="1">
            <a:off x="5410200" y="2819400"/>
            <a:ext cx="457200" cy="304800"/>
          </a:xfrm>
          <a:prstGeom prst="line">
            <a:avLst/>
          </a:prstGeom>
          <a:ln w="9525" cap="flat" cmpd="sng">
            <a:solidFill>
              <a:schemeClr val="tx1"/>
            </a:solidFill>
            <a:prstDash val="solid"/>
            <a:headEnd type="none" w="med" len="med"/>
            <a:tailEnd type="none" w="med" len="med"/>
          </a:ln>
        </p:spPr>
      </p:sp>
      <p:sp>
        <p:nvSpPr>
          <p:cNvPr id="29712" name="Line 16"/>
          <p:cNvSpPr/>
          <p:nvPr/>
        </p:nvSpPr>
        <p:spPr>
          <a:xfrm flipH="1">
            <a:off x="5715000" y="3810000"/>
            <a:ext cx="762000" cy="0"/>
          </a:xfrm>
          <a:prstGeom prst="line">
            <a:avLst/>
          </a:prstGeom>
          <a:ln w="9525" cap="flat" cmpd="sng">
            <a:solidFill>
              <a:schemeClr val="tx1"/>
            </a:solidFill>
            <a:prstDash val="solid"/>
            <a:headEnd type="none" w="med" len="med"/>
            <a:tailEnd type="none" w="med" len="med"/>
          </a:ln>
        </p:spPr>
      </p:sp>
      <p:sp>
        <p:nvSpPr>
          <p:cNvPr id="29713" name="Line 17"/>
          <p:cNvSpPr/>
          <p:nvPr/>
        </p:nvSpPr>
        <p:spPr>
          <a:xfrm flipH="1">
            <a:off x="3124200" y="4495800"/>
            <a:ext cx="228600" cy="381000"/>
          </a:xfrm>
          <a:prstGeom prst="line">
            <a:avLst/>
          </a:prstGeom>
          <a:ln w="9525" cap="flat" cmpd="sng">
            <a:solidFill>
              <a:schemeClr val="tx1"/>
            </a:solidFill>
            <a:prstDash val="solid"/>
            <a:headEnd type="none" w="med" len="med"/>
            <a:tailEnd type="none" w="med" len="med"/>
          </a:ln>
        </p:spPr>
      </p:sp>
      <p:sp>
        <p:nvSpPr>
          <p:cNvPr id="29714" name="Line 18"/>
          <p:cNvSpPr/>
          <p:nvPr/>
        </p:nvSpPr>
        <p:spPr>
          <a:xfrm>
            <a:off x="4419600" y="4876800"/>
            <a:ext cx="0" cy="457200"/>
          </a:xfrm>
          <a:prstGeom prst="line">
            <a:avLst/>
          </a:prstGeom>
          <a:ln w="9525" cap="flat" cmpd="sng">
            <a:solidFill>
              <a:schemeClr val="tx1"/>
            </a:solidFill>
            <a:prstDash val="solid"/>
            <a:headEnd type="none" w="med" len="med"/>
            <a:tailEnd type="none" w="med" len="med"/>
          </a:ln>
        </p:spPr>
      </p:sp>
      <p:sp>
        <p:nvSpPr>
          <p:cNvPr id="29715" name="Line 19"/>
          <p:cNvSpPr/>
          <p:nvPr/>
        </p:nvSpPr>
        <p:spPr>
          <a:xfrm>
            <a:off x="5257800" y="4495800"/>
            <a:ext cx="685800" cy="533400"/>
          </a:xfrm>
          <a:prstGeom prst="line">
            <a:avLst/>
          </a:prstGeom>
          <a:ln w="9525" cap="flat" cmpd="sng">
            <a:solidFill>
              <a:schemeClr val="tx1"/>
            </a:solidFill>
            <a:prstDash val="solid"/>
            <a:headEnd type="none" w="med" len="med"/>
            <a:tailEnd type="none" w="med" len="med"/>
          </a:ln>
        </p:spPr>
      </p:sp>
      <p:sp>
        <p:nvSpPr>
          <p:cNvPr id="29716" name="Text Box 20"/>
          <p:cNvSpPr txBox="1"/>
          <p:nvPr/>
        </p:nvSpPr>
        <p:spPr>
          <a:xfrm>
            <a:off x="4495800" y="14478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b</a:t>
            </a:r>
            <a:endParaRPr lang="en-US" altLang="zh-CN" dirty="0">
              <a:latin typeface="Arial" panose="020B0604020202020204" pitchFamily="34" charset="0"/>
            </a:endParaRPr>
          </a:p>
        </p:txBody>
      </p:sp>
      <p:sp>
        <p:nvSpPr>
          <p:cNvPr id="29717" name="Text Box 21"/>
          <p:cNvSpPr txBox="1"/>
          <p:nvPr/>
        </p:nvSpPr>
        <p:spPr>
          <a:xfrm>
            <a:off x="2209800" y="17526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a</a:t>
            </a:r>
            <a:endParaRPr lang="en-US" altLang="zh-CN" dirty="0">
              <a:latin typeface="Arial" panose="020B0604020202020204" pitchFamily="34" charset="0"/>
            </a:endParaRPr>
          </a:p>
        </p:txBody>
      </p:sp>
      <p:sp>
        <p:nvSpPr>
          <p:cNvPr id="29718" name="Text Box 22"/>
          <p:cNvSpPr txBox="1"/>
          <p:nvPr/>
        </p:nvSpPr>
        <p:spPr>
          <a:xfrm>
            <a:off x="6172200" y="1752600"/>
            <a:ext cx="4572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c</a:t>
            </a:r>
            <a:endParaRPr lang="en-US" altLang="zh-CN" dirty="0">
              <a:latin typeface="Arial" panose="020B0604020202020204" pitchFamily="34" charset="0"/>
            </a:endParaRPr>
          </a:p>
        </p:txBody>
      </p:sp>
      <p:sp>
        <p:nvSpPr>
          <p:cNvPr id="29719" name="Text Box 23"/>
          <p:cNvSpPr txBox="1"/>
          <p:nvPr/>
        </p:nvSpPr>
        <p:spPr>
          <a:xfrm>
            <a:off x="7315200" y="35814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d</a:t>
            </a:r>
            <a:endParaRPr lang="en-US" altLang="zh-CN" dirty="0">
              <a:latin typeface="Arial" panose="020B0604020202020204" pitchFamily="34" charset="0"/>
            </a:endParaRPr>
          </a:p>
        </p:txBody>
      </p:sp>
      <p:sp>
        <p:nvSpPr>
          <p:cNvPr id="29720" name="Text Box 24"/>
          <p:cNvSpPr txBox="1"/>
          <p:nvPr/>
        </p:nvSpPr>
        <p:spPr>
          <a:xfrm>
            <a:off x="6858000" y="50292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e</a:t>
            </a:r>
            <a:endParaRPr lang="en-US" altLang="zh-CN" dirty="0">
              <a:latin typeface="Arial" panose="020B0604020202020204" pitchFamily="34" charset="0"/>
            </a:endParaRPr>
          </a:p>
        </p:txBody>
      </p:sp>
      <p:sp>
        <p:nvSpPr>
          <p:cNvPr id="29721" name="Text Box 25"/>
          <p:cNvSpPr txBox="1"/>
          <p:nvPr/>
        </p:nvSpPr>
        <p:spPr>
          <a:xfrm>
            <a:off x="4343400" y="6019800"/>
            <a:ext cx="381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f</a:t>
            </a:r>
            <a:endParaRPr lang="en-US" altLang="zh-CN" dirty="0">
              <a:latin typeface="Arial" panose="020B0604020202020204" pitchFamily="34" charset="0"/>
            </a:endParaRPr>
          </a:p>
        </p:txBody>
      </p:sp>
      <p:sp>
        <p:nvSpPr>
          <p:cNvPr id="29722" name="Text Box 26"/>
          <p:cNvSpPr txBox="1"/>
          <p:nvPr/>
        </p:nvSpPr>
        <p:spPr>
          <a:xfrm>
            <a:off x="2590800" y="5638800"/>
            <a:ext cx="4572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g</a:t>
            </a:r>
            <a:endParaRPr lang="en-US" altLang="zh-CN" dirty="0">
              <a:latin typeface="Arial" panose="020B0604020202020204" pitchFamily="34" charset="0"/>
            </a:endParaRPr>
          </a:p>
        </p:txBody>
      </p:sp>
      <p:sp>
        <p:nvSpPr>
          <p:cNvPr id="29723" name="Text Box 27"/>
          <p:cNvSpPr txBox="1"/>
          <p:nvPr/>
        </p:nvSpPr>
        <p:spPr>
          <a:xfrm>
            <a:off x="1066800" y="3657600"/>
            <a:ext cx="381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h</a:t>
            </a:r>
            <a:endParaRPr lang="en-US" altLang="zh-CN" dirty="0">
              <a:latin typeface="Arial" panose="020B0604020202020204" pitchFamily="34" charset="0"/>
            </a:endParaRPr>
          </a:p>
        </p:txBody>
      </p:sp>
      <p:sp>
        <p:nvSpPr>
          <p:cNvPr id="29724" name="Text Box 28"/>
          <p:cNvSpPr txBox="1"/>
          <p:nvPr/>
        </p:nvSpPr>
        <p:spPr>
          <a:xfrm>
            <a:off x="1295400" y="27432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a:t>
            </a:r>
            <a:endParaRPr lang="en-US" altLang="zh-CN" dirty="0">
              <a:latin typeface="Arial" panose="020B0604020202020204" pitchFamily="34" charset="0"/>
            </a:endParaRPr>
          </a:p>
        </p:txBody>
      </p:sp>
      <p:sp>
        <p:nvSpPr>
          <p:cNvPr id="29725" name="Oval 29"/>
          <p:cNvSpPr/>
          <p:nvPr/>
        </p:nvSpPr>
        <p:spPr>
          <a:xfrm>
            <a:off x="1600200" y="1905000"/>
            <a:ext cx="5562600" cy="3886200"/>
          </a:xfrm>
          <a:prstGeom prst="ellipse">
            <a:avLst/>
          </a:prstGeom>
          <a:noFill/>
          <a:ln w="9525" cap="flat" cmpd="sng">
            <a:solidFill>
              <a:srgbClr val="FF3300"/>
            </a:solidFill>
            <a:prstDash val="dash"/>
            <a:headEnd type="none" w="med" len="med"/>
            <a:tailEnd type="none" w="med" len="med"/>
          </a:ln>
        </p:spPr>
        <p:txBody>
          <a:bodyPr wrap="none" anchor="ctr"/>
          <a:lstStyle/>
          <a:p>
            <a:endParaRPr lang="zh-CN" altLang="en-US" dirty="0">
              <a:latin typeface="Arial" panose="020B0604020202020204" pitchFamily="34"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24645"/>
            <a:ext cx="8039734" cy="2225675"/>
          </a:xfrm>
          <a:prstGeom prst="rect">
            <a:avLst/>
          </a:prstGeom>
        </p:spPr>
        <p:txBody>
          <a:bodyPr vert="horz" wrap="square" lIns="0" tIns="100965" rIns="0" bIns="0" rtlCol="0">
            <a:spAutoFit/>
          </a:bodyPr>
          <a:lstStyle/>
          <a:p>
            <a:pPr marL="355600" indent="-342900">
              <a:lnSpc>
                <a:spcPct val="100000"/>
              </a:lnSpc>
              <a:spcBef>
                <a:spcPts val="795"/>
              </a:spcBef>
              <a:buClr>
                <a:srgbClr val="CC9900"/>
              </a:buClr>
              <a:buSzPct val="64000"/>
              <a:buFont typeface="Wingdings" panose="05000000000000000000"/>
              <a:buChar char=""/>
              <a:tabLst>
                <a:tab pos="354965" algn="l"/>
                <a:tab pos="355600" algn="l"/>
              </a:tabLst>
            </a:pPr>
            <a:r>
              <a:rPr sz="2800" b="1" dirty="0">
                <a:latin typeface="宋体" panose="02010600030101010101" pitchFamily="2" charset="-122"/>
                <a:cs typeface="宋体" panose="02010600030101010101" pitchFamily="2" charset="-122"/>
              </a:rPr>
              <a:t>内容安全管</a:t>
            </a:r>
            <a:r>
              <a:rPr sz="2800" b="1" spc="-20" dirty="0">
                <a:latin typeface="宋体" panose="02010600030101010101" pitchFamily="2" charset="-122"/>
                <a:cs typeface="宋体" panose="02010600030101010101" pitchFamily="2" charset="-122"/>
              </a:rPr>
              <a:t>理</a:t>
            </a:r>
            <a:endParaRPr sz="2800">
              <a:latin typeface="宋体" panose="02010600030101010101" pitchFamily="2" charset="-122"/>
              <a:cs typeface="宋体" panose="02010600030101010101" pitchFamily="2" charset="-122"/>
            </a:endParaRPr>
          </a:p>
          <a:p>
            <a:pPr marL="682625" marR="5080" lvl="1" indent="-325755">
              <a:lnSpc>
                <a:spcPct val="100000"/>
              </a:lnSpc>
              <a:spcBef>
                <a:spcPts val="600"/>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信源（发布过滤）、信宿（终端防护）、通道（旁路</a:t>
            </a:r>
            <a:r>
              <a:rPr sz="2400" b="1" spc="-10" dirty="0">
                <a:latin typeface="宋体" panose="02010600030101010101" pitchFamily="2" charset="-122"/>
                <a:cs typeface="宋体" panose="02010600030101010101" pitchFamily="2" charset="-122"/>
              </a:rPr>
              <a:t>检 </a:t>
            </a:r>
            <a:r>
              <a:rPr sz="2400" b="1" dirty="0">
                <a:latin typeface="宋体" panose="02010600030101010101" pitchFamily="2" charset="-122"/>
                <a:cs typeface="宋体" panose="02010600030101010101" pitchFamily="2" charset="-122"/>
              </a:rPr>
              <a:t>测</a:t>
            </a:r>
            <a:r>
              <a:rPr sz="2400" b="1" spc="-1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682625" lvl="1" indent="-326390">
              <a:lnSpc>
                <a:spcPct val="100000"/>
              </a:lnSpc>
              <a:spcBef>
                <a:spcPts val="575"/>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技术、管理、法</a:t>
            </a:r>
            <a:r>
              <a:rPr sz="2400" b="1" spc="-10" dirty="0">
                <a:latin typeface="宋体" panose="02010600030101010101" pitchFamily="2" charset="-122"/>
                <a:cs typeface="宋体" panose="02010600030101010101" pitchFamily="2" charset="-122"/>
              </a:rPr>
              <a:t>律</a:t>
            </a:r>
            <a:endParaRPr sz="2400">
              <a:latin typeface="宋体" panose="02010600030101010101" pitchFamily="2" charset="-122"/>
              <a:cs typeface="宋体" panose="02010600030101010101" pitchFamily="2" charset="-122"/>
            </a:endParaRPr>
          </a:p>
          <a:p>
            <a:pPr marL="682625" lvl="1" indent="-326390">
              <a:lnSpc>
                <a:spcPct val="100000"/>
              </a:lnSpc>
              <a:spcBef>
                <a:spcPts val="575"/>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成本、范围、有效性、难</a:t>
            </a:r>
            <a:r>
              <a:rPr sz="2400" b="1" spc="-10" dirty="0">
                <a:latin typeface="宋体" panose="02010600030101010101" pitchFamily="2" charset="-122"/>
                <a:cs typeface="宋体" panose="02010600030101010101" pitchFamily="2" charset="-122"/>
              </a:rPr>
              <a:t>度</a:t>
            </a:r>
            <a:endParaRPr sz="2400">
              <a:latin typeface="宋体" panose="02010600030101010101" pitchFamily="2" charset="-122"/>
              <a:cs typeface="宋体" panose="02010600030101010101" pitchFamily="2" charset="-122"/>
            </a:endParaRPr>
          </a:p>
        </p:txBody>
      </p:sp>
      <p:sp>
        <p:nvSpPr>
          <p:cNvPr id="3" name="object 3"/>
          <p:cNvSpPr txBox="1"/>
          <p:nvPr/>
        </p:nvSpPr>
        <p:spPr>
          <a:xfrm>
            <a:off x="8481059" y="6443662"/>
            <a:ext cx="1276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Black" panose="020B0A04020102020204"/>
                <a:cs typeface="Arial Black" panose="020B0A04020102020204"/>
              </a:rPr>
              <a:t>2</a:t>
            </a:r>
            <a:endParaRPr sz="1200">
              <a:latin typeface="Arial Black" panose="020B0A04020102020204"/>
              <a:cs typeface="Arial Black" panose="020B0A04020102020204"/>
            </a:endParaRPr>
          </a:p>
        </p:txBody>
      </p:sp>
      <p:sp>
        <p:nvSpPr>
          <p:cNvPr id="4" name="object 4"/>
          <p:cNvSpPr/>
          <p:nvPr/>
        </p:nvSpPr>
        <p:spPr>
          <a:xfrm>
            <a:off x="2615183" y="4320540"/>
            <a:ext cx="1015999" cy="819912"/>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985259" y="5105400"/>
            <a:ext cx="1399032" cy="79626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5131308" y="5023103"/>
            <a:ext cx="379730" cy="334010"/>
          </a:xfrm>
          <a:custGeom>
            <a:avLst/>
            <a:gdLst/>
            <a:ahLst/>
            <a:cxnLst/>
            <a:rect l="l" t="t" r="r" b="b"/>
            <a:pathLst>
              <a:path w="379729" h="334010">
                <a:moveTo>
                  <a:pt x="0" y="0"/>
                </a:moveTo>
                <a:lnTo>
                  <a:pt x="379475" y="0"/>
                </a:lnTo>
                <a:lnTo>
                  <a:pt x="379475" y="333755"/>
                </a:lnTo>
                <a:lnTo>
                  <a:pt x="0" y="333755"/>
                </a:lnTo>
                <a:lnTo>
                  <a:pt x="0" y="0"/>
                </a:lnTo>
                <a:close/>
              </a:path>
            </a:pathLst>
          </a:custGeom>
          <a:solidFill>
            <a:srgbClr val="FFFFFF"/>
          </a:solidFill>
        </p:spPr>
        <p:txBody>
          <a:bodyPr wrap="square" lIns="0" tIns="0" rIns="0" bIns="0" rtlCol="0"/>
          <a:lstStyle/>
          <a:p/>
        </p:txBody>
      </p:sp>
      <p:sp>
        <p:nvSpPr>
          <p:cNvPr id="7" name="object 7"/>
          <p:cNvSpPr/>
          <p:nvPr/>
        </p:nvSpPr>
        <p:spPr>
          <a:xfrm>
            <a:off x="4559808" y="4855464"/>
            <a:ext cx="379730" cy="334010"/>
          </a:xfrm>
          <a:custGeom>
            <a:avLst/>
            <a:gdLst/>
            <a:ahLst/>
            <a:cxnLst/>
            <a:rect l="l" t="t" r="r" b="b"/>
            <a:pathLst>
              <a:path w="379729" h="334010">
                <a:moveTo>
                  <a:pt x="0" y="0"/>
                </a:moveTo>
                <a:lnTo>
                  <a:pt x="379475" y="0"/>
                </a:lnTo>
                <a:lnTo>
                  <a:pt x="379475" y="333756"/>
                </a:lnTo>
                <a:lnTo>
                  <a:pt x="0" y="333756"/>
                </a:lnTo>
                <a:lnTo>
                  <a:pt x="0" y="0"/>
                </a:lnTo>
                <a:close/>
              </a:path>
            </a:pathLst>
          </a:custGeom>
          <a:solidFill>
            <a:srgbClr val="FFFFFF"/>
          </a:solidFill>
        </p:spPr>
        <p:txBody>
          <a:bodyPr wrap="square" lIns="0" tIns="0" rIns="0" bIns="0" rtlCol="0"/>
          <a:lstStyle/>
          <a:p/>
        </p:txBody>
      </p:sp>
      <p:sp>
        <p:nvSpPr>
          <p:cNvPr id="8" name="object 8"/>
          <p:cNvSpPr/>
          <p:nvPr/>
        </p:nvSpPr>
        <p:spPr>
          <a:xfrm>
            <a:off x="1167383" y="4096552"/>
            <a:ext cx="876300" cy="1050561"/>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890259" y="4626864"/>
            <a:ext cx="1015999" cy="819912"/>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338059" y="4248952"/>
            <a:ext cx="876300" cy="1050561"/>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781051" y="3781425"/>
            <a:ext cx="3362325" cy="1841500"/>
          </a:xfrm>
          <a:custGeom>
            <a:avLst/>
            <a:gdLst/>
            <a:ahLst/>
            <a:cxnLst/>
            <a:rect l="l" t="t" r="r" b="b"/>
            <a:pathLst>
              <a:path w="3362325" h="1841500">
                <a:moveTo>
                  <a:pt x="138" y="932611"/>
                </a:moveTo>
                <a:lnTo>
                  <a:pt x="0" y="920661"/>
                </a:lnTo>
                <a:lnTo>
                  <a:pt x="138" y="908824"/>
                </a:lnTo>
                <a:lnTo>
                  <a:pt x="557" y="896810"/>
                </a:lnTo>
                <a:lnTo>
                  <a:pt x="709" y="894194"/>
                </a:lnTo>
                <a:lnTo>
                  <a:pt x="10209" y="894753"/>
                </a:lnTo>
                <a:lnTo>
                  <a:pt x="10065" y="897356"/>
                </a:lnTo>
                <a:lnTo>
                  <a:pt x="9662" y="909053"/>
                </a:lnTo>
                <a:lnTo>
                  <a:pt x="9525" y="920775"/>
                </a:lnTo>
                <a:lnTo>
                  <a:pt x="9663" y="932510"/>
                </a:lnTo>
                <a:lnTo>
                  <a:pt x="138" y="932611"/>
                </a:lnTo>
                <a:close/>
              </a:path>
              <a:path w="3362325" h="1841500">
                <a:moveTo>
                  <a:pt x="12470" y="866482"/>
                </a:moveTo>
                <a:lnTo>
                  <a:pt x="2995" y="865504"/>
                </a:lnTo>
                <a:lnTo>
                  <a:pt x="3440" y="861301"/>
                </a:lnTo>
                <a:lnTo>
                  <a:pt x="4938" y="849541"/>
                </a:lnTo>
                <a:lnTo>
                  <a:pt x="6704" y="837819"/>
                </a:lnTo>
                <a:lnTo>
                  <a:pt x="8507" y="827481"/>
                </a:lnTo>
                <a:lnTo>
                  <a:pt x="17892" y="829119"/>
                </a:lnTo>
                <a:lnTo>
                  <a:pt x="16099" y="839457"/>
                </a:lnTo>
                <a:lnTo>
                  <a:pt x="14360" y="850963"/>
                </a:lnTo>
                <a:lnTo>
                  <a:pt x="12891" y="862495"/>
                </a:lnTo>
                <a:lnTo>
                  <a:pt x="12470" y="866482"/>
                </a:lnTo>
                <a:close/>
              </a:path>
              <a:path w="3362325" h="1841500">
                <a:moveTo>
                  <a:pt x="16099" y="839457"/>
                </a:moveTo>
                <a:close/>
              </a:path>
              <a:path w="3362325" h="1841500">
                <a:moveTo>
                  <a:pt x="14362" y="850963"/>
                </a:moveTo>
                <a:close/>
              </a:path>
              <a:path w="3362325" h="1841500">
                <a:moveTo>
                  <a:pt x="12900" y="862405"/>
                </a:moveTo>
                <a:close/>
              </a:path>
              <a:path w="3362325" h="1841500">
                <a:moveTo>
                  <a:pt x="12891" y="862495"/>
                </a:moveTo>
                <a:close/>
              </a:path>
              <a:path w="3362325" h="1841500">
                <a:moveTo>
                  <a:pt x="23760" y="801484"/>
                </a:moveTo>
                <a:lnTo>
                  <a:pt x="14514" y="799223"/>
                </a:lnTo>
                <a:lnTo>
                  <a:pt x="16419" y="791387"/>
                </a:lnTo>
                <a:lnTo>
                  <a:pt x="19505" y="779894"/>
                </a:lnTo>
                <a:lnTo>
                  <a:pt x="22845" y="768451"/>
                </a:lnTo>
                <a:lnTo>
                  <a:pt x="24801" y="762228"/>
                </a:lnTo>
                <a:lnTo>
                  <a:pt x="33894" y="765086"/>
                </a:lnTo>
                <a:lnTo>
                  <a:pt x="31925" y="771309"/>
                </a:lnTo>
                <a:lnTo>
                  <a:pt x="28648" y="782561"/>
                </a:lnTo>
                <a:lnTo>
                  <a:pt x="25627" y="793851"/>
                </a:lnTo>
                <a:lnTo>
                  <a:pt x="23760" y="801484"/>
                </a:lnTo>
                <a:close/>
              </a:path>
              <a:path w="3362325" h="1841500">
                <a:moveTo>
                  <a:pt x="31926" y="771309"/>
                </a:moveTo>
                <a:close/>
              </a:path>
              <a:path w="3362325" h="1841500">
                <a:moveTo>
                  <a:pt x="28649" y="782561"/>
                </a:moveTo>
                <a:close/>
              </a:path>
              <a:path w="3362325" h="1841500">
                <a:moveTo>
                  <a:pt x="25633" y="793827"/>
                </a:moveTo>
                <a:close/>
              </a:path>
              <a:path w="3362325" h="1841500">
                <a:moveTo>
                  <a:pt x="25627" y="793851"/>
                </a:moveTo>
                <a:close/>
              </a:path>
              <a:path w="3362325" h="1841500">
                <a:moveTo>
                  <a:pt x="43115" y="738251"/>
                </a:moveTo>
                <a:lnTo>
                  <a:pt x="34161" y="735012"/>
                </a:lnTo>
                <a:lnTo>
                  <a:pt x="34377" y="734402"/>
                </a:lnTo>
                <a:lnTo>
                  <a:pt x="38720" y="723163"/>
                </a:lnTo>
                <a:lnTo>
                  <a:pt x="43318" y="711962"/>
                </a:lnTo>
                <a:lnTo>
                  <a:pt x="48157" y="700824"/>
                </a:lnTo>
                <a:lnTo>
                  <a:pt x="48804" y="699427"/>
                </a:lnTo>
                <a:lnTo>
                  <a:pt x="57466" y="703389"/>
                </a:lnTo>
                <a:lnTo>
                  <a:pt x="56817" y="704799"/>
                </a:lnTo>
                <a:lnTo>
                  <a:pt x="52057" y="715759"/>
                </a:lnTo>
                <a:lnTo>
                  <a:pt x="47533" y="726782"/>
                </a:lnTo>
                <a:lnTo>
                  <a:pt x="43257" y="737844"/>
                </a:lnTo>
                <a:lnTo>
                  <a:pt x="43115" y="738251"/>
                </a:lnTo>
                <a:close/>
              </a:path>
              <a:path w="3362325" h="1841500">
                <a:moveTo>
                  <a:pt x="56818" y="704799"/>
                </a:moveTo>
                <a:close/>
              </a:path>
              <a:path w="3362325" h="1841500">
                <a:moveTo>
                  <a:pt x="52085" y="715692"/>
                </a:moveTo>
                <a:close/>
              </a:path>
              <a:path w="3362325" h="1841500">
                <a:moveTo>
                  <a:pt x="52057" y="715759"/>
                </a:moveTo>
                <a:close/>
              </a:path>
              <a:path w="3362325" h="1841500">
                <a:moveTo>
                  <a:pt x="47534" y="726782"/>
                </a:moveTo>
                <a:close/>
              </a:path>
              <a:path w="3362325" h="1841500">
                <a:moveTo>
                  <a:pt x="43267" y="737844"/>
                </a:moveTo>
                <a:close/>
              </a:path>
              <a:path w="3362325" h="1841500">
                <a:moveTo>
                  <a:pt x="69721" y="677799"/>
                </a:moveTo>
                <a:lnTo>
                  <a:pt x="61225" y="673480"/>
                </a:lnTo>
                <a:lnTo>
                  <a:pt x="64146" y="667727"/>
                </a:lnTo>
                <a:lnTo>
                  <a:pt x="69962" y="656805"/>
                </a:lnTo>
                <a:lnTo>
                  <a:pt x="76008" y="645947"/>
                </a:lnTo>
                <a:lnTo>
                  <a:pt x="79589" y="639800"/>
                </a:lnTo>
                <a:lnTo>
                  <a:pt x="87819" y="644588"/>
                </a:lnTo>
                <a:lnTo>
                  <a:pt x="84246" y="650735"/>
                </a:lnTo>
                <a:lnTo>
                  <a:pt x="78291" y="661441"/>
                </a:lnTo>
                <a:lnTo>
                  <a:pt x="72565" y="672198"/>
                </a:lnTo>
                <a:lnTo>
                  <a:pt x="69721" y="677799"/>
                </a:lnTo>
                <a:close/>
              </a:path>
              <a:path w="3362325" h="1841500">
                <a:moveTo>
                  <a:pt x="84250" y="650735"/>
                </a:moveTo>
                <a:close/>
              </a:path>
              <a:path w="3362325" h="1841500">
                <a:moveTo>
                  <a:pt x="78291" y="661441"/>
                </a:moveTo>
                <a:close/>
              </a:path>
              <a:path w="3362325" h="1841500">
                <a:moveTo>
                  <a:pt x="72566" y="672198"/>
                </a:moveTo>
                <a:close/>
              </a:path>
              <a:path w="3362325" h="1841500">
                <a:moveTo>
                  <a:pt x="102640" y="620356"/>
                </a:moveTo>
                <a:lnTo>
                  <a:pt x="94588" y="615276"/>
                </a:lnTo>
                <a:lnTo>
                  <a:pt x="95566" y="613714"/>
                </a:lnTo>
                <a:lnTo>
                  <a:pt x="102551" y="603097"/>
                </a:lnTo>
                <a:lnTo>
                  <a:pt x="109764" y="592543"/>
                </a:lnTo>
                <a:lnTo>
                  <a:pt x="116140" y="583552"/>
                </a:lnTo>
                <a:lnTo>
                  <a:pt x="123899" y="589051"/>
                </a:lnTo>
                <a:lnTo>
                  <a:pt x="117544" y="598042"/>
                </a:lnTo>
                <a:lnTo>
                  <a:pt x="110421" y="608469"/>
                </a:lnTo>
                <a:lnTo>
                  <a:pt x="103539" y="618947"/>
                </a:lnTo>
                <a:lnTo>
                  <a:pt x="102640" y="620356"/>
                </a:lnTo>
                <a:close/>
              </a:path>
              <a:path w="3362325" h="1841500">
                <a:moveTo>
                  <a:pt x="117544" y="598042"/>
                </a:moveTo>
                <a:close/>
              </a:path>
              <a:path w="3362325" h="1841500">
                <a:moveTo>
                  <a:pt x="110421" y="608469"/>
                </a:moveTo>
                <a:close/>
              </a:path>
              <a:path w="3362325" h="1841500">
                <a:moveTo>
                  <a:pt x="103539" y="618947"/>
                </a:moveTo>
                <a:close/>
              </a:path>
              <a:path w="3362325" h="1841500">
                <a:moveTo>
                  <a:pt x="140854" y="566356"/>
                </a:moveTo>
                <a:lnTo>
                  <a:pt x="133374" y="560463"/>
                </a:lnTo>
                <a:lnTo>
                  <a:pt x="140867" y="550938"/>
                </a:lnTo>
                <a:lnTo>
                  <a:pt x="149198" y="540702"/>
                </a:lnTo>
                <a:lnTo>
                  <a:pt x="157529" y="530809"/>
                </a:lnTo>
                <a:lnTo>
                  <a:pt x="164819" y="536930"/>
                </a:lnTo>
                <a:lnTo>
                  <a:pt x="156487" y="546836"/>
                </a:lnTo>
                <a:lnTo>
                  <a:pt x="148259" y="556958"/>
                </a:lnTo>
                <a:lnTo>
                  <a:pt x="140854" y="566356"/>
                </a:lnTo>
                <a:close/>
              </a:path>
              <a:path w="3362325" h="1841500">
                <a:moveTo>
                  <a:pt x="156488" y="546836"/>
                </a:moveTo>
                <a:close/>
              </a:path>
              <a:path w="3362325" h="1841500">
                <a:moveTo>
                  <a:pt x="148283" y="556927"/>
                </a:moveTo>
                <a:close/>
              </a:path>
              <a:path w="3362325" h="1841500">
                <a:moveTo>
                  <a:pt x="148259" y="556958"/>
                </a:moveTo>
                <a:close/>
              </a:path>
              <a:path w="3362325" h="1841500">
                <a:moveTo>
                  <a:pt x="183589" y="515696"/>
                </a:moveTo>
                <a:lnTo>
                  <a:pt x="176592" y="509231"/>
                </a:lnTo>
                <a:lnTo>
                  <a:pt x="184707" y="500443"/>
                </a:lnTo>
                <a:lnTo>
                  <a:pt x="194118" y="490562"/>
                </a:lnTo>
                <a:lnTo>
                  <a:pt x="202957" y="481533"/>
                </a:lnTo>
                <a:lnTo>
                  <a:pt x="209764" y="488200"/>
                </a:lnTo>
                <a:lnTo>
                  <a:pt x="200915" y="497230"/>
                </a:lnTo>
                <a:lnTo>
                  <a:pt x="191607" y="507009"/>
                </a:lnTo>
                <a:lnTo>
                  <a:pt x="183589" y="515696"/>
                </a:lnTo>
                <a:close/>
              </a:path>
              <a:path w="3362325" h="1841500">
                <a:moveTo>
                  <a:pt x="200925" y="497230"/>
                </a:moveTo>
                <a:close/>
              </a:path>
              <a:path w="3362325" h="1841500">
                <a:moveTo>
                  <a:pt x="191607" y="507009"/>
                </a:moveTo>
                <a:close/>
              </a:path>
              <a:path w="3362325" h="1841500">
                <a:moveTo>
                  <a:pt x="230084" y="468299"/>
                </a:moveTo>
                <a:lnTo>
                  <a:pt x="223480" y="461441"/>
                </a:lnTo>
                <a:lnTo>
                  <a:pt x="233843" y="451726"/>
                </a:lnTo>
                <a:lnTo>
                  <a:pt x="244295" y="442201"/>
                </a:lnTo>
                <a:lnTo>
                  <a:pt x="251738" y="435597"/>
                </a:lnTo>
                <a:lnTo>
                  <a:pt x="258062" y="442722"/>
                </a:lnTo>
                <a:lnTo>
                  <a:pt x="250629" y="449325"/>
                </a:lnTo>
                <a:lnTo>
                  <a:pt x="240280" y="458762"/>
                </a:lnTo>
                <a:lnTo>
                  <a:pt x="230084" y="468299"/>
                </a:lnTo>
                <a:close/>
              </a:path>
              <a:path w="3362325" h="1841500">
                <a:moveTo>
                  <a:pt x="250629" y="449325"/>
                </a:moveTo>
                <a:close/>
              </a:path>
              <a:path w="3362325" h="1841500">
                <a:moveTo>
                  <a:pt x="240280" y="458762"/>
                </a:moveTo>
                <a:close/>
              </a:path>
              <a:path w="3362325" h="1841500">
                <a:moveTo>
                  <a:pt x="230122" y="468274"/>
                </a:moveTo>
                <a:close/>
              </a:path>
              <a:path w="3362325" h="1841500">
                <a:moveTo>
                  <a:pt x="279639" y="424192"/>
                </a:moveTo>
                <a:lnTo>
                  <a:pt x="273505" y="416902"/>
                </a:lnTo>
                <a:lnTo>
                  <a:pt x="276845" y="414096"/>
                </a:lnTo>
                <a:lnTo>
                  <a:pt x="288085" y="404875"/>
                </a:lnTo>
                <a:lnTo>
                  <a:pt x="299528" y="395744"/>
                </a:lnTo>
                <a:lnTo>
                  <a:pt x="303274" y="392836"/>
                </a:lnTo>
                <a:lnTo>
                  <a:pt x="309116" y="400354"/>
                </a:lnTo>
                <a:lnTo>
                  <a:pt x="305385" y="403263"/>
                </a:lnTo>
                <a:lnTo>
                  <a:pt x="294033" y="412318"/>
                </a:lnTo>
                <a:lnTo>
                  <a:pt x="282883" y="421462"/>
                </a:lnTo>
                <a:lnTo>
                  <a:pt x="279639" y="424192"/>
                </a:lnTo>
                <a:close/>
              </a:path>
              <a:path w="3362325" h="1841500">
                <a:moveTo>
                  <a:pt x="305385" y="403263"/>
                </a:moveTo>
                <a:close/>
              </a:path>
              <a:path w="3362325" h="1841500">
                <a:moveTo>
                  <a:pt x="294033" y="412318"/>
                </a:moveTo>
                <a:close/>
              </a:path>
              <a:path w="3362325" h="1841500">
                <a:moveTo>
                  <a:pt x="282883" y="421462"/>
                </a:moveTo>
                <a:close/>
              </a:path>
              <a:path w="3362325" h="1841500">
                <a:moveTo>
                  <a:pt x="331748" y="383095"/>
                </a:moveTo>
                <a:lnTo>
                  <a:pt x="326083" y="375437"/>
                </a:lnTo>
                <a:lnTo>
                  <a:pt x="335011" y="368833"/>
                </a:lnTo>
                <a:lnTo>
                  <a:pt x="347216" y="360019"/>
                </a:lnTo>
                <a:lnTo>
                  <a:pt x="357071" y="353085"/>
                </a:lnTo>
                <a:lnTo>
                  <a:pt x="362558" y="360870"/>
                </a:lnTo>
                <a:lnTo>
                  <a:pt x="352718" y="367804"/>
                </a:lnTo>
                <a:lnTo>
                  <a:pt x="340586" y="376554"/>
                </a:lnTo>
                <a:lnTo>
                  <a:pt x="331748" y="383095"/>
                </a:lnTo>
                <a:close/>
              </a:path>
              <a:path w="3362325" h="1841500">
                <a:moveTo>
                  <a:pt x="352718" y="367804"/>
                </a:moveTo>
                <a:close/>
              </a:path>
              <a:path w="3362325" h="1841500">
                <a:moveTo>
                  <a:pt x="340587" y="376554"/>
                </a:moveTo>
                <a:close/>
              </a:path>
              <a:path w="3362325" h="1841500">
                <a:moveTo>
                  <a:pt x="386065" y="344830"/>
                </a:moveTo>
                <a:lnTo>
                  <a:pt x="380770" y="336918"/>
                </a:lnTo>
                <a:lnTo>
                  <a:pt x="385678" y="333628"/>
                </a:lnTo>
                <a:lnTo>
                  <a:pt x="398400" y="325310"/>
                </a:lnTo>
                <a:lnTo>
                  <a:pt x="412875" y="316102"/>
                </a:lnTo>
                <a:lnTo>
                  <a:pt x="417904" y="324192"/>
                </a:lnTo>
                <a:lnTo>
                  <a:pt x="416074" y="325335"/>
                </a:lnTo>
                <a:lnTo>
                  <a:pt x="403013" y="333667"/>
                </a:lnTo>
                <a:lnTo>
                  <a:pt x="390180" y="342074"/>
                </a:lnTo>
                <a:lnTo>
                  <a:pt x="386065" y="344830"/>
                </a:lnTo>
                <a:close/>
              </a:path>
              <a:path w="3362325" h="1841500">
                <a:moveTo>
                  <a:pt x="416076" y="325335"/>
                </a:moveTo>
                <a:close/>
              </a:path>
              <a:path w="3362325" h="1841500">
                <a:moveTo>
                  <a:pt x="403033" y="333667"/>
                </a:moveTo>
                <a:close/>
              </a:path>
              <a:path w="3362325" h="1841500">
                <a:moveTo>
                  <a:pt x="390180" y="342074"/>
                </a:moveTo>
                <a:close/>
              </a:path>
              <a:path w="3362325" h="1841500">
                <a:moveTo>
                  <a:pt x="442199" y="309245"/>
                </a:moveTo>
                <a:lnTo>
                  <a:pt x="437246" y="301104"/>
                </a:lnTo>
                <a:lnTo>
                  <a:pt x="451483" y="292646"/>
                </a:lnTo>
                <a:lnTo>
                  <a:pt x="465313" y="284619"/>
                </a:lnTo>
                <a:lnTo>
                  <a:pt x="470279" y="281813"/>
                </a:lnTo>
                <a:lnTo>
                  <a:pt x="474965" y="290106"/>
                </a:lnTo>
                <a:lnTo>
                  <a:pt x="470007" y="292912"/>
                </a:lnTo>
                <a:lnTo>
                  <a:pt x="456266" y="300888"/>
                </a:lnTo>
                <a:lnTo>
                  <a:pt x="442199" y="309245"/>
                </a:lnTo>
                <a:close/>
              </a:path>
              <a:path w="3362325" h="1841500">
                <a:moveTo>
                  <a:pt x="470012" y="292912"/>
                </a:moveTo>
                <a:close/>
              </a:path>
              <a:path w="3362325" h="1841500">
                <a:moveTo>
                  <a:pt x="456266" y="300888"/>
                </a:moveTo>
                <a:close/>
              </a:path>
              <a:path w="3362325" h="1841500">
                <a:moveTo>
                  <a:pt x="442682" y="308952"/>
                </a:moveTo>
                <a:close/>
              </a:path>
              <a:path w="3362325" h="1841500">
                <a:moveTo>
                  <a:pt x="499845" y="276250"/>
                </a:moveTo>
                <a:lnTo>
                  <a:pt x="495324" y="267868"/>
                </a:lnTo>
                <a:lnTo>
                  <a:pt x="507846" y="261099"/>
                </a:lnTo>
                <a:lnTo>
                  <a:pt x="522375" y="253441"/>
                </a:lnTo>
                <a:lnTo>
                  <a:pt x="529118" y="250012"/>
                </a:lnTo>
                <a:lnTo>
                  <a:pt x="533436" y="258508"/>
                </a:lnTo>
                <a:lnTo>
                  <a:pt x="526684" y="261937"/>
                </a:lnTo>
                <a:lnTo>
                  <a:pt x="512282" y="269532"/>
                </a:lnTo>
                <a:lnTo>
                  <a:pt x="499845" y="276250"/>
                </a:lnTo>
                <a:close/>
              </a:path>
              <a:path w="3362325" h="1841500">
                <a:moveTo>
                  <a:pt x="526693" y="261937"/>
                </a:moveTo>
                <a:close/>
              </a:path>
              <a:path w="3362325" h="1841500">
                <a:moveTo>
                  <a:pt x="512291" y="269532"/>
                </a:moveTo>
                <a:close/>
              </a:path>
              <a:path w="3362325" h="1841500">
                <a:moveTo>
                  <a:pt x="558849" y="245643"/>
                </a:moveTo>
                <a:lnTo>
                  <a:pt x="554696" y="237070"/>
                </a:lnTo>
                <a:lnTo>
                  <a:pt x="582077" y="223799"/>
                </a:lnTo>
                <a:lnTo>
                  <a:pt x="589113" y="220548"/>
                </a:lnTo>
                <a:lnTo>
                  <a:pt x="593114" y="229196"/>
                </a:lnTo>
                <a:lnTo>
                  <a:pt x="586075" y="232448"/>
                </a:lnTo>
                <a:lnTo>
                  <a:pt x="558849" y="245643"/>
                </a:lnTo>
                <a:close/>
              </a:path>
              <a:path w="3362325" h="1841500">
                <a:moveTo>
                  <a:pt x="586078" y="232448"/>
                </a:moveTo>
                <a:close/>
              </a:path>
              <a:path w="3362325" h="1841500">
                <a:moveTo>
                  <a:pt x="618996" y="217284"/>
                </a:moveTo>
                <a:lnTo>
                  <a:pt x="615161" y="208572"/>
                </a:lnTo>
                <a:lnTo>
                  <a:pt x="644333" y="195732"/>
                </a:lnTo>
                <a:lnTo>
                  <a:pt x="650149" y="193294"/>
                </a:lnTo>
                <a:lnTo>
                  <a:pt x="653832" y="202082"/>
                </a:lnTo>
                <a:lnTo>
                  <a:pt x="647993" y="204520"/>
                </a:lnTo>
                <a:lnTo>
                  <a:pt x="618996" y="217284"/>
                </a:lnTo>
                <a:close/>
              </a:path>
              <a:path w="3362325" h="1841500">
                <a:moveTo>
                  <a:pt x="648003" y="204520"/>
                </a:moveTo>
                <a:close/>
              </a:path>
              <a:path w="3362325" h="1841500">
                <a:moveTo>
                  <a:pt x="680109" y="191071"/>
                </a:moveTo>
                <a:lnTo>
                  <a:pt x="676591" y="182219"/>
                </a:lnTo>
                <a:lnTo>
                  <a:pt x="709014" y="169303"/>
                </a:lnTo>
                <a:lnTo>
                  <a:pt x="712074" y="168135"/>
                </a:lnTo>
                <a:lnTo>
                  <a:pt x="715453" y="177050"/>
                </a:lnTo>
                <a:lnTo>
                  <a:pt x="712404" y="178206"/>
                </a:lnTo>
                <a:lnTo>
                  <a:pt x="680109" y="191071"/>
                </a:lnTo>
                <a:close/>
              </a:path>
              <a:path w="3362325" h="1841500">
                <a:moveTo>
                  <a:pt x="712404" y="178206"/>
                </a:moveTo>
                <a:close/>
              </a:path>
              <a:path w="3362325" h="1841500">
                <a:moveTo>
                  <a:pt x="742173" y="166928"/>
                </a:moveTo>
                <a:lnTo>
                  <a:pt x="738795" y="158026"/>
                </a:lnTo>
                <a:lnTo>
                  <a:pt x="742250" y="156717"/>
                </a:lnTo>
                <a:lnTo>
                  <a:pt x="774698" y="145046"/>
                </a:lnTo>
                <a:lnTo>
                  <a:pt x="777924" y="154000"/>
                </a:lnTo>
                <a:lnTo>
                  <a:pt x="745485" y="165671"/>
                </a:lnTo>
                <a:lnTo>
                  <a:pt x="742173" y="166928"/>
                </a:lnTo>
                <a:close/>
              </a:path>
              <a:path w="3362325" h="1841500">
                <a:moveTo>
                  <a:pt x="745485" y="165671"/>
                </a:moveTo>
                <a:close/>
              </a:path>
              <a:path w="3362325" h="1841500">
                <a:moveTo>
                  <a:pt x="804886" y="144779"/>
                </a:moveTo>
                <a:lnTo>
                  <a:pt x="801813" y="135775"/>
                </a:lnTo>
                <a:lnTo>
                  <a:pt x="810411" y="132841"/>
                </a:lnTo>
                <a:lnTo>
                  <a:pt x="838097" y="123888"/>
                </a:lnTo>
                <a:lnTo>
                  <a:pt x="841030" y="132956"/>
                </a:lnTo>
                <a:lnTo>
                  <a:pt x="813346" y="141897"/>
                </a:lnTo>
                <a:lnTo>
                  <a:pt x="804886" y="144779"/>
                </a:lnTo>
                <a:close/>
              </a:path>
              <a:path w="3362325" h="1841500">
                <a:moveTo>
                  <a:pt x="813376" y="141886"/>
                </a:moveTo>
                <a:close/>
              </a:path>
              <a:path w="3362325" h="1841500">
                <a:moveTo>
                  <a:pt x="813346" y="141897"/>
                </a:moveTo>
                <a:close/>
              </a:path>
              <a:path w="3362325" h="1841500">
                <a:moveTo>
                  <a:pt x="868246" y="124523"/>
                </a:moveTo>
                <a:lnTo>
                  <a:pt x="865465" y="115404"/>
                </a:lnTo>
                <a:lnTo>
                  <a:pt x="880756" y="110744"/>
                </a:lnTo>
                <a:lnTo>
                  <a:pt x="902079" y="104597"/>
                </a:lnTo>
                <a:lnTo>
                  <a:pt x="904708" y="113741"/>
                </a:lnTo>
                <a:lnTo>
                  <a:pt x="883432" y="119887"/>
                </a:lnTo>
                <a:lnTo>
                  <a:pt x="868246" y="124523"/>
                </a:lnTo>
                <a:close/>
              </a:path>
              <a:path w="3362325" h="1841500">
                <a:moveTo>
                  <a:pt x="883432" y="119887"/>
                </a:moveTo>
                <a:close/>
              </a:path>
              <a:path w="3362325" h="1841500">
                <a:moveTo>
                  <a:pt x="932153" y="106045"/>
                </a:moveTo>
                <a:lnTo>
                  <a:pt x="929664" y="96862"/>
                </a:lnTo>
                <a:lnTo>
                  <a:pt x="953171" y="90474"/>
                </a:lnTo>
                <a:lnTo>
                  <a:pt x="966519" y="87020"/>
                </a:lnTo>
                <a:lnTo>
                  <a:pt x="968907" y="96240"/>
                </a:lnTo>
                <a:lnTo>
                  <a:pt x="955563" y="99695"/>
                </a:lnTo>
                <a:lnTo>
                  <a:pt x="932153" y="106045"/>
                </a:lnTo>
                <a:close/>
              </a:path>
              <a:path w="3362325" h="1841500">
                <a:moveTo>
                  <a:pt x="955563" y="99695"/>
                </a:moveTo>
                <a:close/>
              </a:path>
              <a:path w="3362325" h="1841500">
                <a:moveTo>
                  <a:pt x="996554" y="89293"/>
                </a:moveTo>
                <a:lnTo>
                  <a:pt x="994307" y="80035"/>
                </a:lnTo>
                <a:lnTo>
                  <a:pt x="1008746" y="76517"/>
                </a:lnTo>
                <a:lnTo>
                  <a:pt x="1031441" y="71221"/>
                </a:lnTo>
                <a:lnTo>
                  <a:pt x="1033550" y="80505"/>
                </a:lnTo>
                <a:lnTo>
                  <a:pt x="1029676" y="81381"/>
                </a:lnTo>
                <a:lnTo>
                  <a:pt x="1010955" y="85788"/>
                </a:lnTo>
                <a:lnTo>
                  <a:pt x="996554" y="89293"/>
                </a:lnTo>
                <a:close/>
              </a:path>
              <a:path w="3362325" h="1841500">
                <a:moveTo>
                  <a:pt x="1010969" y="85788"/>
                </a:moveTo>
                <a:close/>
              </a:path>
              <a:path w="3362325" h="1841500">
                <a:moveTo>
                  <a:pt x="1061401" y="74282"/>
                </a:moveTo>
                <a:lnTo>
                  <a:pt x="1059369" y="64973"/>
                </a:lnTo>
                <a:lnTo>
                  <a:pt x="1065439" y="63639"/>
                </a:lnTo>
                <a:lnTo>
                  <a:pt x="1096719" y="57124"/>
                </a:lnTo>
                <a:lnTo>
                  <a:pt x="1098624" y="66459"/>
                </a:lnTo>
                <a:lnTo>
                  <a:pt x="1086496" y="68922"/>
                </a:lnTo>
                <a:lnTo>
                  <a:pt x="1067413" y="72961"/>
                </a:lnTo>
                <a:lnTo>
                  <a:pt x="1061401" y="74282"/>
                </a:lnTo>
                <a:close/>
              </a:path>
              <a:path w="3362325" h="1841500">
                <a:moveTo>
                  <a:pt x="1067446" y="72961"/>
                </a:moveTo>
                <a:close/>
              </a:path>
              <a:path w="3362325" h="1841500">
                <a:moveTo>
                  <a:pt x="1126590" y="60921"/>
                </a:moveTo>
                <a:lnTo>
                  <a:pt x="1124812" y="51562"/>
                </a:lnTo>
                <a:lnTo>
                  <a:pt x="1162353" y="44627"/>
                </a:lnTo>
                <a:lnTo>
                  <a:pt x="1163979" y="54013"/>
                </a:lnTo>
                <a:lnTo>
                  <a:pt x="1144290" y="57581"/>
                </a:lnTo>
                <a:lnTo>
                  <a:pt x="1126590" y="60921"/>
                </a:lnTo>
                <a:close/>
              </a:path>
              <a:path w="3362325" h="1841500">
                <a:moveTo>
                  <a:pt x="1144332" y="57581"/>
                </a:moveTo>
                <a:close/>
              </a:path>
              <a:path w="3362325" h="1841500">
                <a:moveTo>
                  <a:pt x="1192109" y="49199"/>
                </a:moveTo>
                <a:lnTo>
                  <a:pt x="1190547" y="39801"/>
                </a:lnTo>
                <a:lnTo>
                  <a:pt x="1228241" y="33782"/>
                </a:lnTo>
                <a:lnTo>
                  <a:pt x="1229663" y="43192"/>
                </a:lnTo>
                <a:lnTo>
                  <a:pt x="1222878" y="44221"/>
                </a:lnTo>
                <a:lnTo>
                  <a:pt x="1203082" y="47371"/>
                </a:lnTo>
                <a:lnTo>
                  <a:pt x="1192109" y="49199"/>
                </a:lnTo>
                <a:close/>
              </a:path>
              <a:path w="3362325" h="1841500">
                <a:moveTo>
                  <a:pt x="1222932" y="44221"/>
                </a:moveTo>
                <a:close/>
              </a:path>
              <a:path w="3362325" h="1841500">
                <a:moveTo>
                  <a:pt x="1203120" y="47371"/>
                </a:moveTo>
                <a:close/>
              </a:path>
              <a:path w="3362325" h="1841500">
                <a:moveTo>
                  <a:pt x="1257908" y="39027"/>
                </a:moveTo>
                <a:lnTo>
                  <a:pt x="1256549" y="29603"/>
                </a:lnTo>
                <a:lnTo>
                  <a:pt x="1261515" y="28879"/>
                </a:lnTo>
                <a:lnTo>
                  <a:pt x="1294369" y="24472"/>
                </a:lnTo>
                <a:lnTo>
                  <a:pt x="1295589" y="33921"/>
                </a:lnTo>
                <a:lnTo>
                  <a:pt x="1282939" y="35560"/>
                </a:lnTo>
                <a:lnTo>
                  <a:pt x="1262835" y="38315"/>
                </a:lnTo>
                <a:lnTo>
                  <a:pt x="1257908" y="39027"/>
                </a:lnTo>
                <a:close/>
              </a:path>
              <a:path w="3362325" h="1841500">
                <a:moveTo>
                  <a:pt x="1323884" y="30403"/>
                </a:moveTo>
                <a:lnTo>
                  <a:pt x="1322792" y="20942"/>
                </a:lnTo>
                <a:lnTo>
                  <a:pt x="1360689" y="16700"/>
                </a:lnTo>
                <a:lnTo>
                  <a:pt x="1361705" y="26174"/>
                </a:lnTo>
                <a:lnTo>
                  <a:pt x="1343811" y="28105"/>
                </a:lnTo>
                <a:lnTo>
                  <a:pt x="1323884" y="30403"/>
                </a:lnTo>
                <a:close/>
              </a:path>
              <a:path w="3362325" h="1841500">
                <a:moveTo>
                  <a:pt x="1390077" y="23317"/>
                </a:moveTo>
                <a:lnTo>
                  <a:pt x="1389188" y="13830"/>
                </a:lnTo>
                <a:lnTo>
                  <a:pt x="1427199" y="10426"/>
                </a:lnTo>
                <a:lnTo>
                  <a:pt x="1427961" y="19926"/>
                </a:lnTo>
                <a:lnTo>
                  <a:pt x="1426221" y="20065"/>
                </a:lnTo>
                <a:lnTo>
                  <a:pt x="1405494" y="21869"/>
                </a:lnTo>
                <a:lnTo>
                  <a:pt x="1390077" y="23317"/>
                </a:lnTo>
                <a:close/>
              </a:path>
              <a:path w="3362325" h="1841500">
                <a:moveTo>
                  <a:pt x="1456409" y="17716"/>
                </a:moveTo>
                <a:lnTo>
                  <a:pt x="1455723" y="8216"/>
                </a:lnTo>
                <a:lnTo>
                  <a:pt x="1493798" y="5664"/>
                </a:lnTo>
                <a:lnTo>
                  <a:pt x="1494356" y="15163"/>
                </a:lnTo>
                <a:lnTo>
                  <a:pt x="1488933" y="15494"/>
                </a:lnTo>
                <a:lnTo>
                  <a:pt x="1468146" y="16865"/>
                </a:lnTo>
                <a:lnTo>
                  <a:pt x="1456409" y="17716"/>
                </a:lnTo>
                <a:close/>
              </a:path>
              <a:path w="3362325" h="1841500">
                <a:moveTo>
                  <a:pt x="1467953" y="16878"/>
                </a:moveTo>
                <a:lnTo>
                  <a:pt x="1468146" y="16865"/>
                </a:lnTo>
                <a:lnTo>
                  <a:pt x="1467953" y="16878"/>
                </a:lnTo>
                <a:close/>
              </a:path>
              <a:path w="3362325" h="1841500">
                <a:moveTo>
                  <a:pt x="1522855" y="13576"/>
                </a:moveTo>
                <a:lnTo>
                  <a:pt x="1522360" y="4063"/>
                </a:lnTo>
                <a:lnTo>
                  <a:pt x="1560485" y="2349"/>
                </a:lnTo>
                <a:lnTo>
                  <a:pt x="1560854" y="11874"/>
                </a:lnTo>
                <a:lnTo>
                  <a:pt x="1552345" y="12191"/>
                </a:lnTo>
                <a:lnTo>
                  <a:pt x="1531136" y="13144"/>
                </a:lnTo>
                <a:lnTo>
                  <a:pt x="1522855" y="13576"/>
                </a:lnTo>
                <a:close/>
              </a:path>
              <a:path w="3362325" h="1841500">
                <a:moveTo>
                  <a:pt x="1589378" y="10896"/>
                </a:moveTo>
                <a:lnTo>
                  <a:pt x="1589086" y="1371"/>
                </a:lnTo>
                <a:lnTo>
                  <a:pt x="1627236" y="482"/>
                </a:lnTo>
                <a:lnTo>
                  <a:pt x="1627402" y="10007"/>
                </a:lnTo>
                <a:lnTo>
                  <a:pt x="1616429" y="10198"/>
                </a:lnTo>
                <a:lnTo>
                  <a:pt x="1594991" y="10718"/>
                </a:lnTo>
                <a:lnTo>
                  <a:pt x="1589378" y="10896"/>
                </a:lnTo>
                <a:close/>
              </a:path>
              <a:path w="3362325" h="1841500">
                <a:moveTo>
                  <a:pt x="1655938" y="9639"/>
                </a:moveTo>
                <a:lnTo>
                  <a:pt x="1655837" y="114"/>
                </a:lnTo>
                <a:lnTo>
                  <a:pt x="1681123" y="0"/>
                </a:lnTo>
                <a:lnTo>
                  <a:pt x="1694000" y="50"/>
                </a:lnTo>
                <a:lnTo>
                  <a:pt x="1693975" y="9525"/>
                </a:lnTo>
                <a:lnTo>
                  <a:pt x="1681123" y="9525"/>
                </a:lnTo>
                <a:lnTo>
                  <a:pt x="1659494" y="9601"/>
                </a:lnTo>
                <a:lnTo>
                  <a:pt x="1655938" y="9639"/>
                </a:lnTo>
                <a:close/>
              </a:path>
              <a:path w="3362325" h="1841500">
                <a:moveTo>
                  <a:pt x="1681141" y="9525"/>
                </a:moveTo>
                <a:close/>
              </a:path>
              <a:path w="3362325" h="1841500">
                <a:moveTo>
                  <a:pt x="1693975" y="9575"/>
                </a:moveTo>
                <a:lnTo>
                  <a:pt x="1681141" y="9525"/>
                </a:lnTo>
                <a:lnTo>
                  <a:pt x="1693975" y="9525"/>
                </a:lnTo>
                <a:close/>
              </a:path>
              <a:path w="3362325" h="1841500">
                <a:moveTo>
                  <a:pt x="1760536" y="10553"/>
                </a:moveTo>
                <a:lnTo>
                  <a:pt x="1745829" y="10198"/>
                </a:lnTo>
                <a:lnTo>
                  <a:pt x="1724328" y="9829"/>
                </a:lnTo>
                <a:lnTo>
                  <a:pt x="1722512" y="9804"/>
                </a:lnTo>
                <a:lnTo>
                  <a:pt x="1722613" y="279"/>
                </a:lnTo>
                <a:lnTo>
                  <a:pt x="1760777" y="1028"/>
                </a:lnTo>
                <a:lnTo>
                  <a:pt x="1760536" y="10553"/>
                </a:lnTo>
                <a:close/>
              </a:path>
              <a:path w="3362325" h="1841500">
                <a:moveTo>
                  <a:pt x="1827071" y="12966"/>
                </a:moveTo>
                <a:lnTo>
                  <a:pt x="1809913" y="12191"/>
                </a:lnTo>
                <a:lnTo>
                  <a:pt x="1789034" y="11391"/>
                </a:lnTo>
                <a:lnTo>
                  <a:pt x="1789403" y="1879"/>
                </a:lnTo>
                <a:lnTo>
                  <a:pt x="1827503" y="3454"/>
                </a:lnTo>
                <a:lnTo>
                  <a:pt x="1827071" y="12966"/>
                </a:lnTo>
                <a:close/>
              </a:path>
              <a:path w="3362325" h="1841500">
                <a:moveTo>
                  <a:pt x="1893530" y="16814"/>
                </a:moveTo>
                <a:lnTo>
                  <a:pt x="1873324" y="15494"/>
                </a:lnTo>
                <a:lnTo>
                  <a:pt x="1855544" y="14439"/>
                </a:lnTo>
                <a:lnTo>
                  <a:pt x="1856103" y="4927"/>
                </a:lnTo>
                <a:lnTo>
                  <a:pt x="1894165" y="7315"/>
                </a:lnTo>
                <a:lnTo>
                  <a:pt x="1893530" y="16814"/>
                </a:lnTo>
                <a:close/>
              </a:path>
              <a:path w="3362325" h="1841500">
                <a:moveTo>
                  <a:pt x="1959862" y="22161"/>
                </a:moveTo>
                <a:lnTo>
                  <a:pt x="1956763" y="21869"/>
                </a:lnTo>
                <a:lnTo>
                  <a:pt x="1936024" y="20065"/>
                </a:lnTo>
                <a:lnTo>
                  <a:pt x="1921965" y="18935"/>
                </a:lnTo>
                <a:lnTo>
                  <a:pt x="1922727" y="9436"/>
                </a:lnTo>
                <a:lnTo>
                  <a:pt x="1960751" y="12674"/>
                </a:lnTo>
                <a:lnTo>
                  <a:pt x="1959862" y="22161"/>
                </a:lnTo>
                <a:close/>
              </a:path>
              <a:path w="3362325" h="1841500">
                <a:moveTo>
                  <a:pt x="2026080" y="28981"/>
                </a:moveTo>
                <a:lnTo>
                  <a:pt x="2018447" y="28105"/>
                </a:lnTo>
                <a:lnTo>
                  <a:pt x="1997975" y="25882"/>
                </a:lnTo>
                <a:lnTo>
                  <a:pt x="1988272" y="24904"/>
                </a:lnTo>
                <a:lnTo>
                  <a:pt x="1989225" y="15430"/>
                </a:lnTo>
                <a:lnTo>
                  <a:pt x="2027172" y="19519"/>
                </a:lnTo>
                <a:lnTo>
                  <a:pt x="2026080" y="28981"/>
                </a:lnTo>
                <a:close/>
              </a:path>
              <a:path w="3362325" h="1841500">
                <a:moveTo>
                  <a:pt x="2092133" y="37312"/>
                </a:moveTo>
                <a:lnTo>
                  <a:pt x="2079318" y="35560"/>
                </a:lnTo>
                <a:lnTo>
                  <a:pt x="2059125" y="32943"/>
                </a:lnTo>
                <a:lnTo>
                  <a:pt x="2054426" y="32359"/>
                </a:lnTo>
                <a:lnTo>
                  <a:pt x="2055582" y="22910"/>
                </a:lnTo>
                <a:lnTo>
                  <a:pt x="2093428" y="27876"/>
                </a:lnTo>
                <a:lnTo>
                  <a:pt x="2092133" y="37312"/>
                </a:lnTo>
                <a:close/>
              </a:path>
              <a:path w="3362325" h="1841500">
                <a:moveTo>
                  <a:pt x="2157969" y="47180"/>
                </a:moveTo>
                <a:lnTo>
                  <a:pt x="2139326" y="44208"/>
                </a:lnTo>
                <a:lnTo>
                  <a:pt x="2120352" y="41338"/>
                </a:lnTo>
                <a:lnTo>
                  <a:pt x="2121774" y="31927"/>
                </a:lnTo>
                <a:lnTo>
                  <a:pt x="2159468" y="37769"/>
                </a:lnTo>
                <a:lnTo>
                  <a:pt x="2157969" y="47180"/>
                </a:lnTo>
                <a:close/>
              </a:path>
              <a:path w="3362325" h="1841500">
                <a:moveTo>
                  <a:pt x="2223514" y="58623"/>
                </a:moveTo>
                <a:lnTo>
                  <a:pt x="2217926" y="57569"/>
                </a:lnTo>
                <a:lnTo>
                  <a:pt x="2198432" y="54038"/>
                </a:lnTo>
                <a:lnTo>
                  <a:pt x="2186087" y="51892"/>
                </a:lnTo>
                <a:lnTo>
                  <a:pt x="2187713" y="42506"/>
                </a:lnTo>
                <a:lnTo>
                  <a:pt x="2225279" y="49263"/>
                </a:lnTo>
                <a:lnTo>
                  <a:pt x="2223514" y="58623"/>
                </a:lnTo>
                <a:close/>
              </a:path>
              <a:path w="3362325" h="1841500">
                <a:moveTo>
                  <a:pt x="2288792" y="71678"/>
                </a:moveTo>
                <a:lnTo>
                  <a:pt x="2275762" y="68922"/>
                </a:lnTo>
                <a:lnTo>
                  <a:pt x="2256585" y="65011"/>
                </a:lnTo>
                <a:lnTo>
                  <a:pt x="2251543" y="64020"/>
                </a:lnTo>
                <a:lnTo>
                  <a:pt x="2253372" y="54673"/>
                </a:lnTo>
                <a:lnTo>
                  <a:pt x="2290761" y="62357"/>
                </a:lnTo>
                <a:lnTo>
                  <a:pt x="2288792" y="71678"/>
                </a:lnTo>
                <a:close/>
              </a:path>
              <a:path w="3362325" h="1841500">
                <a:moveTo>
                  <a:pt x="2353676" y="86360"/>
                </a:moveTo>
                <a:lnTo>
                  <a:pt x="2351289" y="85775"/>
                </a:lnTo>
                <a:lnTo>
                  <a:pt x="2332582" y="81381"/>
                </a:lnTo>
                <a:lnTo>
                  <a:pt x="2316631" y="77762"/>
                </a:lnTo>
                <a:lnTo>
                  <a:pt x="2318739" y="68465"/>
                </a:lnTo>
                <a:lnTo>
                  <a:pt x="2355924" y="77101"/>
                </a:lnTo>
                <a:lnTo>
                  <a:pt x="2353676" y="86360"/>
                </a:lnTo>
                <a:close/>
              </a:path>
              <a:path w="3362325" h="1841500">
                <a:moveTo>
                  <a:pt x="2419001" y="99695"/>
                </a:moveTo>
                <a:lnTo>
                  <a:pt x="2406675" y="99682"/>
                </a:lnTo>
                <a:lnTo>
                  <a:pt x="2388347" y="94932"/>
                </a:lnTo>
                <a:lnTo>
                  <a:pt x="2381388" y="93179"/>
                </a:lnTo>
                <a:lnTo>
                  <a:pt x="2383712" y="83947"/>
                </a:lnTo>
                <a:lnTo>
                  <a:pt x="2409175" y="90487"/>
                </a:lnTo>
                <a:lnTo>
                  <a:pt x="2420656" y="93611"/>
                </a:lnTo>
                <a:lnTo>
                  <a:pt x="2419001" y="99695"/>
                </a:lnTo>
                <a:close/>
              </a:path>
              <a:path w="3362325" h="1841500">
                <a:moveTo>
                  <a:pt x="2418154" y="102806"/>
                </a:moveTo>
                <a:lnTo>
                  <a:pt x="2406674" y="99682"/>
                </a:lnTo>
                <a:lnTo>
                  <a:pt x="2419001" y="99695"/>
                </a:lnTo>
                <a:lnTo>
                  <a:pt x="2418154" y="102806"/>
                </a:lnTo>
                <a:close/>
              </a:path>
              <a:path w="3362325" h="1841500">
                <a:moveTo>
                  <a:pt x="2482482" y="119887"/>
                </a:moveTo>
                <a:lnTo>
                  <a:pt x="2478842" y="119875"/>
                </a:lnTo>
                <a:lnTo>
                  <a:pt x="2445650" y="110312"/>
                </a:lnTo>
                <a:lnTo>
                  <a:pt x="2448291" y="101155"/>
                </a:lnTo>
                <a:lnTo>
                  <a:pt x="2481604" y="110756"/>
                </a:lnTo>
                <a:lnTo>
                  <a:pt x="2484956" y="111785"/>
                </a:lnTo>
                <a:lnTo>
                  <a:pt x="2482482" y="119887"/>
                </a:lnTo>
                <a:close/>
              </a:path>
              <a:path w="3362325" h="1841500">
                <a:moveTo>
                  <a:pt x="2482175" y="120891"/>
                </a:moveTo>
                <a:lnTo>
                  <a:pt x="2478822" y="119875"/>
                </a:lnTo>
                <a:lnTo>
                  <a:pt x="2482482" y="119887"/>
                </a:lnTo>
                <a:lnTo>
                  <a:pt x="2482175" y="120891"/>
                </a:lnTo>
                <a:close/>
              </a:path>
              <a:path w="3362325" h="1841500">
                <a:moveTo>
                  <a:pt x="2545713" y="140855"/>
                </a:moveTo>
                <a:lnTo>
                  <a:pt x="2514116" y="130644"/>
                </a:lnTo>
                <a:lnTo>
                  <a:pt x="2509505" y="129247"/>
                </a:lnTo>
                <a:lnTo>
                  <a:pt x="2512287" y="120129"/>
                </a:lnTo>
                <a:lnTo>
                  <a:pt x="2517037" y="121589"/>
                </a:lnTo>
                <a:lnTo>
                  <a:pt x="2548634" y="131787"/>
                </a:lnTo>
                <a:lnTo>
                  <a:pt x="2545713" y="140855"/>
                </a:lnTo>
                <a:close/>
              </a:path>
              <a:path w="3362325" h="1841500">
                <a:moveTo>
                  <a:pt x="2611307" y="153568"/>
                </a:moveTo>
                <a:lnTo>
                  <a:pt x="2583165" y="153568"/>
                </a:lnTo>
                <a:lnTo>
                  <a:pt x="2572701" y="149999"/>
                </a:lnTo>
                <a:lnTo>
                  <a:pt x="2575774" y="140982"/>
                </a:lnTo>
                <a:lnTo>
                  <a:pt x="2586315" y="144576"/>
                </a:lnTo>
                <a:lnTo>
                  <a:pt x="2611307" y="153568"/>
                </a:lnTo>
                <a:close/>
              </a:path>
              <a:path w="3362325" h="1841500">
                <a:moveTo>
                  <a:pt x="2608540" y="162699"/>
                </a:moveTo>
                <a:lnTo>
                  <a:pt x="2583089" y="153542"/>
                </a:lnTo>
                <a:lnTo>
                  <a:pt x="2611307" y="153568"/>
                </a:lnTo>
                <a:lnTo>
                  <a:pt x="2611766" y="153733"/>
                </a:lnTo>
                <a:lnTo>
                  <a:pt x="2608540" y="162699"/>
                </a:lnTo>
                <a:close/>
              </a:path>
              <a:path w="3362325" h="1841500">
                <a:moveTo>
                  <a:pt x="2673946" y="178206"/>
                </a:moveTo>
                <a:lnTo>
                  <a:pt x="2649891" y="178206"/>
                </a:lnTo>
                <a:lnTo>
                  <a:pt x="2635235" y="172656"/>
                </a:lnTo>
                <a:lnTo>
                  <a:pt x="2638614" y="163741"/>
                </a:lnTo>
                <a:lnTo>
                  <a:pt x="2653346" y="169329"/>
                </a:lnTo>
                <a:lnTo>
                  <a:pt x="2674174" y="177634"/>
                </a:lnTo>
                <a:lnTo>
                  <a:pt x="2673946" y="178206"/>
                </a:lnTo>
                <a:close/>
              </a:path>
              <a:path w="3362325" h="1841500">
                <a:moveTo>
                  <a:pt x="2670656" y="186474"/>
                </a:moveTo>
                <a:lnTo>
                  <a:pt x="2649815" y="178180"/>
                </a:lnTo>
                <a:lnTo>
                  <a:pt x="2673946" y="178206"/>
                </a:lnTo>
                <a:lnTo>
                  <a:pt x="2670656" y="186474"/>
                </a:lnTo>
                <a:close/>
              </a:path>
              <a:path w="3362325" h="1841500">
                <a:moveTo>
                  <a:pt x="2731933" y="212293"/>
                </a:moveTo>
                <a:lnTo>
                  <a:pt x="2714204" y="204482"/>
                </a:lnTo>
                <a:lnTo>
                  <a:pt x="2697008" y="197281"/>
                </a:lnTo>
                <a:lnTo>
                  <a:pt x="2700691" y="188493"/>
                </a:lnTo>
                <a:lnTo>
                  <a:pt x="2718039" y="195770"/>
                </a:lnTo>
                <a:lnTo>
                  <a:pt x="2735769" y="203568"/>
                </a:lnTo>
                <a:lnTo>
                  <a:pt x="2731933" y="212293"/>
                </a:lnTo>
                <a:close/>
              </a:path>
              <a:path w="3362325" h="1841500">
                <a:moveTo>
                  <a:pt x="2796042" y="232448"/>
                </a:moveTo>
                <a:lnTo>
                  <a:pt x="2776218" y="232448"/>
                </a:lnTo>
                <a:lnTo>
                  <a:pt x="2757917" y="223989"/>
                </a:lnTo>
                <a:lnTo>
                  <a:pt x="2761905" y="215341"/>
                </a:lnTo>
                <a:lnTo>
                  <a:pt x="2780295" y="223837"/>
                </a:lnTo>
                <a:lnTo>
                  <a:pt x="2796424" y="231660"/>
                </a:lnTo>
                <a:lnTo>
                  <a:pt x="2796042" y="232448"/>
                </a:lnTo>
                <a:close/>
              </a:path>
              <a:path w="3362325" h="1841500">
                <a:moveTo>
                  <a:pt x="2792271" y="240233"/>
                </a:moveTo>
                <a:lnTo>
                  <a:pt x="2776129" y="232410"/>
                </a:lnTo>
                <a:lnTo>
                  <a:pt x="2796042" y="232448"/>
                </a:lnTo>
                <a:lnTo>
                  <a:pt x="2792271" y="240233"/>
                </a:lnTo>
                <a:close/>
              </a:path>
              <a:path w="3362325" h="1841500">
                <a:moveTo>
                  <a:pt x="2851963" y="269532"/>
                </a:moveTo>
                <a:lnTo>
                  <a:pt x="2850005" y="269532"/>
                </a:lnTo>
                <a:lnTo>
                  <a:pt x="2835527" y="261899"/>
                </a:lnTo>
                <a:lnTo>
                  <a:pt x="2817798" y="252882"/>
                </a:lnTo>
                <a:lnTo>
                  <a:pt x="2822116" y="244386"/>
                </a:lnTo>
                <a:lnTo>
                  <a:pt x="2839972" y="253479"/>
                </a:lnTo>
                <a:lnTo>
                  <a:pt x="2854488" y="261124"/>
                </a:lnTo>
                <a:lnTo>
                  <a:pt x="2856050" y="261975"/>
                </a:lnTo>
                <a:lnTo>
                  <a:pt x="2851963" y="269532"/>
                </a:lnTo>
                <a:close/>
              </a:path>
              <a:path w="3362325" h="1841500">
                <a:moveTo>
                  <a:pt x="2851516" y="270357"/>
                </a:moveTo>
                <a:lnTo>
                  <a:pt x="2849954" y="269506"/>
                </a:lnTo>
                <a:lnTo>
                  <a:pt x="2851963" y="269532"/>
                </a:lnTo>
                <a:lnTo>
                  <a:pt x="2851516" y="270357"/>
                </a:lnTo>
                <a:close/>
              </a:path>
              <a:path w="3362325" h="1841500">
                <a:moveTo>
                  <a:pt x="2911256" y="292912"/>
                </a:moveTo>
                <a:lnTo>
                  <a:pt x="2892283" y="292912"/>
                </a:lnTo>
                <a:lnTo>
                  <a:pt x="2878313" y="285000"/>
                </a:lnTo>
                <a:lnTo>
                  <a:pt x="2876561" y="284035"/>
                </a:lnTo>
                <a:lnTo>
                  <a:pt x="2881158" y="275691"/>
                </a:lnTo>
                <a:lnTo>
                  <a:pt x="2882962" y="276694"/>
                </a:lnTo>
                <a:lnTo>
                  <a:pt x="2897665" y="285026"/>
                </a:lnTo>
                <a:lnTo>
                  <a:pt x="2911256" y="292912"/>
                </a:lnTo>
                <a:close/>
              </a:path>
              <a:path w="3362325" h="1841500">
                <a:moveTo>
                  <a:pt x="2909467" y="302933"/>
                </a:moveTo>
                <a:lnTo>
                  <a:pt x="2905987" y="300863"/>
                </a:lnTo>
                <a:lnTo>
                  <a:pt x="2892233" y="292887"/>
                </a:lnTo>
                <a:lnTo>
                  <a:pt x="2911256" y="292912"/>
                </a:lnTo>
                <a:lnTo>
                  <a:pt x="2914331" y="294741"/>
                </a:lnTo>
                <a:lnTo>
                  <a:pt x="2909467" y="302933"/>
                </a:lnTo>
                <a:close/>
              </a:path>
              <a:path w="3362325" h="1841500">
                <a:moveTo>
                  <a:pt x="2963915" y="325335"/>
                </a:moveTo>
                <a:lnTo>
                  <a:pt x="2946220" y="325335"/>
                </a:lnTo>
                <a:lnTo>
                  <a:pt x="2933851" y="317626"/>
                </a:lnTo>
                <a:lnTo>
                  <a:pt x="2938892" y="309549"/>
                </a:lnTo>
                <a:lnTo>
                  <a:pt x="2951300" y="317284"/>
                </a:lnTo>
                <a:lnTo>
                  <a:pt x="2963915" y="325335"/>
                </a:lnTo>
                <a:close/>
              </a:path>
              <a:path w="3362325" h="1841500">
                <a:moveTo>
                  <a:pt x="2965918" y="338010"/>
                </a:moveTo>
                <a:lnTo>
                  <a:pt x="2959212" y="333628"/>
                </a:lnTo>
                <a:lnTo>
                  <a:pt x="2946170" y="325310"/>
                </a:lnTo>
                <a:lnTo>
                  <a:pt x="2963915" y="325335"/>
                </a:lnTo>
                <a:lnTo>
                  <a:pt x="2971125" y="330047"/>
                </a:lnTo>
                <a:lnTo>
                  <a:pt x="2965918" y="338010"/>
                </a:lnTo>
                <a:close/>
              </a:path>
              <a:path w="3362325" h="1841500">
                <a:moveTo>
                  <a:pt x="3013819" y="359143"/>
                </a:moveTo>
                <a:lnTo>
                  <a:pt x="2997287" y="359143"/>
                </a:lnTo>
                <a:lnTo>
                  <a:pt x="2989565" y="353847"/>
                </a:lnTo>
                <a:lnTo>
                  <a:pt x="2994963" y="345998"/>
                </a:lnTo>
                <a:lnTo>
                  <a:pt x="3002723" y="351332"/>
                </a:lnTo>
                <a:lnTo>
                  <a:pt x="3013819" y="359143"/>
                </a:lnTo>
                <a:close/>
              </a:path>
              <a:path w="3362325" h="1841500">
                <a:moveTo>
                  <a:pt x="3025863" y="367804"/>
                </a:moveTo>
                <a:lnTo>
                  <a:pt x="3009581" y="367804"/>
                </a:lnTo>
                <a:lnTo>
                  <a:pt x="2997236" y="359117"/>
                </a:lnTo>
                <a:lnTo>
                  <a:pt x="3013819" y="359143"/>
                </a:lnTo>
                <a:lnTo>
                  <a:pt x="3015118" y="360057"/>
                </a:lnTo>
                <a:lnTo>
                  <a:pt x="3025863" y="367804"/>
                </a:lnTo>
                <a:close/>
              </a:path>
              <a:path w="3362325" h="1841500">
                <a:moveTo>
                  <a:pt x="3020604" y="375754"/>
                </a:moveTo>
                <a:lnTo>
                  <a:pt x="3009543" y="367779"/>
                </a:lnTo>
                <a:lnTo>
                  <a:pt x="3025863" y="367804"/>
                </a:lnTo>
                <a:lnTo>
                  <a:pt x="3026180" y="368033"/>
                </a:lnTo>
                <a:lnTo>
                  <a:pt x="3020604" y="375754"/>
                </a:lnTo>
                <a:close/>
              </a:path>
              <a:path w="3362325" h="1841500">
                <a:moveTo>
                  <a:pt x="3060881" y="394284"/>
                </a:moveTo>
                <a:lnTo>
                  <a:pt x="3045369" y="394284"/>
                </a:lnTo>
                <a:lnTo>
                  <a:pt x="3043401" y="392785"/>
                </a:lnTo>
                <a:lnTo>
                  <a:pt x="3049154" y="385203"/>
                </a:lnTo>
                <a:lnTo>
                  <a:pt x="3051173" y="386727"/>
                </a:lnTo>
                <a:lnTo>
                  <a:pt x="3060881" y="394284"/>
                </a:lnTo>
                <a:close/>
              </a:path>
              <a:path w="3362325" h="1841500">
                <a:moveTo>
                  <a:pt x="3076415" y="412318"/>
                </a:moveTo>
                <a:lnTo>
                  <a:pt x="3068255" y="412318"/>
                </a:lnTo>
                <a:lnTo>
                  <a:pt x="3056863" y="403225"/>
                </a:lnTo>
                <a:lnTo>
                  <a:pt x="3045318" y="394246"/>
                </a:lnTo>
                <a:lnTo>
                  <a:pt x="3060881" y="394284"/>
                </a:lnTo>
                <a:lnTo>
                  <a:pt x="3062806" y="395782"/>
                </a:lnTo>
                <a:lnTo>
                  <a:pt x="3074249" y="404914"/>
                </a:lnTo>
                <a:lnTo>
                  <a:pt x="3079177" y="408952"/>
                </a:lnTo>
                <a:lnTo>
                  <a:pt x="3076415" y="412318"/>
                </a:lnTo>
                <a:close/>
              </a:path>
              <a:path w="3362325" h="1841500">
                <a:moveTo>
                  <a:pt x="3073131" y="416318"/>
                </a:moveTo>
                <a:lnTo>
                  <a:pt x="3068204" y="412280"/>
                </a:lnTo>
                <a:lnTo>
                  <a:pt x="3076415" y="412318"/>
                </a:lnTo>
                <a:lnTo>
                  <a:pt x="3073131" y="416318"/>
                </a:lnTo>
                <a:close/>
              </a:path>
              <a:path w="3362325" h="1841500">
                <a:moveTo>
                  <a:pt x="3125815" y="449325"/>
                </a:moveTo>
                <a:lnTo>
                  <a:pt x="3111676" y="449325"/>
                </a:lnTo>
                <a:lnTo>
                  <a:pt x="3101071" y="439915"/>
                </a:lnTo>
                <a:lnTo>
                  <a:pt x="3094925" y="434619"/>
                </a:lnTo>
                <a:lnTo>
                  <a:pt x="3101148" y="427405"/>
                </a:lnTo>
                <a:lnTo>
                  <a:pt x="3107396" y="432790"/>
                </a:lnTo>
                <a:lnTo>
                  <a:pt x="3118039" y="442239"/>
                </a:lnTo>
                <a:lnTo>
                  <a:pt x="3125815" y="449325"/>
                </a:lnTo>
                <a:close/>
              </a:path>
              <a:path w="3362325" h="1841500">
                <a:moveTo>
                  <a:pt x="3124231" y="458762"/>
                </a:moveTo>
                <a:lnTo>
                  <a:pt x="3122026" y="458762"/>
                </a:lnTo>
                <a:lnTo>
                  <a:pt x="3111625" y="449287"/>
                </a:lnTo>
                <a:lnTo>
                  <a:pt x="3125815" y="449325"/>
                </a:lnTo>
                <a:lnTo>
                  <a:pt x="3128491" y="451764"/>
                </a:lnTo>
                <a:lnTo>
                  <a:pt x="3129710" y="452920"/>
                </a:lnTo>
                <a:lnTo>
                  <a:pt x="3124231" y="458762"/>
                </a:lnTo>
                <a:close/>
              </a:path>
              <a:path w="3362325" h="1841500">
                <a:moveTo>
                  <a:pt x="3123195" y="459866"/>
                </a:moveTo>
                <a:lnTo>
                  <a:pt x="3121976" y="458724"/>
                </a:lnTo>
                <a:lnTo>
                  <a:pt x="3124231" y="458762"/>
                </a:lnTo>
                <a:lnTo>
                  <a:pt x="3123195" y="459866"/>
                </a:lnTo>
                <a:close/>
              </a:path>
              <a:path w="3362325" h="1841500">
                <a:moveTo>
                  <a:pt x="3165173" y="487502"/>
                </a:moveTo>
                <a:lnTo>
                  <a:pt x="3151846" y="487502"/>
                </a:lnTo>
                <a:lnTo>
                  <a:pt x="3143769" y="479501"/>
                </a:lnTo>
                <a:lnTo>
                  <a:pt x="3150474" y="472732"/>
                </a:lnTo>
                <a:lnTo>
                  <a:pt x="3158602" y="480783"/>
                </a:lnTo>
                <a:lnTo>
                  <a:pt x="3165173" y="487502"/>
                </a:lnTo>
                <a:close/>
              </a:path>
              <a:path w="3362325" h="1841500">
                <a:moveTo>
                  <a:pt x="3174522" y="497230"/>
                </a:moveTo>
                <a:lnTo>
                  <a:pt x="3161371" y="497230"/>
                </a:lnTo>
                <a:lnTo>
                  <a:pt x="3151811" y="487467"/>
                </a:lnTo>
                <a:lnTo>
                  <a:pt x="3165173" y="487502"/>
                </a:lnTo>
                <a:lnTo>
                  <a:pt x="3168216" y="490613"/>
                </a:lnTo>
                <a:lnTo>
                  <a:pt x="3174522" y="497230"/>
                </a:lnTo>
                <a:close/>
              </a:path>
              <a:path w="3362325" h="1841500">
                <a:moveTo>
                  <a:pt x="3170325" y="506628"/>
                </a:moveTo>
                <a:lnTo>
                  <a:pt x="3161320" y="497179"/>
                </a:lnTo>
                <a:lnTo>
                  <a:pt x="3174522" y="497230"/>
                </a:lnTo>
                <a:lnTo>
                  <a:pt x="3177221" y="500062"/>
                </a:lnTo>
                <a:lnTo>
                  <a:pt x="3170325" y="506628"/>
                </a:lnTo>
                <a:close/>
              </a:path>
              <a:path w="3362325" h="1841500">
                <a:moveTo>
                  <a:pt x="3209781" y="536778"/>
                </a:moveTo>
                <a:lnTo>
                  <a:pt x="3197337" y="536778"/>
                </a:lnTo>
                <a:lnTo>
                  <a:pt x="3189387" y="527621"/>
                </a:lnTo>
                <a:lnTo>
                  <a:pt x="3196575" y="521373"/>
                </a:lnTo>
                <a:lnTo>
                  <a:pt x="3204576" y="530593"/>
                </a:lnTo>
                <a:lnTo>
                  <a:pt x="3209781" y="536778"/>
                </a:lnTo>
                <a:close/>
              </a:path>
              <a:path w="3362325" h="1841500">
                <a:moveTo>
                  <a:pt x="3213797" y="556666"/>
                </a:moveTo>
                <a:lnTo>
                  <a:pt x="3205745" y="546773"/>
                </a:lnTo>
                <a:lnTo>
                  <a:pt x="3197287" y="536727"/>
                </a:lnTo>
                <a:lnTo>
                  <a:pt x="3209781" y="536778"/>
                </a:lnTo>
                <a:lnTo>
                  <a:pt x="3213136" y="540765"/>
                </a:lnTo>
                <a:lnTo>
                  <a:pt x="3221188" y="550659"/>
                </a:lnTo>
                <a:lnTo>
                  <a:pt x="3213797" y="556666"/>
                </a:lnTo>
                <a:close/>
              </a:path>
              <a:path w="3362325" h="1841500">
                <a:moveTo>
                  <a:pt x="3249078" y="587679"/>
                </a:moveTo>
                <a:lnTo>
                  <a:pt x="3237406" y="587679"/>
                </a:lnTo>
                <a:lnTo>
                  <a:pt x="3231107" y="579107"/>
                </a:lnTo>
                <a:lnTo>
                  <a:pt x="3238790" y="573468"/>
                </a:lnTo>
                <a:lnTo>
                  <a:pt x="3245128" y="582104"/>
                </a:lnTo>
                <a:lnTo>
                  <a:pt x="3249078" y="587679"/>
                </a:lnTo>
                <a:close/>
              </a:path>
              <a:path w="3362325" h="1841500">
                <a:moveTo>
                  <a:pt x="3256281" y="598042"/>
                </a:moveTo>
                <a:lnTo>
                  <a:pt x="3244759" y="598042"/>
                </a:lnTo>
                <a:lnTo>
                  <a:pt x="3237355" y="587616"/>
                </a:lnTo>
                <a:lnTo>
                  <a:pt x="3249078" y="587679"/>
                </a:lnTo>
                <a:lnTo>
                  <a:pt x="3252570" y="592607"/>
                </a:lnTo>
                <a:lnTo>
                  <a:pt x="3256281" y="598042"/>
                </a:lnTo>
                <a:close/>
              </a:path>
              <a:path w="3362325" h="1841500">
                <a:moveTo>
                  <a:pt x="3255297" y="608469"/>
                </a:moveTo>
                <a:lnTo>
                  <a:pt x="3251871" y="608469"/>
                </a:lnTo>
                <a:lnTo>
                  <a:pt x="3244708" y="597979"/>
                </a:lnTo>
                <a:lnTo>
                  <a:pt x="3256281" y="598042"/>
                </a:lnTo>
                <a:lnTo>
                  <a:pt x="3259783" y="603173"/>
                </a:lnTo>
                <a:lnTo>
                  <a:pt x="3260863" y="604812"/>
                </a:lnTo>
                <a:lnTo>
                  <a:pt x="3255297" y="608469"/>
                </a:lnTo>
                <a:close/>
              </a:path>
              <a:path w="3362325" h="1841500">
                <a:moveTo>
                  <a:pt x="3252900" y="610044"/>
                </a:moveTo>
                <a:lnTo>
                  <a:pt x="3251820" y="608406"/>
                </a:lnTo>
                <a:lnTo>
                  <a:pt x="3255297" y="608469"/>
                </a:lnTo>
                <a:lnTo>
                  <a:pt x="3252900" y="610044"/>
                </a:lnTo>
                <a:close/>
              </a:path>
              <a:path w="3362325" h="1841500">
                <a:moveTo>
                  <a:pt x="3282872" y="640092"/>
                </a:moveTo>
                <a:lnTo>
                  <a:pt x="3271848" y="640092"/>
                </a:lnTo>
                <a:lnTo>
                  <a:pt x="3268153" y="634009"/>
                </a:lnTo>
                <a:lnTo>
                  <a:pt x="3276306" y="629069"/>
                </a:lnTo>
                <a:lnTo>
                  <a:pt x="3280040" y="635228"/>
                </a:lnTo>
                <a:lnTo>
                  <a:pt x="3282872" y="640092"/>
                </a:lnTo>
                <a:close/>
              </a:path>
              <a:path w="3362325" h="1841500">
                <a:moveTo>
                  <a:pt x="3288946" y="650735"/>
                </a:moveTo>
                <a:lnTo>
                  <a:pt x="3278046" y="650735"/>
                </a:lnTo>
                <a:lnTo>
                  <a:pt x="3271798" y="640016"/>
                </a:lnTo>
                <a:lnTo>
                  <a:pt x="3282872" y="640092"/>
                </a:lnTo>
                <a:lnTo>
                  <a:pt x="3286326" y="646023"/>
                </a:lnTo>
                <a:lnTo>
                  <a:pt x="3288946" y="650735"/>
                </a:lnTo>
                <a:close/>
              </a:path>
              <a:path w="3362325" h="1841500">
                <a:moveTo>
                  <a:pt x="3286885" y="666864"/>
                </a:moveTo>
                <a:lnTo>
                  <a:pt x="3283964" y="661365"/>
                </a:lnTo>
                <a:lnTo>
                  <a:pt x="3277995" y="650659"/>
                </a:lnTo>
                <a:lnTo>
                  <a:pt x="3288946" y="650735"/>
                </a:lnTo>
                <a:lnTo>
                  <a:pt x="3292372" y="656894"/>
                </a:lnTo>
                <a:lnTo>
                  <a:pt x="3295293" y="662393"/>
                </a:lnTo>
                <a:lnTo>
                  <a:pt x="3286885" y="666864"/>
                </a:lnTo>
                <a:close/>
              </a:path>
              <a:path w="3362325" h="1841500">
                <a:moveTo>
                  <a:pt x="3310933" y="693877"/>
                </a:moveTo>
                <a:lnTo>
                  <a:pt x="3300461" y="693877"/>
                </a:lnTo>
                <a:lnTo>
                  <a:pt x="3299661" y="692213"/>
                </a:lnTo>
                <a:lnTo>
                  <a:pt x="3308234" y="688073"/>
                </a:lnTo>
                <a:lnTo>
                  <a:pt x="3309072" y="689825"/>
                </a:lnTo>
                <a:lnTo>
                  <a:pt x="3310933" y="693877"/>
                </a:lnTo>
                <a:close/>
              </a:path>
              <a:path w="3362325" h="1841500">
                <a:moveTo>
                  <a:pt x="3320526" y="715759"/>
                </a:moveTo>
                <a:lnTo>
                  <a:pt x="3310228" y="715759"/>
                </a:lnTo>
                <a:lnTo>
                  <a:pt x="3305427" y="704710"/>
                </a:lnTo>
                <a:lnTo>
                  <a:pt x="3300423" y="693801"/>
                </a:lnTo>
                <a:lnTo>
                  <a:pt x="3310933" y="693877"/>
                </a:lnTo>
                <a:lnTo>
                  <a:pt x="3314165" y="700913"/>
                </a:lnTo>
                <a:lnTo>
                  <a:pt x="3319003" y="712050"/>
                </a:lnTo>
                <a:lnTo>
                  <a:pt x="3320526" y="715759"/>
                </a:lnTo>
                <a:close/>
              </a:path>
              <a:path w="3362325" h="1841500">
                <a:moveTo>
                  <a:pt x="3314749" y="726770"/>
                </a:moveTo>
                <a:lnTo>
                  <a:pt x="3310199" y="715692"/>
                </a:lnTo>
                <a:lnTo>
                  <a:pt x="3320526" y="715759"/>
                </a:lnTo>
                <a:lnTo>
                  <a:pt x="3323639" y="723341"/>
                </a:lnTo>
                <a:lnTo>
                  <a:pt x="3314749" y="726770"/>
                </a:lnTo>
                <a:close/>
              </a:path>
              <a:path w="3362325" h="1841500">
                <a:moveTo>
                  <a:pt x="3335513" y="789559"/>
                </a:moveTo>
                <a:lnTo>
                  <a:pt x="3333608" y="782459"/>
                </a:lnTo>
                <a:lnTo>
                  <a:pt x="3330332" y="771220"/>
                </a:lnTo>
                <a:lnTo>
                  <a:pt x="3326801" y="760018"/>
                </a:lnTo>
                <a:lnTo>
                  <a:pt x="3324553" y="753389"/>
                </a:lnTo>
                <a:lnTo>
                  <a:pt x="3333583" y="750341"/>
                </a:lnTo>
                <a:lnTo>
                  <a:pt x="3335882" y="757148"/>
                </a:lnTo>
                <a:lnTo>
                  <a:pt x="3339476" y="768553"/>
                </a:lnTo>
                <a:lnTo>
                  <a:pt x="3342816" y="779995"/>
                </a:lnTo>
                <a:lnTo>
                  <a:pt x="3344708" y="787095"/>
                </a:lnTo>
                <a:lnTo>
                  <a:pt x="3335513" y="789559"/>
                </a:lnTo>
                <a:close/>
              </a:path>
              <a:path w="3362325" h="1841500">
                <a:moveTo>
                  <a:pt x="3353863" y="827989"/>
                </a:moveTo>
                <a:lnTo>
                  <a:pt x="3344200" y="827989"/>
                </a:lnTo>
                <a:lnTo>
                  <a:pt x="3342041" y="817041"/>
                </a:lnTo>
                <a:lnTo>
                  <a:pt x="3351376" y="815200"/>
                </a:lnTo>
                <a:lnTo>
                  <a:pt x="3353560" y="826249"/>
                </a:lnTo>
                <a:lnTo>
                  <a:pt x="3353863" y="827989"/>
                </a:lnTo>
                <a:close/>
              </a:path>
              <a:path w="3362325" h="1841500">
                <a:moveTo>
                  <a:pt x="3357529" y="850963"/>
                </a:moveTo>
                <a:lnTo>
                  <a:pt x="3347934" y="850963"/>
                </a:lnTo>
                <a:lnTo>
                  <a:pt x="3346181" y="839355"/>
                </a:lnTo>
                <a:lnTo>
                  <a:pt x="3344175" y="827887"/>
                </a:lnTo>
                <a:lnTo>
                  <a:pt x="3353863" y="827989"/>
                </a:lnTo>
                <a:lnTo>
                  <a:pt x="3355592" y="837933"/>
                </a:lnTo>
                <a:lnTo>
                  <a:pt x="3357357" y="849642"/>
                </a:lnTo>
                <a:lnTo>
                  <a:pt x="3357529" y="850963"/>
                </a:lnTo>
                <a:close/>
              </a:path>
              <a:path w="3362325" h="1841500">
                <a:moveTo>
                  <a:pt x="3348353" y="854278"/>
                </a:moveTo>
                <a:lnTo>
                  <a:pt x="3347909" y="850849"/>
                </a:lnTo>
                <a:lnTo>
                  <a:pt x="3357529" y="850963"/>
                </a:lnTo>
                <a:lnTo>
                  <a:pt x="3357802" y="853071"/>
                </a:lnTo>
                <a:lnTo>
                  <a:pt x="3348353" y="854278"/>
                </a:lnTo>
                <a:close/>
              </a:path>
              <a:path w="3362325" h="1841500">
                <a:moveTo>
                  <a:pt x="3361092" y="885698"/>
                </a:moveTo>
                <a:lnTo>
                  <a:pt x="3351554" y="885698"/>
                </a:lnTo>
                <a:lnTo>
                  <a:pt x="3351287" y="882472"/>
                </a:lnTo>
                <a:lnTo>
                  <a:pt x="3360786" y="881710"/>
                </a:lnTo>
                <a:lnTo>
                  <a:pt x="3361092" y="885698"/>
                </a:lnTo>
                <a:close/>
              </a:path>
              <a:path w="3362325" h="1841500">
                <a:moveTo>
                  <a:pt x="3361758" y="897356"/>
                </a:moveTo>
                <a:lnTo>
                  <a:pt x="3352227" y="897356"/>
                </a:lnTo>
                <a:lnTo>
                  <a:pt x="3351541" y="885596"/>
                </a:lnTo>
                <a:lnTo>
                  <a:pt x="3361092" y="885698"/>
                </a:lnTo>
                <a:lnTo>
                  <a:pt x="3361758" y="897356"/>
                </a:lnTo>
                <a:close/>
              </a:path>
              <a:path w="3362325" h="1841500">
                <a:moveTo>
                  <a:pt x="3352760" y="920203"/>
                </a:moveTo>
                <a:lnTo>
                  <a:pt x="3352621" y="908723"/>
                </a:lnTo>
                <a:lnTo>
                  <a:pt x="3352214" y="897242"/>
                </a:lnTo>
                <a:lnTo>
                  <a:pt x="3361758" y="897356"/>
                </a:lnTo>
                <a:lnTo>
                  <a:pt x="3362149" y="909053"/>
                </a:lnTo>
                <a:lnTo>
                  <a:pt x="3362285" y="920102"/>
                </a:lnTo>
                <a:lnTo>
                  <a:pt x="3352760" y="920203"/>
                </a:lnTo>
                <a:close/>
              </a:path>
              <a:path w="3362325" h="1841500">
                <a:moveTo>
                  <a:pt x="3352633" y="909053"/>
                </a:moveTo>
                <a:close/>
              </a:path>
              <a:path w="3362325" h="1841500">
                <a:moveTo>
                  <a:pt x="3358958" y="979055"/>
                </a:moveTo>
                <a:lnTo>
                  <a:pt x="3349395" y="979055"/>
                </a:lnTo>
                <a:lnTo>
                  <a:pt x="3350614" y="967359"/>
                </a:lnTo>
                <a:lnTo>
                  <a:pt x="3351554" y="955738"/>
                </a:lnTo>
                <a:lnTo>
                  <a:pt x="3351973" y="948436"/>
                </a:lnTo>
                <a:lnTo>
                  <a:pt x="3361485" y="948994"/>
                </a:lnTo>
                <a:lnTo>
                  <a:pt x="3361040" y="956513"/>
                </a:lnTo>
                <a:lnTo>
                  <a:pt x="3360088" y="968248"/>
                </a:lnTo>
                <a:lnTo>
                  <a:pt x="3358958" y="979055"/>
                </a:lnTo>
                <a:close/>
              </a:path>
              <a:path w="3362325" h="1841500">
                <a:moveTo>
                  <a:pt x="3351541" y="955852"/>
                </a:moveTo>
                <a:close/>
              </a:path>
              <a:path w="3362325" h="1841500">
                <a:moveTo>
                  <a:pt x="3350601" y="967473"/>
                </a:moveTo>
                <a:close/>
              </a:path>
              <a:path w="3362325" h="1841500">
                <a:moveTo>
                  <a:pt x="3357942" y="987247"/>
                </a:moveTo>
                <a:lnTo>
                  <a:pt x="3348493" y="986040"/>
                </a:lnTo>
                <a:lnTo>
                  <a:pt x="3349395" y="978941"/>
                </a:lnTo>
                <a:lnTo>
                  <a:pt x="3358958" y="979055"/>
                </a:lnTo>
                <a:lnTo>
                  <a:pt x="3358843" y="980147"/>
                </a:lnTo>
                <a:lnTo>
                  <a:pt x="3357942" y="987247"/>
                </a:lnTo>
                <a:close/>
              </a:path>
              <a:path w="3362325" h="1841500">
                <a:moveTo>
                  <a:pt x="3351632" y="1024978"/>
                </a:moveTo>
                <a:lnTo>
                  <a:pt x="3341927" y="1024978"/>
                </a:lnTo>
                <a:lnTo>
                  <a:pt x="3344099" y="1013942"/>
                </a:lnTo>
                <a:lnTo>
                  <a:pt x="3353446" y="1015784"/>
                </a:lnTo>
                <a:lnTo>
                  <a:pt x="3351632" y="1024978"/>
                </a:lnTo>
                <a:close/>
              </a:path>
              <a:path w="3362325" h="1841500">
                <a:moveTo>
                  <a:pt x="3346442" y="1047686"/>
                </a:moveTo>
                <a:lnTo>
                  <a:pt x="3336631" y="1047686"/>
                </a:lnTo>
                <a:lnTo>
                  <a:pt x="3339438" y="1036256"/>
                </a:lnTo>
                <a:lnTo>
                  <a:pt x="3341940" y="1024877"/>
                </a:lnTo>
                <a:lnTo>
                  <a:pt x="3351632" y="1024978"/>
                </a:lnTo>
                <a:lnTo>
                  <a:pt x="3351249" y="1026922"/>
                </a:lnTo>
                <a:lnTo>
                  <a:pt x="3348683" y="1038517"/>
                </a:lnTo>
                <a:lnTo>
                  <a:pt x="3346442" y="1047686"/>
                </a:lnTo>
                <a:close/>
              </a:path>
              <a:path w="3362325" h="1841500">
                <a:moveTo>
                  <a:pt x="3339412" y="1036358"/>
                </a:moveTo>
                <a:close/>
              </a:path>
              <a:path w="3362325" h="1841500">
                <a:moveTo>
                  <a:pt x="3336650" y="1047608"/>
                </a:moveTo>
                <a:close/>
              </a:path>
              <a:path w="3362325" h="1841500">
                <a:moveTo>
                  <a:pt x="3345000" y="1053261"/>
                </a:moveTo>
                <a:lnTo>
                  <a:pt x="3335806" y="1050798"/>
                </a:lnTo>
                <a:lnTo>
                  <a:pt x="3336650" y="1047608"/>
                </a:lnTo>
                <a:lnTo>
                  <a:pt x="3346442" y="1047686"/>
                </a:lnTo>
                <a:lnTo>
                  <a:pt x="3345864" y="1050048"/>
                </a:lnTo>
                <a:lnTo>
                  <a:pt x="3345000" y="1053261"/>
                </a:lnTo>
                <a:close/>
              </a:path>
              <a:path w="3362325" h="1841500">
                <a:moveTo>
                  <a:pt x="3336789" y="1081430"/>
                </a:moveTo>
                <a:lnTo>
                  <a:pt x="3326801" y="1081430"/>
                </a:lnTo>
                <a:lnTo>
                  <a:pt x="3327868" y="1078026"/>
                </a:lnTo>
                <a:lnTo>
                  <a:pt x="3336961" y="1080884"/>
                </a:lnTo>
                <a:lnTo>
                  <a:pt x="3336789" y="1081430"/>
                </a:lnTo>
                <a:close/>
              </a:path>
              <a:path w="3362325" h="1841500">
                <a:moveTo>
                  <a:pt x="3324045" y="1117041"/>
                </a:moveTo>
                <a:lnTo>
                  <a:pt x="3315155" y="1113612"/>
                </a:lnTo>
                <a:lnTo>
                  <a:pt x="3319029" y="1103604"/>
                </a:lnTo>
                <a:lnTo>
                  <a:pt x="3323055" y="1092492"/>
                </a:lnTo>
                <a:lnTo>
                  <a:pt x="3326827" y="1081328"/>
                </a:lnTo>
                <a:lnTo>
                  <a:pt x="3336789" y="1081430"/>
                </a:lnTo>
                <a:lnTo>
                  <a:pt x="3335856" y="1084389"/>
                </a:lnTo>
                <a:lnTo>
                  <a:pt x="3332008" y="1095743"/>
                </a:lnTo>
                <a:lnTo>
                  <a:pt x="3327906" y="1107033"/>
                </a:lnTo>
                <a:lnTo>
                  <a:pt x="3324045" y="1117041"/>
                </a:lnTo>
                <a:close/>
              </a:path>
              <a:path w="3362325" h="1841500">
                <a:moveTo>
                  <a:pt x="3323017" y="1092593"/>
                </a:moveTo>
                <a:close/>
              </a:path>
              <a:path w="3362325" h="1841500">
                <a:moveTo>
                  <a:pt x="3318991" y="1103693"/>
                </a:moveTo>
                <a:close/>
              </a:path>
              <a:path w="3362325" h="1841500">
                <a:moveTo>
                  <a:pt x="3310900" y="1147648"/>
                </a:moveTo>
                <a:lnTo>
                  <a:pt x="3300423" y="1147648"/>
                </a:lnTo>
                <a:lnTo>
                  <a:pt x="3304094" y="1139634"/>
                </a:lnTo>
                <a:lnTo>
                  <a:pt x="3312755" y="1143609"/>
                </a:lnTo>
                <a:lnTo>
                  <a:pt x="3310900" y="1147648"/>
                </a:lnTo>
                <a:close/>
              </a:path>
              <a:path w="3362325" h="1841500">
                <a:moveTo>
                  <a:pt x="3305754" y="1158506"/>
                </a:moveTo>
                <a:lnTo>
                  <a:pt x="3295178" y="1158506"/>
                </a:lnTo>
                <a:lnTo>
                  <a:pt x="3300461" y="1147559"/>
                </a:lnTo>
                <a:lnTo>
                  <a:pt x="3310900" y="1147648"/>
                </a:lnTo>
                <a:lnTo>
                  <a:pt x="3309034" y="1151712"/>
                </a:lnTo>
                <a:lnTo>
                  <a:pt x="3305754" y="1158506"/>
                </a:lnTo>
                <a:close/>
              </a:path>
              <a:path w="3362325" h="1841500">
                <a:moveTo>
                  <a:pt x="3295190" y="1158482"/>
                </a:moveTo>
                <a:close/>
              </a:path>
              <a:path w="3362325" h="1841500">
                <a:moveTo>
                  <a:pt x="3295826" y="1178052"/>
                </a:moveTo>
                <a:lnTo>
                  <a:pt x="3287419" y="1173581"/>
                </a:lnTo>
                <a:lnTo>
                  <a:pt x="3289730" y="1169238"/>
                </a:lnTo>
                <a:lnTo>
                  <a:pt x="3295190" y="1158482"/>
                </a:lnTo>
                <a:lnTo>
                  <a:pt x="3305754" y="1158506"/>
                </a:lnTo>
                <a:lnTo>
                  <a:pt x="3303713" y="1162735"/>
                </a:lnTo>
                <a:lnTo>
                  <a:pt x="3298137" y="1173708"/>
                </a:lnTo>
                <a:lnTo>
                  <a:pt x="3295826" y="1178052"/>
                </a:lnTo>
                <a:close/>
              </a:path>
              <a:path w="3362325" h="1841500">
                <a:moveTo>
                  <a:pt x="3289679" y="1169327"/>
                </a:moveTo>
                <a:close/>
              </a:path>
              <a:path w="3362325" h="1841500">
                <a:moveTo>
                  <a:pt x="3269979" y="1222565"/>
                </a:moveTo>
                <a:lnTo>
                  <a:pt x="3258717" y="1222565"/>
                </a:lnTo>
                <a:lnTo>
                  <a:pt x="3265422" y="1211948"/>
                </a:lnTo>
                <a:lnTo>
                  <a:pt x="3271848" y="1201356"/>
                </a:lnTo>
                <a:lnTo>
                  <a:pt x="3273588" y="1198372"/>
                </a:lnTo>
                <a:lnTo>
                  <a:pt x="3281818" y="1203159"/>
                </a:lnTo>
                <a:lnTo>
                  <a:pt x="3279989" y="1206296"/>
                </a:lnTo>
                <a:lnTo>
                  <a:pt x="3273474" y="1217040"/>
                </a:lnTo>
                <a:lnTo>
                  <a:pt x="3269979" y="1222565"/>
                </a:lnTo>
                <a:close/>
              </a:path>
              <a:path w="3362325" h="1841500">
                <a:moveTo>
                  <a:pt x="3271798" y="1201432"/>
                </a:moveTo>
                <a:close/>
              </a:path>
              <a:path w="3362325" h="1841500">
                <a:moveTo>
                  <a:pt x="3265371" y="1212024"/>
                </a:moveTo>
                <a:close/>
              </a:path>
              <a:path w="3362325" h="1841500">
                <a:moveTo>
                  <a:pt x="3261485" y="1235684"/>
                </a:moveTo>
                <a:lnTo>
                  <a:pt x="3253535" y="1230452"/>
                </a:lnTo>
                <a:lnTo>
                  <a:pt x="3258755" y="1222489"/>
                </a:lnTo>
                <a:lnTo>
                  <a:pt x="3269979" y="1222565"/>
                </a:lnTo>
                <a:lnTo>
                  <a:pt x="3266718" y="1227721"/>
                </a:lnTo>
                <a:lnTo>
                  <a:pt x="3261485" y="1235684"/>
                </a:lnTo>
                <a:close/>
              </a:path>
              <a:path w="3362325" h="1841500">
                <a:moveTo>
                  <a:pt x="3237355" y="1253832"/>
                </a:moveTo>
                <a:close/>
              </a:path>
              <a:path w="3362325" h="1841500">
                <a:moveTo>
                  <a:pt x="3237404" y="1253832"/>
                </a:moveTo>
                <a:close/>
              </a:path>
              <a:path w="3362325" h="1841500">
                <a:moveTo>
                  <a:pt x="3221937" y="1289837"/>
                </a:moveTo>
                <a:lnTo>
                  <a:pt x="3214457" y="1283944"/>
                </a:lnTo>
                <a:lnTo>
                  <a:pt x="3222052" y="1274305"/>
                </a:lnTo>
                <a:lnTo>
                  <a:pt x="3229837" y="1264069"/>
                </a:lnTo>
                <a:lnTo>
                  <a:pt x="3237350" y="1253832"/>
                </a:lnTo>
                <a:lnTo>
                  <a:pt x="3245140" y="1259319"/>
                </a:lnTo>
                <a:lnTo>
                  <a:pt x="3237419" y="1269834"/>
                </a:lnTo>
                <a:lnTo>
                  <a:pt x="3229532" y="1280198"/>
                </a:lnTo>
                <a:lnTo>
                  <a:pt x="3221937" y="1289837"/>
                </a:lnTo>
                <a:close/>
              </a:path>
              <a:path w="3362325" h="1841500">
                <a:moveTo>
                  <a:pt x="3229786" y="1264132"/>
                </a:moveTo>
                <a:close/>
              </a:path>
              <a:path w="3362325" h="1841500">
                <a:moveTo>
                  <a:pt x="3222001" y="1274368"/>
                </a:moveTo>
                <a:close/>
              </a:path>
              <a:path w="3362325" h="1841500">
                <a:moveTo>
                  <a:pt x="3201242" y="1314703"/>
                </a:moveTo>
                <a:lnTo>
                  <a:pt x="3188625" y="1314703"/>
                </a:lnTo>
                <a:lnTo>
                  <a:pt x="3196372" y="1305775"/>
                </a:lnTo>
                <a:lnTo>
                  <a:pt x="3203573" y="1312024"/>
                </a:lnTo>
                <a:lnTo>
                  <a:pt x="3201242" y="1314703"/>
                </a:lnTo>
                <a:close/>
              </a:path>
              <a:path w="3362325" h="1841500">
                <a:moveTo>
                  <a:pt x="3178046" y="1340497"/>
                </a:moveTo>
                <a:lnTo>
                  <a:pt x="3171048" y="1334033"/>
                </a:lnTo>
                <a:lnTo>
                  <a:pt x="3179786" y="1324571"/>
                </a:lnTo>
                <a:lnTo>
                  <a:pt x="3188663" y="1314653"/>
                </a:lnTo>
                <a:lnTo>
                  <a:pt x="3201242" y="1314703"/>
                </a:lnTo>
                <a:lnTo>
                  <a:pt x="3195763" y="1321003"/>
                </a:lnTo>
                <a:lnTo>
                  <a:pt x="3186784" y="1331036"/>
                </a:lnTo>
                <a:lnTo>
                  <a:pt x="3178046" y="1340497"/>
                </a:lnTo>
                <a:close/>
              </a:path>
              <a:path w="3362325" h="1841500">
                <a:moveTo>
                  <a:pt x="3179735" y="1324622"/>
                </a:moveTo>
                <a:close/>
              </a:path>
              <a:path w="3362325" h="1841500">
                <a:moveTo>
                  <a:pt x="3155589" y="1363637"/>
                </a:moveTo>
                <a:lnTo>
                  <a:pt x="3142067" y="1363637"/>
                </a:lnTo>
                <a:lnTo>
                  <a:pt x="3151338" y="1354442"/>
                </a:lnTo>
                <a:lnTo>
                  <a:pt x="3158044" y="1361198"/>
                </a:lnTo>
                <a:lnTo>
                  <a:pt x="3155589" y="1363637"/>
                </a:lnTo>
                <a:close/>
              </a:path>
              <a:path w="3362325" h="1841500">
                <a:moveTo>
                  <a:pt x="3130535" y="1387754"/>
                </a:moveTo>
                <a:lnTo>
                  <a:pt x="3124020" y="1380807"/>
                </a:lnTo>
                <a:lnTo>
                  <a:pt x="3132174" y="1373174"/>
                </a:lnTo>
                <a:lnTo>
                  <a:pt x="3142105" y="1363586"/>
                </a:lnTo>
                <a:lnTo>
                  <a:pt x="3155589" y="1363637"/>
                </a:lnTo>
                <a:lnTo>
                  <a:pt x="3148722" y="1370457"/>
                </a:lnTo>
                <a:lnTo>
                  <a:pt x="3138676" y="1380121"/>
                </a:lnTo>
                <a:lnTo>
                  <a:pt x="3130535" y="1387754"/>
                </a:lnTo>
                <a:close/>
              </a:path>
              <a:path w="3362325" h="1841500">
                <a:moveTo>
                  <a:pt x="3132123" y="1373212"/>
                </a:moveTo>
                <a:close/>
              </a:path>
              <a:path w="3362325" h="1841500">
                <a:moveTo>
                  <a:pt x="3080053" y="1431772"/>
                </a:moveTo>
                <a:lnTo>
                  <a:pt x="3074020" y="1424406"/>
                </a:lnTo>
                <a:lnTo>
                  <a:pt x="3079405" y="1419987"/>
                </a:lnTo>
                <a:lnTo>
                  <a:pt x="3090365" y="1410766"/>
                </a:lnTo>
                <a:lnTo>
                  <a:pt x="3101122" y="1401483"/>
                </a:lnTo>
                <a:lnTo>
                  <a:pt x="3102926" y="1399882"/>
                </a:lnTo>
                <a:lnTo>
                  <a:pt x="3109250" y="1407007"/>
                </a:lnTo>
                <a:lnTo>
                  <a:pt x="3107345" y="1408696"/>
                </a:lnTo>
                <a:lnTo>
                  <a:pt x="3096487" y="1418056"/>
                </a:lnTo>
                <a:lnTo>
                  <a:pt x="3085438" y="1427352"/>
                </a:lnTo>
                <a:lnTo>
                  <a:pt x="3080053" y="1431772"/>
                </a:lnTo>
                <a:close/>
              </a:path>
              <a:path w="3362325" h="1841500">
                <a:moveTo>
                  <a:pt x="3101071" y="1401521"/>
                </a:moveTo>
                <a:close/>
              </a:path>
              <a:path w="3362325" h="1841500">
                <a:moveTo>
                  <a:pt x="3090315" y="1410804"/>
                </a:moveTo>
                <a:close/>
              </a:path>
              <a:path w="3362325" h="1841500">
                <a:moveTo>
                  <a:pt x="3079354" y="1420025"/>
                </a:moveTo>
                <a:close/>
              </a:path>
              <a:path w="3362325" h="1841500">
                <a:moveTo>
                  <a:pt x="3049347" y="1456105"/>
                </a:moveTo>
                <a:lnTo>
                  <a:pt x="3033584" y="1456105"/>
                </a:lnTo>
                <a:lnTo>
                  <a:pt x="3045369" y="1447164"/>
                </a:lnTo>
                <a:lnTo>
                  <a:pt x="3051783" y="1442161"/>
                </a:lnTo>
                <a:lnTo>
                  <a:pt x="3057637" y="1449679"/>
                </a:lnTo>
                <a:lnTo>
                  <a:pt x="3051122" y="1454759"/>
                </a:lnTo>
                <a:lnTo>
                  <a:pt x="3049347" y="1456105"/>
                </a:lnTo>
                <a:close/>
              </a:path>
              <a:path w="3362325" h="1841500">
                <a:moveTo>
                  <a:pt x="3045318" y="1447203"/>
                </a:moveTo>
                <a:close/>
              </a:path>
              <a:path w="3362325" h="1841500">
                <a:moveTo>
                  <a:pt x="3033611" y="1456085"/>
                </a:moveTo>
                <a:close/>
              </a:path>
              <a:path w="3362325" h="1841500">
                <a:moveTo>
                  <a:pt x="3037666" y="1464932"/>
                </a:moveTo>
                <a:lnTo>
                  <a:pt x="3021658" y="1464932"/>
                </a:lnTo>
                <a:lnTo>
                  <a:pt x="3033611" y="1456085"/>
                </a:lnTo>
                <a:lnTo>
                  <a:pt x="3049347" y="1456105"/>
                </a:lnTo>
                <a:lnTo>
                  <a:pt x="3039299" y="1463725"/>
                </a:lnTo>
                <a:lnTo>
                  <a:pt x="3037666" y="1464932"/>
                </a:lnTo>
                <a:close/>
              </a:path>
              <a:path w="3362325" h="1841500">
                <a:moveTo>
                  <a:pt x="3027094" y="1472742"/>
                </a:moveTo>
                <a:lnTo>
                  <a:pt x="3021519" y="1465021"/>
                </a:lnTo>
                <a:lnTo>
                  <a:pt x="3021696" y="1464894"/>
                </a:lnTo>
                <a:lnTo>
                  <a:pt x="3037666" y="1464932"/>
                </a:lnTo>
                <a:lnTo>
                  <a:pt x="3027094" y="1472742"/>
                </a:lnTo>
                <a:close/>
              </a:path>
              <a:path w="3362325" h="1841500">
                <a:moveTo>
                  <a:pt x="2998831" y="1482331"/>
                </a:moveTo>
                <a:lnTo>
                  <a:pt x="2997236" y="1482331"/>
                </a:lnTo>
                <a:lnTo>
                  <a:pt x="2998303" y="1481582"/>
                </a:lnTo>
                <a:lnTo>
                  <a:pt x="2998831" y="1482331"/>
                </a:lnTo>
                <a:close/>
              </a:path>
              <a:path w="3362325" h="1841500">
                <a:moveTo>
                  <a:pt x="2972078" y="1510779"/>
                </a:moveTo>
                <a:lnTo>
                  <a:pt x="2966858" y="1502803"/>
                </a:lnTo>
                <a:lnTo>
                  <a:pt x="2972116" y="1499374"/>
                </a:lnTo>
                <a:lnTo>
                  <a:pt x="2984790" y="1490878"/>
                </a:lnTo>
                <a:lnTo>
                  <a:pt x="2997287" y="1482293"/>
                </a:lnTo>
                <a:lnTo>
                  <a:pt x="2998831" y="1482331"/>
                </a:lnTo>
                <a:lnTo>
                  <a:pt x="3003789" y="1489367"/>
                </a:lnTo>
                <a:lnTo>
                  <a:pt x="3001581" y="1490903"/>
                </a:lnTo>
                <a:lnTo>
                  <a:pt x="2989188" y="1499400"/>
                </a:lnTo>
                <a:lnTo>
                  <a:pt x="2977323" y="1507337"/>
                </a:lnTo>
                <a:lnTo>
                  <a:pt x="2972078" y="1510779"/>
                </a:lnTo>
                <a:close/>
              </a:path>
              <a:path w="3362325" h="1841500">
                <a:moveTo>
                  <a:pt x="2984752" y="1490903"/>
                </a:moveTo>
                <a:close/>
              </a:path>
              <a:path w="3362325" h="1841500">
                <a:moveTo>
                  <a:pt x="2972065" y="1499400"/>
                </a:moveTo>
                <a:close/>
              </a:path>
              <a:path w="3362325" h="1841500">
                <a:moveTo>
                  <a:pt x="2937890" y="1532521"/>
                </a:moveTo>
                <a:lnTo>
                  <a:pt x="2919563" y="1532521"/>
                </a:lnTo>
                <a:lnTo>
                  <a:pt x="2933000" y="1524342"/>
                </a:lnTo>
                <a:lnTo>
                  <a:pt x="2942893" y="1518183"/>
                </a:lnTo>
                <a:lnTo>
                  <a:pt x="2947935" y="1526260"/>
                </a:lnTo>
                <a:lnTo>
                  <a:pt x="2937890" y="1532521"/>
                </a:lnTo>
                <a:close/>
              </a:path>
              <a:path w="3362325" h="1841500">
                <a:moveTo>
                  <a:pt x="2932949" y="1524368"/>
                </a:moveTo>
                <a:close/>
              </a:path>
              <a:path w="3362325" h="1841500">
                <a:moveTo>
                  <a:pt x="2915309" y="1546123"/>
                </a:moveTo>
                <a:lnTo>
                  <a:pt x="2910444" y="1537944"/>
                </a:lnTo>
                <a:lnTo>
                  <a:pt x="2919601" y="1532496"/>
                </a:lnTo>
                <a:lnTo>
                  <a:pt x="2937890" y="1532521"/>
                </a:lnTo>
                <a:lnTo>
                  <a:pt x="2924465" y="1540687"/>
                </a:lnTo>
                <a:lnTo>
                  <a:pt x="2915309" y="1546123"/>
                </a:lnTo>
                <a:close/>
              </a:path>
              <a:path w="3362325" h="1841500">
                <a:moveTo>
                  <a:pt x="2888201" y="1556448"/>
                </a:moveTo>
                <a:lnTo>
                  <a:pt x="2878313" y="1556448"/>
                </a:lnTo>
                <a:lnTo>
                  <a:pt x="2885794" y="1552206"/>
                </a:lnTo>
                <a:lnTo>
                  <a:pt x="2888201" y="1556448"/>
                </a:lnTo>
                <a:close/>
              </a:path>
              <a:path w="3362325" h="1841500">
                <a:moveTo>
                  <a:pt x="2857041" y="1578940"/>
                </a:moveTo>
                <a:lnTo>
                  <a:pt x="2852520" y="1570558"/>
                </a:lnTo>
                <a:lnTo>
                  <a:pt x="2864267" y="1564208"/>
                </a:lnTo>
                <a:lnTo>
                  <a:pt x="2878352" y="1556423"/>
                </a:lnTo>
                <a:lnTo>
                  <a:pt x="2888201" y="1556448"/>
                </a:lnTo>
                <a:lnTo>
                  <a:pt x="2890493" y="1560487"/>
                </a:lnTo>
                <a:lnTo>
                  <a:pt x="2882962" y="1564754"/>
                </a:lnTo>
                <a:lnTo>
                  <a:pt x="2868788" y="1572590"/>
                </a:lnTo>
                <a:lnTo>
                  <a:pt x="2857041" y="1578940"/>
                </a:lnTo>
                <a:close/>
              </a:path>
              <a:path w="3362325" h="1841500">
                <a:moveTo>
                  <a:pt x="2864216" y="1564233"/>
                </a:moveTo>
                <a:close/>
              </a:path>
              <a:path w="3362325" h="1841500">
                <a:moveTo>
                  <a:pt x="2827169" y="1594485"/>
                </a:moveTo>
                <a:lnTo>
                  <a:pt x="2806152" y="1594485"/>
                </a:lnTo>
                <a:lnTo>
                  <a:pt x="2827298" y="1583728"/>
                </a:lnTo>
                <a:lnTo>
                  <a:pt x="2831616" y="1592224"/>
                </a:lnTo>
                <a:lnTo>
                  <a:pt x="2827169" y="1594485"/>
                </a:lnTo>
                <a:close/>
              </a:path>
              <a:path w="3362325" h="1841500">
                <a:moveTo>
                  <a:pt x="2806200" y="1594460"/>
                </a:moveTo>
                <a:close/>
              </a:path>
              <a:path w="3362325" h="1841500">
                <a:moveTo>
                  <a:pt x="2797453" y="1609293"/>
                </a:moveTo>
                <a:lnTo>
                  <a:pt x="2793300" y="1600720"/>
                </a:lnTo>
                <a:lnTo>
                  <a:pt x="2806200" y="1594460"/>
                </a:lnTo>
                <a:lnTo>
                  <a:pt x="2827169" y="1594485"/>
                </a:lnTo>
                <a:lnTo>
                  <a:pt x="2810381" y="1603019"/>
                </a:lnTo>
                <a:lnTo>
                  <a:pt x="2797453" y="1609293"/>
                </a:lnTo>
                <a:close/>
              </a:path>
              <a:path w="3362325" h="1841500">
                <a:moveTo>
                  <a:pt x="2768201" y="1623199"/>
                </a:moveTo>
                <a:lnTo>
                  <a:pt x="2745484" y="1623199"/>
                </a:lnTo>
                <a:lnTo>
                  <a:pt x="2767595" y="1612988"/>
                </a:lnTo>
                <a:lnTo>
                  <a:pt x="2771583" y="1621637"/>
                </a:lnTo>
                <a:lnTo>
                  <a:pt x="2768201" y="1623199"/>
                </a:lnTo>
                <a:close/>
              </a:path>
              <a:path w="3362325" h="1841500">
                <a:moveTo>
                  <a:pt x="2736810" y="1637423"/>
                </a:moveTo>
                <a:lnTo>
                  <a:pt x="2732975" y="1628698"/>
                </a:lnTo>
                <a:lnTo>
                  <a:pt x="2745560" y="1623161"/>
                </a:lnTo>
                <a:lnTo>
                  <a:pt x="2768201" y="1623199"/>
                </a:lnTo>
                <a:lnTo>
                  <a:pt x="2749396" y="1631886"/>
                </a:lnTo>
                <a:lnTo>
                  <a:pt x="2736810" y="1637423"/>
                </a:lnTo>
                <a:close/>
              </a:path>
              <a:path w="3362325" h="1841500">
                <a:moveTo>
                  <a:pt x="2706944" y="1650326"/>
                </a:moveTo>
                <a:lnTo>
                  <a:pt x="2682314" y="1650326"/>
                </a:lnTo>
                <a:lnTo>
                  <a:pt x="2706851" y="1640039"/>
                </a:lnTo>
                <a:lnTo>
                  <a:pt x="2710521" y="1648828"/>
                </a:lnTo>
                <a:lnTo>
                  <a:pt x="2706944" y="1650326"/>
                </a:lnTo>
                <a:close/>
              </a:path>
              <a:path w="3362325" h="1841500">
                <a:moveTo>
                  <a:pt x="2675228" y="1663395"/>
                </a:moveTo>
                <a:lnTo>
                  <a:pt x="2671710" y="1654543"/>
                </a:lnTo>
                <a:lnTo>
                  <a:pt x="2682391" y="1650288"/>
                </a:lnTo>
                <a:lnTo>
                  <a:pt x="2706944" y="1650326"/>
                </a:lnTo>
                <a:lnTo>
                  <a:pt x="2685908" y="1659140"/>
                </a:lnTo>
                <a:lnTo>
                  <a:pt x="2675228" y="1663395"/>
                </a:lnTo>
                <a:close/>
              </a:path>
              <a:path w="3362325" h="1841500">
                <a:moveTo>
                  <a:pt x="2643618" y="1675803"/>
                </a:moveTo>
                <a:lnTo>
                  <a:pt x="2616744" y="1675803"/>
                </a:lnTo>
                <a:lnTo>
                  <a:pt x="2645205" y="1665020"/>
                </a:lnTo>
                <a:lnTo>
                  <a:pt x="2648583" y="1673923"/>
                </a:lnTo>
                <a:lnTo>
                  <a:pt x="2643618" y="1675803"/>
                </a:lnTo>
                <a:close/>
              </a:path>
              <a:path w="3362325" h="1841500">
                <a:moveTo>
                  <a:pt x="2612833" y="1687322"/>
                </a:moveTo>
                <a:lnTo>
                  <a:pt x="2609607" y="1678355"/>
                </a:lnTo>
                <a:lnTo>
                  <a:pt x="2616808" y="1675764"/>
                </a:lnTo>
                <a:lnTo>
                  <a:pt x="2643618" y="1675803"/>
                </a:lnTo>
                <a:lnTo>
                  <a:pt x="2620034" y="1684731"/>
                </a:lnTo>
                <a:lnTo>
                  <a:pt x="2612833" y="1687322"/>
                </a:lnTo>
                <a:close/>
              </a:path>
              <a:path w="3362325" h="1841500">
                <a:moveTo>
                  <a:pt x="2578376" y="1699564"/>
                </a:moveTo>
                <a:lnTo>
                  <a:pt x="2548875" y="1699564"/>
                </a:lnTo>
                <a:lnTo>
                  <a:pt x="2582784" y="1687995"/>
                </a:lnTo>
                <a:lnTo>
                  <a:pt x="2585858" y="1697012"/>
                </a:lnTo>
                <a:lnTo>
                  <a:pt x="2578376" y="1699564"/>
                </a:lnTo>
                <a:close/>
              </a:path>
              <a:path w="3362325" h="1841500">
                <a:moveTo>
                  <a:pt x="2549714" y="1709305"/>
                </a:moveTo>
                <a:lnTo>
                  <a:pt x="2546793" y="1700237"/>
                </a:lnTo>
                <a:lnTo>
                  <a:pt x="2548939" y="1699539"/>
                </a:lnTo>
                <a:lnTo>
                  <a:pt x="2578376" y="1699564"/>
                </a:lnTo>
                <a:lnTo>
                  <a:pt x="2551873" y="1708607"/>
                </a:lnTo>
                <a:lnTo>
                  <a:pt x="2549714" y="1709305"/>
                </a:lnTo>
                <a:close/>
              </a:path>
              <a:path w="3362325" h="1841500">
                <a:moveTo>
                  <a:pt x="2486049" y="1729333"/>
                </a:moveTo>
                <a:lnTo>
                  <a:pt x="2483255" y="1720214"/>
                </a:lnTo>
                <a:lnTo>
                  <a:pt x="2514179" y="1710778"/>
                </a:lnTo>
                <a:lnTo>
                  <a:pt x="2519602" y="1709026"/>
                </a:lnTo>
                <a:lnTo>
                  <a:pt x="2522523" y="1718081"/>
                </a:lnTo>
                <a:lnTo>
                  <a:pt x="2516960" y="1719884"/>
                </a:lnTo>
                <a:lnTo>
                  <a:pt x="2486049" y="1729333"/>
                </a:lnTo>
                <a:close/>
              </a:path>
              <a:path w="3362325" h="1841500">
                <a:moveTo>
                  <a:pt x="2514116" y="1710791"/>
                </a:moveTo>
                <a:close/>
              </a:path>
              <a:path w="3362325" h="1841500">
                <a:moveTo>
                  <a:pt x="2421748" y="1747545"/>
                </a:moveTo>
                <a:lnTo>
                  <a:pt x="2419259" y="1738350"/>
                </a:lnTo>
                <a:lnTo>
                  <a:pt x="2443072" y="1731886"/>
                </a:lnTo>
                <a:lnTo>
                  <a:pt x="2455899" y="1728177"/>
                </a:lnTo>
                <a:lnTo>
                  <a:pt x="2458540" y="1737334"/>
                </a:lnTo>
                <a:lnTo>
                  <a:pt x="2445574" y="1741068"/>
                </a:lnTo>
                <a:lnTo>
                  <a:pt x="2421748" y="1747545"/>
                </a:lnTo>
                <a:close/>
              </a:path>
              <a:path w="3362325" h="1841500">
                <a:moveTo>
                  <a:pt x="2442996" y="1731899"/>
                </a:moveTo>
                <a:close/>
              </a:path>
              <a:path w="3362325" h="1841500">
                <a:moveTo>
                  <a:pt x="2391911" y="1746516"/>
                </a:moveTo>
                <a:lnTo>
                  <a:pt x="2388347" y="1746516"/>
                </a:lnTo>
                <a:lnTo>
                  <a:pt x="2391688" y="1745653"/>
                </a:lnTo>
                <a:lnTo>
                  <a:pt x="2391911" y="1746516"/>
                </a:lnTo>
                <a:close/>
              </a:path>
              <a:path w="3362325" h="1841500">
                <a:moveTo>
                  <a:pt x="2393112" y="1751152"/>
                </a:moveTo>
                <a:lnTo>
                  <a:pt x="2369882" y="1751152"/>
                </a:lnTo>
                <a:lnTo>
                  <a:pt x="2388386" y="1746503"/>
                </a:lnTo>
                <a:lnTo>
                  <a:pt x="2391911" y="1746516"/>
                </a:lnTo>
                <a:lnTo>
                  <a:pt x="2393112" y="1751152"/>
                </a:lnTo>
                <a:close/>
              </a:path>
              <a:path w="3362325" h="1841500">
                <a:moveTo>
                  <a:pt x="2357029" y="1764080"/>
                </a:moveTo>
                <a:lnTo>
                  <a:pt x="2354781" y="1754822"/>
                </a:lnTo>
                <a:lnTo>
                  <a:pt x="2369907" y="1751139"/>
                </a:lnTo>
                <a:lnTo>
                  <a:pt x="2393112" y="1751152"/>
                </a:lnTo>
                <a:lnTo>
                  <a:pt x="2394075" y="1754873"/>
                </a:lnTo>
                <a:lnTo>
                  <a:pt x="2357029" y="1764080"/>
                </a:lnTo>
                <a:close/>
              </a:path>
              <a:path w="3362325" h="1841500">
                <a:moveTo>
                  <a:pt x="2327718" y="1764347"/>
                </a:moveTo>
                <a:lnTo>
                  <a:pt x="2313748" y="1764347"/>
                </a:lnTo>
                <a:lnTo>
                  <a:pt x="2327032" y="1761324"/>
                </a:lnTo>
                <a:lnTo>
                  <a:pt x="2327718" y="1764347"/>
                </a:lnTo>
                <a:close/>
              </a:path>
              <a:path w="3362325" h="1841500">
                <a:moveTo>
                  <a:pt x="2328661" y="1768500"/>
                </a:moveTo>
                <a:lnTo>
                  <a:pt x="2294812" y="1768500"/>
                </a:lnTo>
                <a:lnTo>
                  <a:pt x="2313786" y="1764334"/>
                </a:lnTo>
                <a:lnTo>
                  <a:pt x="2327718" y="1764347"/>
                </a:lnTo>
                <a:lnTo>
                  <a:pt x="2328661" y="1768500"/>
                </a:lnTo>
                <a:close/>
              </a:path>
              <a:path w="3362325" h="1841500">
                <a:moveTo>
                  <a:pt x="2291866" y="1778850"/>
                </a:moveTo>
                <a:lnTo>
                  <a:pt x="2289897" y="1769529"/>
                </a:lnTo>
                <a:lnTo>
                  <a:pt x="2294850" y="1768487"/>
                </a:lnTo>
                <a:lnTo>
                  <a:pt x="2328661" y="1768500"/>
                </a:lnTo>
                <a:lnTo>
                  <a:pt x="2329140" y="1770608"/>
                </a:lnTo>
                <a:lnTo>
                  <a:pt x="2296819" y="1777809"/>
                </a:lnTo>
                <a:lnTo>
                  <a:pt x="2291866" y="1778850"/>
                </a:lnTo>
                <a:close/>
              </a:path>
              <a:path w="3362325" h="1841500">
                <a:moveTo>
                  <a:pt x="2262180" y="1776437"/>
                </a:moveTo>
                <a:lnTo>
                  <a:pt x="2256585" y="1776437"/>
                </a:lnTo>
                <a:lnTo>
                  <a:pt x="2261957" y="1775345"/>
                </a:lnTo>
                <a:lnTo>
                  <a:pt x="2262180" y="1776437"/>
                </a:lnTo>
                <a:close/>
              </a:path>
              <a:path w="3362325" h="1841500">
                <a:moveTo>
                  <a:pt x="2262952" y="1780222"/>
                </a:moveTo>
                <a:lnTo>
                  <a:pt x="2237306" y="1780222"/>
                </a:lnTo>
                <a:lnTo>
                  <a:pt x="2256623" y="1776425"/>
                </a:lnTo>
                <a:lnTo>
                  <a:pt x="2262180" y="1776437"/>
                </a:lnTo>
                <a:lnTo>
                  <a:pt x="2262952" y="1780222"/>
                </a:lnTo>
                <a:close/>
              </a:path>
              <a:path w="3362325" h="1841500">
                <a:moveTo>
                  <a:pt x="2226397" y="1791970"/>
                </a:moveTo>
                <a:lnTo>
                  <a:pt x="2224632" y="1782610"/>
                </a:lnTo>
                <a:lnTo>
                  <a:pt x="2237344" y="1780209"/>
                </a:lnTo>
                <a:lnTo>
                  <a:pt x="2262952" y="1780222"/>
                </a:lnTo>
                <a:lnTo>
                  <a:pt x="2263862" y="1784680"/>
                </a:lnTo>
                <a:lnTo>
                  <a:pt x="2226397" y="1791970"/>
                </a:lnTo>
                <a:close/>
              </a:path>
              <a:path w="3362325" h="1841500">
                <a:moveTo>
                  <a:pt x="2197125" y="1790814"/>
                </a:moveTo>
                <a:lnTo>
                  <a:pt x="2178836" y="1790814"/>
                </a:lnTo>
                <a:lnTo>
                  <a:pt x="2196590" y="1787728"/>
                </a:lnTo>
                <a:lnTo>
                  <a:pt x="2197125" y="1790814"/>
                </a:lnTo>
                <a:close/>
              </a:path>
              <a:path w="3362325" h="1841500">
                <a:moveTo>
                  <a:pt x="2197692" y="1794090"/>
                </a:moveTo>
                <a:lnTo>
                  <a:pt x="2159125" y="1794090"/>
                </a:lnTo>
                <a:lnTo>
                  <a:pt x="2178874" y="1790801"/>
                </a:lnTo>
                <a:lnTo>
                  <a:pt x="2197125" y="1790814"/>
                </a:lnTo>
                <a:lnTo>
                  <a:pt x="2197692" y="1794090"/>
                </a:lnTo>
                <a:close/>
              </a:path>
              <a:path w="3362325" h="1841500">
                <a:moveTo>
                  <a:pt x="2160586" y="1803501"/>
                </a:moveTo>
                <a:lnTo>
                  <a:pt x="2159087" y="1794090"/>
                </a:lnTo>
                <a:lnTo>
                  <a:pt x="2197692" y="1794090"/>
                </a:lnTo>
                <a:lnTo>
                  <a:pt x="2198216" y="1797113"/>
                </a:lnTo>
                <a:lnTo>
                  <a:pt x="2160586" y="1803501"/>
                </a:lnTo>
                <a:close/>
              </a:path>
              <a:path w="3362325" h="1841500">
                <a:moveTo>
                  <a:pt x="2131156" y="1800250"/>
                </a:moveTo>
                <a:lnTo>
                  <a:pt x="2119425" y="1800250"/>
                </a:lnTo>
                <a:lnTo>
                  <a:pt x="2130893" y="1798510"/>
                </a:lnTo>
                <a:lnTo>
                  <a:pt x="2131156" y="1800250"/>
                </a:lnTo>
                <a:close/>
              </a:path>
              <a:path w="3362325" h="1841500">
                <a:moveTo>
                  <a:pt x="2094546" y="1813407"/>
                </a:moveTo>
                <a:lnTo>
                  <a:pt x="2093250" y="1803971"/>
                </a:lnTo>
                <a:lnTo>
                  <a:pt x="2099448" y="1803133"/>
                </a:lnTo>
                <a:lnTo>
                  <a:pt x="2119450" y="1800237"/>
                </a:lnTo>
                <a:lnTo>
                  <a:pt x="2131156" y="1800250"/>
                </a:lnTo>
                <a:lnTo>
                  <a:pt x="2132315" y="1807921"/>
                </a:lnTo>
                <a:lnTo>
                  <a:pt x="2100743" y="1812569"/>
                </a:lnTo>
                <a:lnTo>
                  <a:pt x="2094546" y="1813407"/>
                </a:lnTo>
                <a:close/>
              </a:path>
              <a:path w="3362325" h="1841500">
                <a:moveTo>
                  <a:pt x="2065387" y="1810994"/>
                </a:moveTo>
                <a:lnTo>
                  <a:pt x="2038831" y="1810994"/>
                </a:lnTo>
                <a:lnTo>
                  <a:pt x="2059151" y="1808505"/>
                </a:lnTo>
                <a:lnTo>
                  <a:pt x="2064967" y="1807743"/>
                </a:lnTo>
                <a:lnTo>
                  <a:pt x="2065387" y="1810994"/>
                </a:lnTo>
                <a:close/>
              </a:path>
              <a:path w="3362325" h="1841500">
                <a:moveTo>
                  <a:pt x="2028302" y="1821789"/>
                </a:moveTo>
                <a:lnTo>
                  <a:pt x="2027210" y="1812328"/>
                </a:lnTo>
                <a:lnTo>
                  <a:pt x="2038869" y="1810981"/>
                </a:lnTo>
                <a:lnTo>
                  <a:pt x="2065387" y="1810994"/>
                </a:lnTo>
                <a:lnTo>
                  <a:pt x="2066187" y="1817192"/>
                </a:lnTo>
                <a:lnTo>
                  <a:pt x="2028302" y="1821789"/>
                </a:lnTo>
                <a:close/>
              </a:path>
              <a:path w="3362325" h="1841500">
                <a:moveTo>
                  <a:pt x="1961881" y="1828660"/>
                </a:moveTo>
                <a:lnTo>
                  <a:pt x="1960992" y="1819186"/>
                </a:lnTo>
                <a:lnTo>
                  <a:pt x="1977439" y="1817636"/>
                </a:lnTo>
                <a:lnTo>
                  <a:pt x="1998013" y="1815553"/>
                </a:lnTo>
                <a:lnTo>
                  <a:pt x="1998838" y="1815464"/>
                </a:lnTo>
                <a:lnTo>
                  <a:pt x="1999867" y="1824939"/>
                </a:lnTo>
                <a:lnTo>
                  <a:pt x="1961881" y="1828660"/>
                </a:lnTo>
                <a:close/>
              </a:path>
              <a:path w="3362325" h="1841500">
                <a:moveTo>
                  <a:pt x="1895321" y="1834045"/>
                </a:moveTo>
                <a:lnTo>
                  <a:pt x="1894635" y="1824545"/>
                </a:lnTo>
                <a:lnTo>
                  <a:pt x="1915247" y="1823046"/>
                </a:lnTo>
                <a:lnTo>
                  <a:pt x="1932595" y="1821662"/>
                </a:lnTo>
                <a:lnTo>
                  <a:pt x="1933345" y="1831149"/>
                </a:lnTo>
                <a:lnTo>
                  <a:pt x="1895321" y="1834045"/>
                </a:lnTo>
                <a:close/>
              </a:path>
              <a:path w="3362325" h="1841500">
                <a:moveTo>
                  <a:pt x="1866300" y="1828304"/>
                </a:moveTo>
                <a:lnTo>
                  <a:pt x="1831122" y="1828304"/>
                </a:lnTo>
                <a:lnTo>
                  <a:pt x="1852293" y="1827199"/>
                </a:lnTo>
                <a:lnTo>
                  <a:pt x="1866187" y="1826374"/>
                </a:lnTo>
                <a:lnTo>
                  <a:pt x="1866300" y="1828304"/>
                </a:lnTo>
                <a:close/>
              </a:path>
              <a:path w="3362325" h="1841500">
                <a:moveTo>
                  <a:pt x="1828633" y="1837944"/>
                </a:moveTo>
                <a:lnTo>
                  <a:pt x="1828201" y="1828431"/>
                </a:lnTo>
                <a:lnTo>
                  <a:pt x="1831160" y="1828291"/>
                </a:lnTo>
                <a:lnTo>
                  <a:pt x="1866300" y="1828304"/>
                </a:lnTo>
                <a:lnTo>
                  <a:pt x="1866746" y="1835886"/>
                </a:lnTo>
                <a:lnTo>
                  <a:pt x="1831592" y="1837816"/>
                </a:lnTo>
                <a:lnTo>
                  <a:pt x="1828633" y="1837944"/>
                </a:lnTo>
                <a:close/>
              </a:path>
              <a:path w="3362325" h="1841500">
                <a:moveTo>
                  <a:pt x="1799706" y="1830070"/>
                </a:moveTo>
                <a:lnTo>
                  <a:pt x="1788628" y="1830070"/>
                </a:lnTo>
                <a:lnTo>
                  <a:pt x="1799690" y="1829638"/>
                </a:lnTo>
                <a:lnTo>
                  <a:pt x="1799706" y="1830070"/>
                </a:lnTo>
                <a:close/>
              </a:path>
              <a:path w="3362325" h="1841500">
                <a:moveTo>
                  <a:pt x="1761907" y="1840382"/>
                </a:moveTo>
                <a:lnTo>
                  <a:pt x="1761679" y="1830870"/>
                </a:lnTo>
                <a:lnTo>
                  <a:pt x="1767292" y="1830730"/>
                </a:lnTo>
                <a:lnTo>
                  <a:pt x="1788653" y="1830057"/>
                </a:lnTo>
                <a:lnTo>
                  <a:pt x="1799706" y="1830070"/>
                </a:lnTo>
                <a:lnTo>
                  <a:pt x="1800058" y="1839163"/>
                </a:lnTo>
                <a:lnTo>
                  <a:pt x="1767559" y="1840255"/>
                </a:lnTo>
                <a:lnTo>
                  <a:pt x="1761907" y="1840382"/>
                </a:lnTo>
                <a:close/>
              </a:path>
              <a:path w="3362325" h="1841500">
                <a:moveTo>
                  <a:pt x="1695143" y="1841398"/>
                </a:moveTo>
                <a:lnTo>
                  <a:pt x="1695105" y="1831873"/>
                </a:lnTo>
                <a:lnTo>
                  <a:pt x="1702789" y="1831848"/>
                </a:lnTo>
                <a:lnTo>
                  <a:pt x="1724366" y="1831619"/>
                </a:lnTo>
                <a:lnTo>
                  <a:pt x="1733142" y="1831466"/>
                </a:lnTo>
                <a:lnTo>
                  <a:pt x="1733307" y="1840991"/>
                </a:lnTo>
                <a:lnTo>
                  <a:pt x="1695143" y="1841398"/>
                </a:lnTo>
                <a:close/>
              </a:path>
              <a:path w="3362325" h="1841500">
                <a:moveTo>
                  <a:pt x="1666530" y="1841398"/>
                </a:moveTo>
                <a:lnTo>
                  <a:pt x="1628367" y="1840979"/>
                </a:lnTo>
                <a:lnTo>
                  <a:pt x="1628532" y="1831454"/>
                </a:lnTo>
                <a:lnTo>
                  <a:pt x="1637955" y="1831619"/>
                </a:lnTo>
                <a:lnTo>
                  <a:pt x="1659520" y="1831848"/>
                </a:lnTo>
                <a:lnTo>
                  <a:pt x="1666568" y="1831873"/>
                </a:lnTo>
                <a:lnTo>
                  <a:pt x="1666530" y="1841398"/>
                </a:lnTo>
                <a:close/>
              </a:path>
              <a:path w="3362325" h="1841500">
                <a:moveTo>
                  <a:pt x="1599766" y="1840369"/>
                </a:moveTo>
                <a:lnTo>
                  <a:pt x="1594763" y="1840255"/>
                </a:lnTo>
                <a:lnTo>
                  <a:pt x="1561628" y="1839137"/>
                </a:lnTo>
                <a:lnTo>
                  <a:pt x="1561984" y="1829625"/>
                </a:lnTo>
                <a:lnTo>
                  <a:pt x="1573668" y="1830070"/>
                </a:lnTo>
                <a:lnTo>
                  <a:pt x="1595029" y="1830730"/>
                </a:lnTo>
                <a:lnTo>
                  <a:pt x="1599995" y="1830844"/>
                </a:lnTo>
                <a:lnTo>
                  <a:pt x="1599766" y="1840369"/>
                </a:lnTo>
                <a:close/>
              </a:path>
              <a:path w="3362325" h="1841500">
                <a:moveTo>
                  <a:pt x="1533041" y="1837918"/>
                </a:moveTo>
                <a:lnTo>
                  <a:pt x="1494928" y="1835848"/>
                </a:lnTo>
                <a:lnTo>
                  <a:pt x="1495499" y="1826336"/>
                </a:lnTo>
                <a:lnTo>
                  <a:pt x="1510028" y="1827199"/>
                </a:lnTo>
                <a:lnTo>
                  <a:pt x="1531161" y="1828304"/>
                </a:lnTo>
                <a:lnTo>
                  <a:pt x="1533472" y="1828406"/>
                </a:lnTo>
                <a:lnTo>
                  <a:pt x="1533041" y="1837918"/>
                </a:lnTo>
                <a:close/>
              </a:path>
              <a:path w="3362325" h="1841500">
                <a:moveTo>
                  <a:pt x="1466353" y="1834007"/>
                </a:moveTo>
                <a:lnTo>
                  <a:pt x="1428329" y="1831098"/>
                </a:lnTo>
                <a:lnTo>
                  <a:pt x="1429091" y="1821611"/>
                </a:lnTo>
                <a:lnTo>
                  <a:pt x="1447074" y="1823046"/>
                </a:lnTo>
                <a:lnTo>
                  <a:pt x="1467039" y="1824507"/>
                </a:lnTo>
                <a:lnTo>
                  <a:pt x="1466353" y="1834007"/>
                </a:lnTo>
                <a:close/>
              </a:path>
              <a:path w="3362325" h="1841500">
                <a:moveTo>
                  <a:pt x="1399792" y="1828609"/>
                </a:moveTo>
                <a:lnTo>
                  <a:pt x="1361819" y="1824863"/>
                </a:lnTo>
                <a:lnTo>
                  <a:pt x="1362835" y="1815401"/>
                </a:lnTo>
                <a:lnTo>
                  <a:pt x="1364308" y="1815553"/>
                </a:lnTo>
                <a:lnTo>
                  <a:pt x="1384870" y="1817636"/>
                </a:lnTo>
                <a:lnTo>
                  <a:pt x="1400694" y="1819122"/>
                </a:lnTo>
                <a:lnTo>
                  <a:pt x="1399792" y="1828609"/>
                </a:lnTo>
                <a:close/>
              </a:path>
              <a:path w="3362325" h="1841500">
                <a:moveTo>
                  <a:pt x="1333384" y="1821726"/>
                </a:moveTo>
                <a:lnTo>
                  <a:pt x="1295487" y="1817115"/>
                </a:lnTo>
                <a:lnTo>
                  <a:pt x="1296719" y="1807667"/>
                </a:lnTo>
                <a:lnTo>
                  <a:pt x="1303171" y="1808505"/>
                </a:lnTo>
                <a:lnTo>
                  <a:pt x="1323452" y="1810994"/>
                </a:lnTo>
                <a:lnTo>
                  <a:pt x="1334463" y="1812264"/>
                </a:lnTo>
                <a:lnTo>
                  <a:pt x="1333384" y="1821726"/>
                </a:lnTo>
                <a:close/>
              </a:path>
              <a:path w="3362325" h="1841500">
                <a:moveTo>
                  <a:pt x="1267128" y="1813331"/>
                </a:moveTo>
                <a:lnTo>
                  <a:pt x="1229358" y="1807832"/>
                </a:lnTo>
                <a:lnTo>
                  <a:pt x="1230793" y="1798421"/>
                </a:lnTo>
                <a:lnTo>
                  <a:pt x="1242871" y="1800250"/>
                </a:lnTo>
                <a:lnTo>
                  <a:pt x="1262873" y="1803133"/>
                </a:lnTo>
                <a:lnTo>
                  <a:pt x="1268423" y="1803895"/>
                </a:lnTo>
                <a:lnTo>
                  <a:pt x="1267128" y="1813331"/>
                </a:lnTo>
                <a:close/>
              </a:path>
              <a:path w="3362325" h="1841500">
                <a:moveTo>
                  <a:pt x="1201063" y="1803400"/>
                </a:moveTo>
                <a:lnTo>
                  <a:pt x="1163471" y="1797011"/>
                </a:lnTo>
                <a:lnTo>
                  <a:pt x="1165096" y="1787626"/>
                </a:lnTo>
                <a:lnTo>
                  <a:pt x="1183498" y="1790814"/>
                </a:lnTo>
                <a:lnTo>
                  <a:pt x="1202625" y="1794002"/>
                </a:lnTo>
                <a:lnTo>
                  <a:pt x="1201063" y="1803400"/>
                </a:lnTo>
                <a:close/>
              </a:path>
              <a:path w="3362325" h="1841500">
                <a:moveTo>
                  <a:pt x="1135289" y="1791855"/>
                </a:moveTo>
                <a:lnTo>
                  <a:pt x="1097824" y="1784553"/>
                </a:lnTo>
                <a:lnTo>
                  <a:pt x="1099729" y="1775218"/>
                </a:lnTo>
                <a:lnTo>
                  <a:pt x="1105725" y="1776437"/>
                </a:lnTo>
                <a:lnTo>
                  <a:pt x="1125006" y="1780222"/>
                </a:lnTo>
                <a:lnTo>
                  <a:pt x="1137055" y="1782495"/>
                </a:lnTo>
                <a:lnTo>
                  <a:pt x="1135289" y="1791855"/>
                </a:lnTo>
                <a:close/>
              </a:path>
              <a:path w="3362325" h="1841500">
                <a:moveTo>
                  <a:pt x="1069821" y="1778723"/>
                </a:moveTo>
                <a:lnTo>
                  <a:pt x="1065439" y="1777796"/>
                </a:lnTo>
                <a:lnTo>
                  <a:pt x="1032546" y="1770481"/>
                </a:lnTo>
                <a:lnTo>
                  <a:pt x="1034667" y="1761185"/>
                </a:lnTo>
                <a:lnTo>
                  <a:pt x="1048555" y="1764347"/>
                </a:lnTo>
                <a:lnTo>
                  <a:pt x="1067505" y="1768500"/>
                </a:lnTo>
                <a:lnTo>
                  <a:pt x="1071789" y="1769414"/>
                </a:lnTo>
                <a:lnTo>
                  <a:pt x="1069821" y="1778723"/>
                </a:lnTo>
                <a:close/>
              </a:path>
              <a:path w="3362325" h="1841500">
                <a:moveTo>
                  <a:pt x="1004657" y="1763928"/>
                </a:moveTo>
                <a:lnTo>
                  <a:pt x="967624" y="1754720"/>
                </a:lnTo>
                <a:lnTo>
                  <a:pt x="970011" y="1745500"/>
                </a:lnTo>
                <a:lnTo>
                  <a:pt x="973961" y="1746516"/>
                </a:lnTo>
                <a:lnTo>
                  <a:pt x="992428" y="1751152"/>
                </a:lnTo>
                <a:lnTo>
                  <a:pt x="1006918" y="1754670"/>
                </a:lnTo>
                <a:lnTo>
                  <a:pt x="1004657" y="1763928"/>
                </a:lnTo>
                <a:close/>
              </a:path>
              <a:path w="3362325" h="1841500">
                <a:moveTo>
                  <a:pt x="939951" y="1747380"/>
                </a:moveTo>
                <a:lnTo>
                  <a:pt x="916646" y="1741055"/>
                </a:lnTo>
                <a:lnTo>
                  <a:pt x="903171" y="1737169"/>
                </a:lnTo>
                <a:lnTo>
                  <a:pt x="905800" y="1728012"/>
                </a:lnTo>
                <a:lnTo>
                  <a:pt x="919244" y="1731886"/>
                </a:lnTo>
                <a:lnTo>
                  <a:pt x="942440" y="1738185"/>
                </a:lnTo>
                <a:lnTo>
                  <a:pt x="939951" y="1747380"/>
                </a:lnTo>
                <a:close/>
              </a:path>
              <a:path w="3362325" h="1841500">
                <a:moveTo>
                  <a:pt x="875663" y="1729155"/>
                </a:moveTo>
                <a:lnTo>
                  <a:pt x="845247" y="1719859"/>
                </a:lnTo>
                <a:lnTo>
                  <a:pt x="839176" y="1717903"/>
                </a:lnTo>
                <a:lnTo>
                  <a:pt x="842110" y="1708835"/>
                </a:lnTo>
                <a:lnTo>
                  <a:pt x="848141" y="1710778"/>
                </a:lnTo>
                <a:lnTo>
                  <a:pt x="878444" y="1720037"/>
                </a:lnTo>
                <a:lnTo>
                  <a:pt x="875663" y="1729155"/>
                </a:lnTo>
                <a:close/>
              </a:path>
              <a:path w="3362325" h="1841500">
                <a:moveTo>
                  <a:pt x="811985" y="1709115"/>
                </a:moveTo>
                <a:lnTo>
                  <a:pt x="810347" y="1708581"/>
                </a:lnTo>
                <a:lnTo>
                  <a:pt x="775778" y="1696783"/>
                </a:lnTo>
                <a:lnTo>
                  <a:pt x="778991" y="1687829"/>
                </a:lnTo>
                <a:lnTo>
                  <a:pt x="813346" y="1699539"/>
                </a:lnTo>
                <a:lnTo>
                  <a:pt x="814919" y="1700047"/>
                </a:lnTo>
                <a:lnTo>
                  <a:pt x="811985" y="1709115"/>
                </a:lnTo>
                <a:close/>
              </a:path>
              <a:path w="3362325" h="1841500">
                <a:moveTo>
                  <a:pt x="748879" y="1687118"/>
                </a:moveTo>
                <a:lnTo>
                  <a:pt x="742173" y="1684705"/>
                </a:lnTo>
                <a:lnTo>
                  <a:pt x="713141" y="1673707"/>
                </a:lnTo>
                <a:lnTo>
                  <a:pt x="716507" y="1664804"/>
                </a:lnTo>
                <a:lnTo>
                  <a:pt x="745552" y="1675803"/>
                </a:lnTo>
                <a:lnTo>
                  <a:pt x="752105" y="1678152"/>
                </a:lnTo>
                <a:lnTo>
                  <a:pt x="748879" y="1687118"/>
                </a:lnTo>
                <a:close/>
              </a:path>
              <a:path w="3362325" h="1841500">
                <a:moveTo>
                  <a:pt x="686484" y="1663166"/>
                </a:moveTo>
                <a:lnTo>
                  <a:pt x="676299" y="1659102"/>
                </a:lnTo>
                <a:lnTo>
                  <a:pt x="651203" y="1648587"/>
                </a:lnTo>
                <a:lnTo>
                  <a:pt x="654874" y="1639811"/>
                </a:lnTo>
                <a:lnTo>
                  <a:pt x="680001" y="1650326"/>
                </a:lnTo>
                <a:lnTo>
                  <a:pt x="690015" y="1654314"/>
                </a:lnTo>
                <a:lnTo>
                  <a:pt x="686484" y="1663166"/>
                </a:lnTo>
                <a:close/>
              </a:path>
              <a:path w="3362325" h="1841500">
                <a:moveTo>
                  <a:pt x="624914" y="1637169"/>
                </a:moveTo>
                <a:lnTo>
                  <a:pt x="612811" y="1631848"/>
                </a:lnTo>
                <a:lnTo>
                  <a:pt x="590154" y="1621370"/>
                </a:lnTo>
                <a:lnTo>
                  <a:pt x="594142" y="1612722"/>
                </a:lnTo>
                <a:lnTo>
                  <a:pt x="616729" y="1623161"/>
                </a:lnTo>
                <a:lnTo>
                  <a:pt x="628750" y="1628457"/>
                </a:lnTo>
                <a:lnTo>
                  <a:pt x="624914" y="1637169"/>
                </a:lnTo>
                <a:close/>
              </a:path>
              <a:path w="3362325" h="1841500">
                <a:moveTo>
                  <a:pt x="564285" y="1609026"/>
                </a:moveTo>
                <a:lnTo>
                  <a:pt x="551826" y="1602981"/>
                </a:lnTo>
                <a:lnTo>
                  <a:pt x="530122" y="1591945"/>
                </a:lnTo>
                <a:lnTo>
                  <a:pt x="534452" y="1583448"/>
                </a:lnTo>
                <a:lnTo>
                  <a:pt x="556069" y="1594446"/>
                </a:lnTo>
                <a:lnTo>
                  <a:pt x="568437" y="1600453"/>
                </a:lnTo>
                <a:lnTo>
                  <a:pt x="564285" y="1609026"/>
                </a:lnTo>
                <a:close/>
              </a:path>
              <a:path w="3362325" h="1841500">
                <a:moveTo>
                  <a:pt x="504709" y="1578648"/>
                </a:moveTo>
                <a:lnTo>
                  <a:pt x="493457" y="1572577"/>
                </a:lnTo>
                <a:lnTo>
                  <a:pt x="478362" y="1564208"/>
                </a:lnTo>
                <a:lnTo>
                  <a:pt x="471257" y="1560195"/>
                </a:lnTo>
                <a:lnTo>
                  <a:pt x="475956" y="1551901"/>
                </a:lnTo>
                <a:lnTo>
                  <a:pt x="483978" y="1556448"/>
                </a:lnTo>
                <a:lnTo>
                  <a:pt x="498076" y="1564233"/>
                </a:lnTo>
                <a:lnTo>
                  <a:pt x="509230" y="1570266"/>
                </a:lnTo>
                <a:lnTo>
                  <a:pt x="504709" y="1578648"/>
                </a:lnTo>
                <a:close/>
              </a:path>
              <a:path w="3362325" h="1841500">
                <a:moveTo>
                  <a:pt x="446454" y="1545818"/>
                </a:moveTo>
                <a:lnTo>
                  <a:pt x="437780" y="1540662"/>
                </a:lnTo>
                <a:lnTo>
                  <a:pt x="424292" y="1532458"/>
                </a:lnTo>
                <a:lnTo>
                  <a:pt x="413828" y="1525943"/>
                </a:lnTo>
                <a:lnTo>
                  <a:pt x="418870" y="1517853"/>
                </a:lnTo>
                <a:lnTo>
                  <a:pt x="429294" y="1524342"/>
                </a:lnTo>
                <a:lnTo>
                  <a:pt x="442725" y="1532521"/>
                </a:lnTo>
                <a:lnTo>
                  <a:pt x="451318" y="1537627"/>
                </a:lnTo>
                <a:lnTo>
                  <a:pt x="446454" y="1545818"/>
                </a:lnTo>
                <a:close/>
              </a:path>
              <a:path w="3362325" h="1841500">
                <a:moveTo>
                  <a:pt x="389698" y="1510449"/>
                </a:moveTo>
                <a:lnTo>
                  <a:pt x="384910" y="1507312"/>
                </a:lnTo>
                <a:lnTo>
                  <a:pt x="372146" y="1498765"/>
                </a:lnTo>
                <a:lnTo>
                  <a:pt x="359573" y="1490116"/>
                </a:lnTo>
                <a:lnTo>
                  <a:pt x="357998" y="1489011"/>
                </a:lnTo>
                <a:lnTo>
                  <a:pt x="363485" y="1481226"/>
                </a:lnTo>
                <a:lnTo>
                  <a:pt x="365064" y="1482331"/>
                </a:lnTo>
                <a:lnTo>
                  <a:pt x="377507" y="1490878"/>
                </a:lnTo>
                <a:lnTo>
                  <a:pt x="390180" y="1499374"/>
                </a:lnTo>
                <a:lnTo>
                  <a:pt x="394917" y="1502473"/>
                </a:lnTo>
                <a:lnTo>
                  <a:pt x="389698" y="1510449"/>
                </a:lnTo>
                <a:close/>
              </a:path>
              <a:path w="3362325" h="1841500">
                <a:moveTo>
                  <a:pt x="334656" y="1472349"/>
                </a:moveTo>
                <a:lnTo>
                  <a:pt x="322946" y="1463687"/>
                </a:lnTo>
                <a:lnTo>
                  <a:pt x="311123" y="1454721"/>
                </a:lnTo>
                <a:lnTo>
                  <a:pt x="304163" y="1449311"/>
                </a:lnTo>
                <a:lnTo>
                  <a:pt x="310018" y="1441792"/>
                </a:lnTo>
                <a:lnTo>
                  <a:pt x="316977" y="1447203"/>
                </a:lnTo>
                <a:lnTo>
                  <a:pt x="328713" y="1456105"/>
                </a:lnTo>
                <a:lnTo>
                  <a:pt x="340320" y="1464690"/>
                </a:lnTo>
                <a:lnTo>
                  <a:pt x="334656" y="1472349"/>
                </a:lnTo>
                <a:close/>
              </a:path>
              <a:path w="3362325" h="1841500">
                <a:moveTo>
                  <a:pt x="281760" y="1431378"/>
                </a:moveTo>
                <a:lnTo>
                  <a:pt x="276795" y="1427314"/>
                </a:lnTo>
                <a:lnTo>
                  <a:pt x="265746" y="1418018"/>
                </a:lnTo>
                <a:lnTo>
                  <a:pt x="254900" y="1408645"/>
                </a:lnTo>
                <a:lnTo>
                  <a:pt x="252588" y="1406601"/>
                </a:lnTo>
                <a:lnTo>
                  <a:pt x="258900" y="1399476"/>
                </a:lnTo>
                <a:lnTo>
                  <a:pt x="261181" y="1401483"/>
                </a:lnTo>
                <a:lnTo>
                  <a:pt x="271976" y="1410804"/>
                </a:lnTo>
                <a:lnTo>
                  <a:pt x="282884" y="1419987"/>
                </a:lnTo>
                <a:lnTo>
                  <a:pt x="287793" y="1424012"/>
                </a:lnTo>
                <a:lnTo>
                  <a:pt x="281760" y="1431378"/>
                </a:lnTo>
                <a:close/>
              </a:path>
              <a:path w="3362325" h="1841500">
                <a:moveTo>
                  <a:pt x="231303" y="1387335"/>
                </a:moveTo>
                <a:lnTo>
                  <a:pt x="223556" y="1380083"/>
                </a:lnTo>
                <a:lnTo>
                  <a:pt x="213523" y="1370406"/>
                </a:lnTo>
                <a:lnTo>
                  <a:pt x="203808" y="1360766"/>
                </a:lnTo>
                <a:lnTo>
                  <a:pt x="210513" y="1354010"/>
                </a:lnTo>
                <a:lnTo>
                  <a:pt x="220231" y="1363637"/>
                </a:lnTo>
                <a:lnTo>
                  <a:pt x="230133" y="1373174"/>
                </a:lnTo>
                <a:lnTo>
                  <a:pt x="237818" y="1380388"/>
                </a:lnTo>
                <a:lnTo>
                  <a:pt x="231303" y="1387335"/>
                </a:lnTo>
                <a:close/>
              </a:path>
              <a:path w="3362325" h="1841500">
                <a:moveTo>
                  <a:pt x="183831" y="1340053"/>
                </a:moveTo>
                <a:lnTo>
                  <a:pt x="175461" y="1330985"/>
                </a:lnTo>
                <a:lnTo>
                  <a:pt x="166470" y="1320952"/>
                </a:lnTo>
                <a:lnTo>
                  <a:pt x="158316" y="1311554"/>
                </a:lnTo>
                <a:lnTo>
                  <a:pt x="165517" y="1305318"/>
                </a:lnTo>
                <a:lnTo>
                  <a:pt x="173627" y="1314653"/>
                </a:lnTo>
                <a:lnTo>
                  <a:pt x="182557" y="1324622"/>
                </a:lnTo>
                <a:lnTo>
                  <a:pt x="190828" y="1333588"/>
                </a:lnTo>
                <a:lnTo>
                  <a:pt x="183831" y="1340053"/>
                </a:lnTo>
                <a:close/>
              </a:path>
              <a:path w="3362325" h="1841500">
                <a:moveTo>
                  <a:pt x="139965" y="1289354"/>
                </a:moveTo>
                <a:lnTo>
                  <a:pt x="132713" y="1280134"/>
                </a:lnTo>
                <a:lnTo>
                  <a:pt x="124826" y="1269771"/>
                </a:lnTo>
                <a:lnTo>
                  <a:pt x="116787" y="1258824"/>
                </a:lnTo>
                <a:lnTo>
                  <a:pt x="124560" y="1253312"/>
                </a:lnTo>
                <a:lnTo>
                  <a:pt x="132451" y="1264069"/>
                </a:lnTo>
                <a:lnTo>
                  <a:pt x="140247" y="1274305"/>
                </a:lnTo>
                <a:lnTo>
                  <a:pt x="147445" y="1283462"/>
                </a:lnTo>
                <a:lnTo>
                  <a:pt x="139965" y="1289354"/>
                </a:lnTo>
                <a:close/>
              </a:path>
              <a:path w="3362325" h="1841500">
                <a:moveTo>
                  <a:pt x="100468" y="1235176"/>
                </a:moveTo>
                <a:lnTo>
                  <a:pt x="95528" y="1227658"/>
                </a:lnTo>
                <a:lnTo>
                  <a:pt x="88771" y="1216964"/>
                </a:lnTo>
                <a:lnTo>
                  <a:pt x="82256" y="1206220"/>
                </a:lnTo>
                <a:lnTo>
                  <a:pt x="80161" y="1202626"/>
                </a:lnTo>
                <a:lnTo>
                  <a:pt x="88390" y="1197838"/>
                </a:lnTo>
                <a:lnTo>
                  <a:pt x="90441" y="1201356"/>
                </a:lnTo>
                <a:lnTo>
                  <a:pt x="96922" y="1212024"/>
                </a:lnTo>
                <a:lnTo>
                  <a:pt x="103531" y="1222489"/>
                </a:lnTo>
                <a:lnTo>
                  <a:pt x="108418" y="1229944"/>
                </a:lnTo>
                <a:lnTo>
                  <a:pt x="100468" y="1235176"/>
                </a:lnTo>
                <a:close/>
              </a:path>
              <a:path w="3362325" h="1841500">
                <a:moveTo>
                  <a:pt x="66165" y="1177505"/>
                </a:moveTo>
                <a:lnTo>
                  <a:pt x="64108" y="1173632"/>
                </a:lnTo>
                <a:lnTo>
                  <a:pt x="58532" y="1162659"/>
                </a:lnTo>
                <a:lnTo>
                  <a:pt x="53211" y="1151623"/>
                </a:lnTo>
                <a:lnTo>
                  <a:pt x="49274" y="1143050"/>
                </a:lnTo>
                <a:lnTo>
                  <a:pt x="57936" y="1139088"/>
                </a:lnTo>
                <a:lnTo>
                  <a:pt x="61832" y="1147559"/>
                </a:lnTo>
                <a:lnTo>
                  <a:pt x="67081" y="1158430"/>
                </a:lnTo>
                <a:lnTo>
                  <a:pt x="72613" y="1169327"/>
                </a:lnTo>
                <a:lnTo>
                  <a:pt x="74585" y="1173035"/>
                </a:lnTo>
                <a:lnTo>
                  <a:pt x="66165" y="1177505"/>
                </a:lnTo>
                <a:close/>
              </a:path>
              <a:path w="3362325" h="1841500">
                <a:moveTo>
                  <a:pt x="38022" y="1116469"/>
                </a:moveTo>
                <a:lnTo>
                  <a:pt x="34339" y="1106944"/>
                </a:lnTo>
                <a:lnTo>
                  <a:pt x="30250" y="1095641"/>
                </a:lnTo>
                <a:lnTo>
                  <a:pt x="26401" y="1084287"/>
                </a:lnTo>
                <a:lnTo>
                  <a:pt x="25144" y="1080300"/>
                </a:lnTo>
                <a:lnTo>
                  <a:pt x="34225" y="1077442"/>
                </a:lnTo>
                <a:lnTo>
                  <a:pt x="35491" y="1081430"/>
                </a:lnTo>
                <a:lnTo>
                  <a:pt x="39232" y="1092492"/>
                </a:lnTo>
                <a:lnTo>
                  <a:pt x="43301" y="1103693"/>
                </a:lnTo>
                <a:lnTo>
                  <a:pt x="46912" y="1113040"/>
                </a:lnTo>
                <a:lnTo>
                  <a:pt x="38022" y="1116469"/>
                </a:lnTo>
                <a:close/>
              </a:path>
              <a:path w="3362325" h="1841500">
                <a:moveTo>
                  <a:pt x="17130" y="1052664"/>
                </a:moveTo>
                <a:lnTo>
                  <a:pt x="16394" y="1049947"/>
                </a:lnTo>
                <a:lnTo>
                  <a:pt x="13574" y="1038415"/>
                </a:lnTo>
                <a:lnTo>
                  <a:pt x="11022" y="1026820"/>
                </a:lnTo>
                <a:lnTo>
                  <a:pt x="8710" y="1015085"/>
                </a:lnTo>
                <a:lnTo>
                  <a:pt x="18083" y="1013447"/>
                </a:lnTo>
                <a:lnTo>
                  <a:pt x="20349" y="1024877"/>
                </a:lnTo>
                <a:lnTo>
                  <a:pt x="22861" y="1036256"/>
                </a:lnTo>
                <a:lnTo>
                  <a:pt x="25627" y="1047584"/>
                </a:lnTo>
                <a:lnTo>
                  <a:pt x="26325" y="1050201"/>
                </a:lnTo>
                <a:lnTo>
                  <a:pt x="17130" y="1052664"/>
                </a:lnTo>
                <a:close/>
              </a:path>
              <a:path w="3362325" h="1841500">
                <a:moveTo>
                  <a:pt x="4265" y="986637"/>
                </a:moveTo>
                <a:lnTo>
                  <a:pt x="3427" y="980046"/>
                </a:lnTo>
                <a:lnTo>
                  <a:pt x="2195" y="968248"/>
                </a:lnTo>
                <a:lnTo>
                  <a:pt x="1230" y="956398"/>
                </a:lnTo>
                <a:lnTo>
                  <a:pt x="773" y="948385"/>
                </a:lnTo>
                <a:lnTo>
                  <a:pt x="10285" y="947826"/>
                </a:lnTo>
                <a:lnTo>
                  <a:pt x="10796" y="956398"/>
                </a:lnTo>
                <a:lnTo>
                  <a:pt x="11686" y="967359"/>
                </a:lnTo>
                <a:lnTo>
                  <a:pt x="12889" y="978941"/>
                </a:lnTo>
                <a:lnTo>
                  <a:pt x="13714" y="985431"/>
                </a:lnTo>
                <a:lnTo>
                  <a:pt x="4265" y="986637"/>
                </a:lnTo>
                <a:close/>
              </a:path>
              <a:path w="3362325" h="1841500">
                <a:moveTo>
                  <a:pt x="10752" y="955852"/>
                </a:moveTo>
                <a:close/>
              </a:path>
            </a:pathLst>
          </a:custGeom>
          <a:solidFill>
            <a:srgbClr val="000000"/>
          </a:solidFill>
        </p:spPr>
        <p:txBody>
          <a:bodyPr wrap="square" lIns="0" tIns="0" rIns="0" bIns="0" rtlCol="0"/>
          <a:lstStyle/>
          <a:p/>
        </p:txBody>
      </p:sp>
      <p:sp>
        <p:nvSpPr>
          <p:cNvPr id="12" name="object 12"/>
          <p:cNvSpPr/>
          <p:nvPr/>
        </p:nvSpPr>
        <p:spPr>
          <a:xfrm>
            <a:off x="1776857" y="4588281"/>
            <a:ext cx="838200" cy="76200"/>
          </a:xfrm>
          <a:custGeom>
            <a:avLst/>
            <a:gdLst/>
            <a:ahLst/>
            <a:cxnLst/>
            <a:rect l="l" t="t" r="r" b="b"/>
            <a:pathLst>
              <a:path w="838200" h="76200">
                <a:moveTo>
                  <a:pt x="76200" y="76200"/>
                </a:moveTo>
                <a:lnTo>
                  <a:pt x="0" y="38100"/>
                </a:lnTo>
                <a:lnTo>
                  <a:pt x="76200" y="0"/>
                </a:lnTo>
                <a:lnTo>
                  <a:pt x="76200" y="33337"/>
                </a:lnTo>
                <a:lnTo>
                  <a:pt x="57150" y="33337"/>
                </a:lnTo>
                <a:lnTo>
                  <a:pt x="57150" y="42862"/>
                </a:lnTo>
                <a:lnTo>
                  <a:pt x="76200" y="42862"/>
                </a:lnTo>
                <a:lnTo>
                  <a:pt x="76200" y="76200"/>
                </a:lnTo>
                <a:close/>
              </a:path>
              <a:path w="838200" h="76200">
                <a:moveTo>
                  <a:pt x="762000" y="76200"/>
                </a:moveTo>
                <a:lnTo>
                  <a:pt x="762000" y="0"/>
                </a:lnTo>
                <a:lnTo>
                  <a:pt x="828675" y="33337"/>
                </a:lnTo>
                <a:lnTo>
                  <a:pt x="781050" y="33337"/>
                </a:lnTo>
                <a:lnTo>
                  <a:pt x="781050" y="42862"/>
                </a:lnTo>
                <a:lnTo>
                  <a:pt x="828675" y="42862"/>
                </a:lnTo>
                <a:lnTo>
                  <a:pt x="762000" y="76200"/>
                </a:lnTo>
                <a:close/>
              </a:path>
              <a:path w="838200" h="76200">
                <a:moveTo>
                  <a:pt x="76200" y="42862"/>
                </a:moveTo>
                <a:lnTo>
                  <a:pt x="57150" y="42862"/>
                </a:lnTo>
                <a:lnTo>
                  <a:pt x="57150" y="33337"/>
                </a:lnTo>
                <a:lnTo>
                  <a:pt x="76200" y="33337"/>
                </a:lnTo>
                <a:lnTo>
                  <a:pt x="76200" y="42862"/>
                </a:lnTo>
                <a:close/>
              </a:path>
              <a:path w="838200" h="76200">
                <a:moveTo>
                  <a:pt x="762000" y="42862"/>
                </a:moveTo>
                <a:lnTo>
                  <a:pt x="76200" y="42862"/>
                </a:lnTo>
                <a:lnTo>
                  <a:pt x="76200" y="33337"/>
                </a:lnTo>
                <a:lnTo>
                  <a:pt x="762000" y="33337"/>
                </a:lnTo>
                <a:lnTo>
                  <a:pt x="762000" y="42862"/>
                </a:lnTo>
                <a:close/>
              </a:path>
              <a:path w="838200" h="76200">
                <a:moveTo>
                  <a:pt x="828675" y="42862"/>
                </a:moveTo>
                <a:lnTo>
                  <a:pt x="781050" y="42862"/>
                </a:lnTo>
                <a:lnTo>
                  <a:pt x="781050" y="33337"/>
                </a:lnTo>
                <a:lnTo>
                  <a:pt x="828675" y="33337"/>
                </a:lnTo>
                <a:lnTo>
                  <a:pt x="838200" y="38100"/>
                </a:lnTo>
                <a:lnTo>
                  <a:pt x="828675" y="42862"/>
                </a:lnTo>
                <a:close/>
              </a:path>
            </a:pathLst>
          </a:custGeom>
          <a:solidFill>
            <a:srgbClr val="000000"/>
          </a:solidFill>
        </p:spPr>
        <p:txBody>
          <a:bodyPr wrap="square" lIns="0" tIns="0" rIns="0" bIns="0" rtlCol="0"/>
          <a:lstStyle/>
          <a:p/>
        </p:txBody>
      </p:sp>
      <p:sp>
        <p:nvSpPr>
          <p:cNvPr id="13" name="object 13"/>
          <p:cNvSpPr/>
          <p:nvPr/>
        </p:nvSpPr>
        <p:spPr>
          <a:xfrm>
            <a:off x="3528834" y="4916563"/>
            <a:ext cx="762635" cy="258445"/>
          </a:xfrm>
          <a:custGeom>
            <a:avLst/>
            <a:gdLst/>
            <a:ahLst/>
            <a:cxnLst/>
            <a:rect l="l" t="t" r="r" b="b"/>
            <a:pathLst>
              <a:path w="762635" h="258445">
                <a:moveTo>
                  <a:pt x="62026" y="72974"/>
                </a:moveTo>
                <a:lnTo>
                  <a:pt x="0" y="14579"/>
                </a:lnTo>
                <a:lnTo>
                  <a:pt x="83934" y="0"/>
                </a:lnTo>
                <a:lnTo>
                  <a:pt x="75992" y="26454"/>
                </a:lnTo>
                <a:lnTo>
                  <a:pt x="56108" y="26454"/>
                </a:lnTo>
                <a:lnTo>
                  <a:pt x="53365" y="35572"/>
                </a:lnTo>
                <a:lnTo>
                  <a:pt x="71610" y="41051"/>
                </a:lnTo>
                <a:lnTo>
                  <a:pt x="62026" y="72974"/>
                </a:lnTo>
                <a:close/>
              </a:path>
              <a:path w="762635" h="258445">
                <a:moveTo>
                  <a:pt x="71610" y="41051"/>
                </a:moveTo>
                <a:lnTo>
                  <a:pt x="53365" y="35572"/>
                </a:lnTo>
                <a:lnTo>
                  <a:pt x="56108" y="26454"/>
                </a:lnTo>
                <a:lnTo>
                  <a:pt x="74348" y="31930"/>
                </a:lnTo>
                <a:lnTo>
                  <a:pt x="71610" y="41051"/>
                </a:lnTo>
                <a:close/>
              </a:path>
              <a:path w="762635" h="258445">
                <a:moveTo>
                  <a:pt x="74348" y="31930"/>
                </a:moveTo>
                <a:lnTo>
                  <a:pt x="56108" y="26454"/>
                </a:lnTo>
                <a:lnTo>
                  <a:pt x="75992" y="26454"/>
                </a:lnTo>
                <a:lnTo>
                  <a:pt x="74348" y="31930"/>
                </a:lnTo>
                <a:close/>
              </a:path>
              <a:path w="762635" h="258445">
                <a:moveTo>
                  <a:pt x="688253" y="226206"/>
                </a:moveTo>
                <a:lnTo>
                  <a:pt x="71610" y="41051"/>
                </a:lnTo>
                <a:lnTo>
                  <a:pt x="74348" y="31930"/>
                </a:lnTo>
                <a:lnTo>
                  <a:pt x="690991" y="217090"/>
                </a:lnTo>
                <a:lnTo>
                  <a:pt x="688253" y="226206"/>
                </a:lnTo>
                <a:close/>
              </a:path>
              <a:path w="762635" h="258445">
                <a:moveTo>
                  <a:pt x="749989" y="231686"/>
                </a:moveTo>
                <a:lnTo>
                  <a:pt x="706501" y="231686"/>
                </a:lnTo>
                <a:lnTo>
                  <a:pt x="709231" y="222567"/>
                </a:lnTo>
                <a:lnTo>
                  <a:pt x="690991" y="217090"/>
                </a:lnTo>
                <a:lnTo>
                  <a:pt x="700582" y="185153"/>
                </a:lnTo>
                <a:lnTo>
                  <a:pt x="749989" y="231686"/>
                </a:lnTo>
                <a:close/>
              </a:path>
              <a:path w="762635" h="258445">
                <a:moveTo>
                  <a:pt x="706501" y="231686"/>
                </a:moveTo>
                <a:lnTo>
                  <a:pt x="688253" y="226206"/>
                </a:lnTo>
                <a:lnTo>
                  <a:pt x="690991" y="217090"/>
                </a:lnTo>
                <a:lnTo>
                  <a:pt x="709231" y="222567"/>
                </a:lnTo>
                <a:lnTo>
                  <a:pt x="706501" y="231686"/>
                </a:lnTo>
                <a:close/>
              </a:path>
              <a:path w="762635" h="258445">
                <a:moveTo>
                  <a:pt x="678662" y="258140"/>
                </a:moveTo>
                <a:lnTo>
                  <a:pt x="688253" y="226206"/>
                </a:lnTo>
                <a:lnTo>
                  <a:pt x="706501" y="231686"/>
                </a:lnTo>
                <a:lnTo>
                  <a:pt x="749989" y="231686"/>
                </a:lnTo>
                <a:lnTo>
                  <a:pt x="762596" y="243560"/>
                </a:lnTo>
                <a:lnTo>
                  <a:pt x="678662" y="258140"/>
                </a:lnTo>
                <a:close/>
              </a:path>
            </a:pathLst>
          </a:custGeom>
          <a:solidFill>
            <a:srgbClr val="000000"/>
          </a:solidFill>
        </p:spPr>
        <p:txBody>
          <a:bodyPr wrap="square" lIns="0" tIns="0" rIns="0" bIns="0" rtlCol="0"/>
          <a:lstStyle/>
          <a:p/>
        </p:txBody>
      </p:sp>
      <p:sp>
        <p:nvSpPr>
          <p:cNvPr id="14" name="object 14"/>
          <p:cNvSpPr/>
          <p:nvPr/>
        </p:nvSpPr>
        <p:spPr>
          <a:xfrm>
            <a:off x="4901184" y="4994605"/>
            <a:ext cx="989965" cy="332740"/>
          </a:xfrm>
          <a:custGeom>
            <a:avLst/>
            <a:gdLst/>
            <a:ahLst/>
            <a:cxnLst/>
            <a:rect l="l" t="t" r="r" b="b"/>
            <a:pathLst>
              <a:path w="989964" h="332739">
                <a:moveTo>
                  <a:pt x="915146" y="31870"/>
                </a:moveTo>
                <a:lnTo>
                  <a:pt x="905332" y="0"/>
                </a:lnTo>
                <a:lnTo>
                  <a:pt x="989368" y="13982"/>
                </a:lnTo>
                <a:lnTo>
                  <a:pt x="976512" y="26263"/>
                </a:lnTo>
                <a:lnTo>
                  <a:pt x="933348" y="26263"/>
                </a:lnTo>
                <a:lnTo>
                  <a:pt x="915146" y="31870"/>
                </a:lnTo>
                <a:close/>
              </a:path>
              <a:path w="989964" h="332739">
                <a:moveTo>
                  <a:pt x="917946" y="40965"/>
                </a:moveTo>
                <a:lnTo>
                  <a:pt x="915146" y="31870"/>
                </a:lnTo>
                <a:lnTo>
                  <a:pt x="933348" y="26263"/>
                </a:lnTo>
                <a:lnTo>
                  <a:pt x="936155" y="35356"/>
                </a:lnTo>
                <a:lnTo>
                  <a:pt x="917946" y="40965"/>
                </a:lnTo>
                <a:close/>
              </a:path>
              <a:path w="989964" h="332739">
                <a:moveTo>
                  <a:pt x="927760" y="72834"/>
                </a:moveTo>
                <a:lnTo>
                  <a:pt x="917946" y="40965"/>
                </a:lnTo>
                <a:lnTo>
                  <a:pt x="936155" y="35356"/>
                </a:lnTo>
                <a:lnTo>
                  <a:pt x="933348" y="26263"/>
                </a:lnTo>
                <a:lnTo>
                  <a:pt x="976512" y="26263"/>
                </a:lnTo>
                <a:lnTo>
                  <a:pt x="927760" y="72834"/>
                </a:lnTo>
                <a:close/>
              </a:path>
              <a:path w="989964" h="332739">
                <a:moveTo>
                  <a:pt x="74223" y="300868"/>
                </a:moveTo>
                <a:lnTo>
                  <a:pt x="71419" y="291762"/>
                </a:lnTo>
                <a:lnTo>
                  <a:pt x="915146" y="31870"/>
                </a:lnTo>
                <a:lnTo>
                  <a:pt x="917946" y="40965"/>
                </a:lnTo>
                <a:lnTo>
                  <a:pt x="74223" y="300868"/>
                </a:lnTo>
                <a:close/>
              </a:path>
              <a:path w="989964" h="332739">
                <a:moveTo>
                  <a:pt x="84035" y="332727"/>
                </a:moveTo>
                <a:lnTo>
                  <a:pt x="0" y="318744"/>
                </a:lnTo>
                <a:lnTo>
                  <a:pt x="61607" y="259905"/>
                </a:lnTo>
                <a:lnTo>
                  <a:pt x="71419" y="291762"/>
                </a:lnTo>
                <a:lnTo>
                  <a:pt x="53212" y="297370"/>
                </a:lnTo>
                <a:lnTo>
                  <a:pt x="56019" y="306476"/>
                </a:lnTo>
                <a:lnTo>
                  <a:pt x="75950" y="306476"/>
                </a:lnTo>
                <a:lnTo>
                  <a:pt x="84035" y="332727"/>
                </a:lnTo>
                <a:close/>
              </a:path>
              <a:path w="989964" h="332739">
                <a:moveTo>
                  <a:pt x="56019" y="306476"/>
                </a:moveTo>
                <a:lnTo>
                  <a:pt x="53212" y="297370"/>
                </a:lnTo>
                <a:lnTo>
                  <a:pt x="71419" y="291762"/>
                </a:lnTo>
                <a:lnTo>
                  <a:pt x="74223" y="300868"/>
                </a:lnTo>
                <a:lnTo>
                  <a:pt x="56019" y="306476"/>
                </a:lnTo>
                <a:close/>
              </a:path>
              <a:path w="989964" h="332739">
                <a:moveTo>
                  <a:pt x="75950" y="306476"/>
                </a:moveTo>
                <a:lnTo>
                  <a:pt x="56019" y="306476"/>
                </a:lnTo>
                <a:lnTo>
                  <a:pt x="74223" y="300868"/>
                </a:lnTo>
                <a:lnTo>
                  <a:pt x="75950" y="306476"/>
                </a:lnTo>
                <a:close/>
              </a:path>
            </a:pathLst>
          </a:custGeom>
          <a:solidFill>
            <a:srgbClr val="000000"/>
          </a:solidFill>
        </p:spPr>
        <p:txBody>
          <a:bodyPr wrap="square" lIns="0" tIns="0" rIns="0" bIns="0" rtlCol="0"/>
          <a:lstStyle/>
          <a:p/>
        </p:txBody>
      </p:sp>
      <p:sp>
        <p:nvSpPr>
          <p:cNvPr id="15" name="object 15"/>
          <p:cNvSpPr/>
          <p:nvPr/>
        </p:nvSpPr>
        <p:spPr>
          <a:xfrm>
            <a:off x="6653148" y="4817274"/>
            <a:ext cx="838200" cy="76200"/>
          </a:xfrm>
          <a:custGeom>
            <a:avLst/>
            <a:gdLst/>
            <a:ahLst/>
            <a:cxnLst/>
            <a:rect l="l" t="t" r="r" b="b"/>
            <a:pathLst>
              <a:path w="838200" h="76200">
                <a:moveTo>
                  <a:pt x="76200" y="76200"/>
                </a:moveTo>
                <a:lnTo>
                  <a:pt x="0" y="38100"/>
                </a:lnTo>
                <a:lnTo>
                  <a:pt x="76200" y="0"/>
                </a:lnTo>
                <a:lnTo>
                  <a:pt x="76200" y="33337"/>
                </a:lnTo>
                <a:lnTo>
                  <a:pt x="57150" y="33337"/>
                </a:lnTo>
                <a:lnTo>
                  <a:pt x="57150" y="42862"/>
                </a:lnTo>
                <a:lnTo>
                  <a:pt x="76200" y="42862"/>
                </a:lnTo>
                <a:lnTo>
                  <a:pt x="76200" y="76200"/>
                </a:lnTo>
                <a:close/>
              </a:path>
              <a:path w="838200" h="76200">
                <a:moveTo>
                  <a:pt x="762000" y="76200"/>
                </a:moveTo>
                <a:lnTo>
                  <a:pt x="762000" y="0"/>
                </a:lnTo>
                <a:lnTo>
                  <a:pt x="828675" y="33337"/>
                </a:lnTo>
                <a:lnTo>
                  <a:pt x="781050" y="33337"/>
                </a:lnTo>
                <a:lnTo>
                  <a:pt x="781050" y="42862"/>
                </a:lnTo>
                <a:lnTo>
                  <a:pt x="828675" y="42862"/>
                </a:lnTo>
                <a:lnTo>
                  <a:pt x="762000" y="76200"/>
                </a:lnTo>
                <a:close/>
              </a:path>
              <a:path w="838200" h="76200">
                <a:moveTo>
                  <a:pt x="76200" y="42862"/>
                </a:moveTo>
                <a:lnTo>
                  <a:pt x="57150" y="42862"/>
                </a:lnTo>
                <a:lnTo>
                  <a:pt x="57150" y="33337"/>
                </a:lnTo>
                <a:lnTo>
                  <a:pt x="76200" y="33337"/>
                </a:lnTo>
                <a:lnTo>
                  <a:pt x="76200" y="42862"/>
                </a:lnTo>
                <a:close/>
              </a:path>
              <a:path w="838200" h="76200">
                <a:moveTo>
                  <a:pt x="762000" y="42862"/>
                </a:moveTo>
                <a:lnTo>
                  <a:pt x="76200" y="42862"/>
                </a:lnTo>
                <a:lnTo>
                  <a:pt x="76200" y="33337"/>
                </a:lnTo>
                <a:lnTo>
                  <a:pt x="762000" y="33337"/>
                </a:lnTo>
                <a:lnTo>
                  <a:pt x="762000" y="42862"/>
                </a:lnTo>
                <a:close/>
              </a:path>
              <a:path w="838200" h="76200">
                <a:moveTo>
                  <a:pt x="828675" y="42862"/>
                </a:moveTo>
                <a:lnTo>
                  <a:pt x="781050" y="42862"/>
                </a:lnTo>
                <a:lnTo>
                  <a:pt x="781050" y="33337"/>
                </a:lnTo>
                <a:lnTo>
                  <a:pt x="828675" y="33337"/>
                </a:lnTo>
                <a:lnTo>
                  <a:pt x="838200" y="38100"/>
                </a:lnTo>
                <a:lnTo>
                  <a:pt x="828675" y="42862"/>
                </a:lnTo>
                <a:close/>
              </a:path>
            </a:pathLst>
          </a:custGeom>
          <a:solidFill>
            <a:srgbClr val="000000"/>
          </a:solidFill>
        </p:spPr>
        <p:txBody>
          <a:bodyPr wrap="square" lIns="0" tIns="0" rIns="0" bIns="0" rtlCol="0"/>
          <a:lstStyle/>
          <a:p/>
        </p:txBody>
      </p:sp>
      <p:sp>
        <p:nvSpPr>
          <p:cNvPr id="16" name="object 1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6467" y="2244255"/>
            <a:ext cx="3602639" cy="2759897"/>
          </a:xfrm>
          <a:prstGeom prst="rect">
            <a:avLst/>
          </a:prstGeom>
          <a:blipFill>
            <a:blip r:embed="rId1" cstate="print"/>
            <a:stretch>
              <a:fillRect/>
            </a:stretch>
          </a:blipFill>
        </p:spPr>
        <p:txBody>
          <a:bodyPr wrap="square" lIns="0" tIns="0" rIns="0" bIns="0" rtlCol="0"/>
          <a:lstStyle/>
          <a:p/>
        </p:txBody>
      </p:sp>
      <p:sp>
        <p:nvSpPr>
          <p:cNvPr id="3" name="object 3"/>
          <p:cNvSpPr txBox="1"/>
          <p:nvPr/>
        </p:nvSpPr>
        <p:spPr>
          <a:xfrm>
            <a:off x="2058352" y="1570672"/>
            <a:ext cx="6544945" cy="3804285"/>
          </a:xfrm>
          <a:prstGeom prst="rect">
            <a:avLst/>
          </a:prstGeom>
        </p:spPr>
        <p:txBody>
          <a:bodyPr vert="horz" wrap="square" lIns="0" tIns="12065" rIns="0" bIns="0" rtlCol="0">
            <a:spAutoFit/>
          </a:bodyPr>
          <a:lstStyle/>
          <a:p>
            <a:pPr marL="12700">
              <a:lnSpc>
                <a:spcPct val="100000"/>
              </a:lnSpc>
              <a:spcBef>
                <a:spcPts val="95"/>
              </a:spcBef>
            </a:pPr>
            <a:r>
              <a:rPr sz="2800" dirty="0">
                <a:latin typeface="宋体" panose="02010600030101010101" pitchFamily="2" charset="-122"/>
                <a:cs typeface="宋体" panose="02010600030101010101" pitchFamily="2" charset="-122"/>
              </a:rPr>
              <a:t>对抗＝战略＋战</a:t>
            </a:r>
            <a:r>
              <a:rPr sz="2800" spc="-5" dirty="0">
                <a:latin typeface="宋体" panose="02010600030101010101" pitchFamily="2" charset="-122"/>
                <a:cs typeface="宋体" panose="02010600030101010101" pitchFamily="2" charset="-122"/>
              </a:rPr>
              <a:t>术</a:t>
            </a:r>
            <a:endParaRPr sz="2800">
              <a:latin typeface="宋体" panose="02010600030101010101" pitchFamily="2" charset="-122"/>
              <a:cs typeface="宋体" panose="02010600030101010101" pitchFamily="2" charset="-122"/>
            </a:endParaRPr>
          </a:p>
          <a:p>
            <a:pPr>
              <a:lnSpc>
                <a:spcPct val="100000"/>
              </a:lnSpc>
            </a:pPr>
            <a:endParaRPr sz="2500">
              <a:latin typeface="Times New Roman" panose="02020603050405020304"/>
              <a:cs typeface="Times New Roman" panose="02020603050405020304"/>
            </a:endParaRPr>
          </a:p>
          <a:p>
            <a:pPr marL="2244725">
              <a:lnSpc>
                <a:spcPct val="100000"/>
              </a:lnSpc>
            </a:pPr>
            <a:r>
              <a:rPr sz="2800" b="1" dirty="0">
                <a:latin typeface="宋体" panose="02010600030101010101" pitchFamily="2" charset="-122"/>
                <a:cs typeface="宋体" panose="02010600030101010101" pitchFamily="2" charset="-122"/>
              </a:rPr>
              <a:t>管理、法律：追究法律责</a:t>
            </a:r>
            <a:r>
              <a:rPr sz="2800" b="1" spc="-20" dirty="0">
                <a:latin typeface="宋体" panose="02010600030101010101" pitchFamily="2" charset="-122"/>
                <a:cs typeface="宋体" panose="02010600030101010101" pitchFamily="2" charset="-122"/>
              </a:rPr>
              <a:t>任</a:t>
            </a:r>
            <a:endParaRPr sz="2800">
              <a:latin typeface="宋体" panose="02010600030101010101" pitchFamily="2" charset="-122"/>
              <a:cs typeface="宋体" panose="02010600030101010101" pitchFamily="2" charset="-122"/>
            </a:endParaRPr>
          </a:p>
          <a:p>
            <a:pPr>
              <a:lnSpc>
                <a:spcPct val="100000"/>
              </a:lnSpc>
              <a:spcBef>
                <a:spcPts val="25"/>
              </a:spcBef>
            </a:pPr>
            <a:endParaRPr sz="2900">
              <a:latin typeface="Times New Roman" panose="02020603050405020304"/>
              <a:cs typeface="Times New Roman" panose="02020603050405020304"/>
            </a:endParaRPr>
          </a:p>
          <a:p>
            <a:pPr marL="2244725" marR="5080">
              <a:lnSpc>
                <a:spcPct val="100000"/>
              </a:lnSpc>
            </a:pPr>
            <a:r>
              <a:rPr sz="2800" b="1" dirty="0">
                <a:latin typeface="宋体" panose="02010600030101010101" pitchFamily="2" charset="-122"/>
                <a:cs typeface="宋体" panose="02010600030101010101" pitchFamily="2" charset="-122"/>
              </a:rPr>
              <a:t>技术对抗：替换、删除、</a:t>
            </a:r>
            <a:r>
              <a:rPr sz="2800" b="1" spc="-15" dirty="0">
                <a:latin typeface="宋体" panose="02010600030101010101" pitchFamily="2" charset="-122"/>
                <a:cs typeface="宋体" panose="02010600030101010101" pitchFamily="2" charset="-122"/>
              </a:rPr>
              <a:t>内 </a:t>
            </a:r>
            <a:r>
              <a:rPr sz="2800" b="1" dirty="0">
                <a:latin typeface="宋体" panose="02010600030101010101" pitchFamily="2" charset="-122"/>
                <a:cs typeface="宋体" panose="02010600030101010101" pitchFamily="2" charset="-122"/>
              </a:rPr>
              <a:t>容防火</a:t>
            </a:r>
            <a:r>
              <a:rPr sz="2800" b="1" spc="-20" dirty="0">
                <a:latin typeface="宋体" panose="02010600030101010101" pitchFamily="2" charset="-122"/>
                <a:cs typeface="宋体" panose="02010600030101010101" pitchFamily="2" charset="-122"/>
              </a:rPr>
              <a:t>墙</a:t>
            </a:r>
            <a:endParaRPr sz="2800">
              <a:latin typeface="宋体" panose="02010600030101010101" pitchFamily="2" charset="-122"/>
              <a:cs typeface="宋体" panose="02010600030101010101" pitchFamily="2" charset="-122"/>
            </a:endParaRPr>
          </a:p>
          <a:p>
            <a:pPr marL="2244725" marR="5080" algn="just">
              <a:lnSpc>
                <a:spcPct val="100000"/>
              </a:lnSpc>
            </a:pPr>
            <a:r>
              <a:rPr sz="2800" b="1" dirty="0">
                <a:latin typeface="宋体" panose="02010600030101010101" pitchFamily="2" charset="-122"/>
                <a:cs typeface="宋体" panose="02010600030101010101" pitchFamily="2" charset="-122"/>
              </a:rPr>
              <a:t>技术对抗：阻断传播途径</a:t>
            </a:r>
            <a:r>
              <a:rPr sz="2800" b="1" spc="-15" dirty="0">
                <a:latin typeface="宋体" panose="02010600030101010101" pitchFamily="2" charset="-122"/>
                <a:cs typeface="宋体" panose="02010600030101010101" pitchFamily="2" charset="-122"/>
              </a:rPr>
              <a:t>、 </a:t>
            </a:r>
            <a:r>
              <a:rPr sz="2800" b="1" dirty="0">
                <a:latin typeface="宋体" panose="02010600030101010101" pitchFamily="2" charset="-122"/>
                <a:cs typeface="宋体" panose="02010600030101010101" pitchFamily="2" charset="-122"/>
              </a:rPr>
              <a:t>路由重定性、发布源头、</a:t>
            </a:r>
            <a:r>
              <a:rPr sz="2800" b="1" spc="-15" dirty="0">
                <a:latin typeface="宋体" panose="02010600030101010101" pitchFamily="2" charset="-122"/>
                <a:cs typeface="宋体" panose="02010600030101010101" pitchFamily="2" charset="-122"/>
              </a:rPr>
              <a:t>末 </a:t>
            </a:r>
            <a:r>
              <a:rPr sz="2800" b="1" dirty="0">
                <a:latin typeface="宋体" panose="02010600030101010101" pitchFamily="2" charset="-122"/>
                <a:cs typeface="宋体" panose="02010600030101010101" pitchFamily="2" charset="-122"/>
              </a:rPr>
              <a:t>端路由器过</a:t>
            </a:r>
            <a:r>
              <a:rPr sz="2800" b="1" spc="-20" dirty="0">
                <a:latin typeface="宋体" panose="02010600030101010101" pitchFamily="2" charset="-122"/>
                <a:cs typeface="宋体" panose="02010600030101010101" pitchFamily="2" charset="-122"/>
              </a:rPr>
              <a:t>滤</a:t>
            </a:r>
            <a:endParaRPr sz="2800">
              <a:latin typeface="宋体" panose="02010600030101010101" pitchFamily="2" charset="-122"/>
              <a:cs typeface="宋体" panose="02010600030101010101" pitchFamily="2" charset="-122"/>
            </a:endParaRPr>
          </a:p>
        </p:txBody>
      </p:sp>
      <p:sp>
        <p:nvSpPr>
          <p:cNvPr id="4" name="object 4"/>
          <p:cNvSpPr/>
          <p:nvPr/>
        </p:nvSpPr>
        <p:spPr>
          <a:xfrm>
            <a:off x="228600" y="411480"/>
            <a:ext cx="2834640" cy="64007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58127"/>
            <a:ext cx="51435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完全分布式的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endParaRPr sz="4200">
              <a:latin typeface="宋体" panose="02010600030101010101" pitchFamily="2" charset="-122"/>
              <a:cs typeface="宋体" panose="02010600030101010101" pitchFamily="2" charset="-122"/>
            </a:endParaRPr>
          </a:p>
        </p:txBody>
      </p:sp>
      <p:sp>
        <p:nvSpPr>
          <p:cNvPr id="4" name="object 4"/>
          <p:cNvSpPr/>
          <p:nvPr/>
        </p:nvSpPr>
        <p:spPr>
          <a:xfrm>
            <a:off x="6617207" y="1299972"/>
            <a:ext cx="381000" cy="355091"/>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550408" y="1299972"/>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7531607" y="2061972"/>
            <a:ext cx="381000" cy="355091"/>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150607" y="4424171"/>
            <a:ext cx="381000" cy="355092"/>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4788408" y="4576571"/>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2578607" y="3433571"/>
            <a:ext cx="381000" cy="355091"/>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2273807" y="1757172"/>
            <a:ext cx="381000" cy="355091"/>
          </a:xfrm>
          <a:prstGeom prst="rect">
            <a:avLst/>
          </a:prstGeom>
          <a:blipFill>
            <a:blip r:embed="rId1" cstate="print"/>
            <a:stretch>
              <a:fillRect/>
            </a:stretch>
          </a:blipFill>
        </p:spPr>
        <p:txBody>
          <a:bodyPr wrap="square" lIns="0" tIns="0" rIns="0" bIns="0" rtlCol="0"/>
          <a:lstStyle/>
          <a:p/>
        </p:txBody>
      </p:sp>
      <p:sp>
        <p:nvSpPr>
          <p:cNvPr id="11" name="object 11"/>
          <p:cNvSpPr/>
          <p:nvPr/>
        </p:nvSpPr>
        <p:spPr>
          <a:xfrm>
            <a:off x="4712208" y="4967096"/>
            <a:ext cx="295275" cy="276225"/>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4864608" y="4957571"/>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017008" y="4957571"/>
            <a:ext cx="304800" cy="304800"/>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7074407" y="4814696"/>
            <a:ext cx="295275" cy="276225"/>
          </a:xfrm>
          <a:prstGeom prst="rect">
            <a:avLst/>
          </a:prstGeom>
          <a:blipFill>
            <a:blip r:embed="rId2" cstate="print"/>
            <a:stretch>
              <a:fillRect/>
            </a:stretch>
          </a:blipFill>
        </p:spPr>
        <p:txBody>
          <a:bodyPr wrap="square" lIns="0" tIns="0" rIns="0" bIns="0" rtlCol="0"/>
          <a:lstStyle/>
          <a:p/>
        </p:txBody>
      </p:sp>
      <p:sp>
        <p:nvSpPr>
          <p:cNvPr id="15" name="object 15"/>
          <p:cNvSpPr/>
          <p:nvPr/>
        </p:nvSpPr>
        <p:spPr>
          <a:xfrm>
            <a:off x="7226807" y="4805171"/>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7379207" y="4805171"/>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2197607" y="3824096"/>
            <a:ext cx="295275" cy="276225"/>
          </a:xfrm>
          <a:prstGeom prst="rect">
            <a:avLst/>
          </a:prstGeom>
          <a:blipFill>
            <a:blip r:embed="rId2" cstate="print"/>
            <a:stretch>
              <a:fillRect/>
            </a:stretch>
          </a:blipFill>
        </p:spPr>
        <p:txBody>
          <a:bodyPr wrap="square" lIns="0" tIns="0" rIns="0" bIns="0" rtlCol="0"/>
          <a:lstStyle/>
          <a:p/>
        </p:txBody>
      </p:sp>
      <p:sp>
        <p:nvSpPr>
          <p:cNvPr id="18" name="object 18"/>
          <p:cNvSpPr/>
          <p:nvPr/>
        </p:nvSpPr>
        <p:spPr>
          <a:xfrm>
            <a:off x="2350007" y="3814571"/>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2502407" y="3814571"/>
            <a:ext cx="304800" cy="304800"/>
          </a:xfrm>
          <a:prstGeom prst="rect">
            <a:avLst/>
          </a:prstGeom>
          <a:blipFill>
            <a:blip r:embed="rId3" cstate="print"/>
            <a:stretch>
              <a:fillRect/>
            </a:stretch>
          </a:blipFill>
        </p:spPr>
        <p:txBody>
          <a:bodyPr wrap="square" lIns="0" tIns="0" rIns="0" bIns="0" rtlCol="0"/>
          <a:lstStyle/>
          <a:p/>
        </p:txBody>
      </p:sp>
      <p:sp>
        <p:nvSpPr>
          <p:cNvPr id="20" name="object 20"/>
          <p:cNvSpPr/>
          <p:nvPr/>
        </p:nvSpPr>
        <p:spPr>
          <a:xfrm>
            <a:off x="2654807" y="3814571"/>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2807207" y="3814571"/>
            <a:ext cx="304800" cy="304800"/>
          </a:xfrm>
          <a:prstGeom prst="rect">
            <a:avLst/>
          </a:prstGeom>
          <a:blipFill>
            <a:blip r:embed="rId3" cstate="print"/>
            <a:stretch>
              <a:fillRect/>
            </a:stretch>
          </a:blipFill>
        </p:spPr>
        <p:txBody>
          <a:bodyPr wrap="square" lIns="0" tIns="0" rIns="0" bIns="0" rtlCol="0"/>
          <a:lstStyle/>
          <a:p/>
        </p:txBody>
      </p:sp>
      <p:sp>
        <p:nvSpPr>
          <p:cNvPr id="22" name="object 22"/>
          <p:cNvSpPr/>
          <p:nvPr/>
        </p:nvSpPr>
        <p:spPr>
          <a:xfrm>
            <a:off x="2959607" y="3814571"/>
            <a:ext cx="304799"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7531607" y="2452497"/>
            <a:ext cx="295275" cy="276225"/>
          </a:xfrm>
          <a:prstGeom prst="rect">
            <a:avLst/>
          </a:prstGeom>
          <a:blipFill>
            <a:blip r:embed="rId2" cstate="print"/>
            <a:stretch>
              <a:fillRect/>
            </a:stretch>
          </a:blipFill>
        </p:spPr>
        <p:txBody>
          <a:bodyPr wrap="square" lIns="0" tIns="0" rIns="0" bIns="0" rtlCol="0"/>
          <a:lstStyle/>
          <a:p/>
        </p:txBody>
      </p:sp>
      <p:sp>
        <p:nvSpPr>
          <p:cNvPr id="24" name="object 24"/>
          <p:cNvSpPr/>
          <p:nvPr/>
        </p:nvSpPr>
        <p:spPr>
          <a:xfrm>
            <a:off x="7684007" y="2442972"/>
            <a:ext cx="304800" cy="304800"/>
          </a:xfrm>
          <a:prstGeom prst="rect">
            <a:avLst/>
          </a:prstGeom>
          <a:blipFill>
            <a:blip r:embed="rId3" cstate="print"/>
            <a:stretch>
              <a:fillRect/>
            </a:stretch>
          </a:blipFill>
        </p:spPr>
        <p:txBody>
          <a:bodyPr wrap="square" lIns="0" tIns="0" rIns="0" bIns="0" rtlCol="0"/>
          <a:lstStyle/>
          <a:p/>
        </p:txBody>
      </p:sp>
      <p:sp>
        <p:nvSpPr>
          <p:cNvPr id="25" name="object 25"/>
          <p:cNvSpPr/>
          <p:nvPr/>
        </p:nvSpPr>
        <p:spPr>
          <a:xfrm>
            <a:off x="5168900" y="4729162"/>
            <a:ext cx="1905000" cy="0"/>
          </a:xfrm>
          <a:custGeom>
            <a:avLst/>
            <a:gdLst/>
            <a:ahLst/>
            <a:cxnLst/>
            <a:rect l="l" t="t" r="r" b="b"/>
            <a:pathLst>
              <a:path w="1905000">
                <a:moveTo>
                  <a:pt x="0" y="0"/>
                </a:moveTo>
                <a:lnTo>
                  <a:pt x="1905000" y="0"/>
                </a:lnTo>
              </a:path>
            </a:pathLst>
          </a:custGeom>
          <a:ln w="38100">
            <a:solidFill>
              <a:srgbClr val="6767FF"/>
            </a:solidFill>
          </a:ln>
        </p:spPr>
        <p:txBody>
          <a:bodyPr wrap="square" lIns="0" tIns="0" rIns="0" bIns="0" rtlCol="0"/>
          <a:lstStyle/>
          <a:p/>
        </p:txBody>
      </p:sp>
      <p:sp>
        <p:nvSpPr>
          <p:cNvPr id="26" name="object 26"/>
          <p:cNvSpPr/>
          <p:nvPr/>
        </p:nvSpPr>
        <p:spPr>
          <a:xfrm>
            <a:off x="2949727" y="3721976"/>
            <a:ext cx="1771650" cy="1024255"/>
          </a:xfrm>
          <a:custGeom>
            <a:avLst/>
            <a:gdLst/>
            <a:ahLst/>
            <a:cxnLst/>
            <a:rect l="l" t="t" r="r" b="b"/>
            <a:pathLst>
              <a:path w="1771650" h="1024254">
                <a:moveTo>
                  <a:pt x="1752600" y="1023772"/>
                </a:moveTo>
                <a:lnTo>
                  <a:pt x="0" y="33172"/>
                </a:lnTo>
                <a:lnTo>
                  <a:pt x="18745" y="0"/>
                </a:lnTo>
                <a:lnTo>
                  <a:pt x="1771345" y="990600"/>
                </a:lnTo>
                <a:lnTo>
                  <a:pt x="1752600" y="1023772"/>
                </a:lnTo>
                <a:close/>
              </a:path>
            </a:pathLst>
          </a:custGeom>
          <a:solidFill>
            <a:srgbClr val="6767FF"/>
          </a:solidFill>
        </p:spPr>
        <p:txBody>
          <a:bodyPr wrap="square" lIns="0" tIns="0" rIns="0" bIns="0" rtlCol="0"/>
          <a:lstStyle/>
          <a:p/>
        </p:txBody>
      </p:sp>
      <p:sp>
        <p:nvSpPr>
          <p:cNvPr id="27" name="object 27"/>
          <p:cNvSpPr/>
          <p:nvPr/>
        </p:nvSpPr>
        <p:spPr>
          <a:xfrm>
            <a:off x="5080152" y="2962224"/>
            <a:ext cx="1854200" cy="1629410"/>
          </a:xfrm>
          <a:custGeom>
            <a:avLst/>
            <a:gdLst/>
            <a:ahLst/>
            <a:cxnLst/>
            <a:rect l="l" t="t" r="r" b="b"/>
            <a:pathLst>
              <a:path w="1854200" h="1629410">
                <a:moveTo>
                  <a:pt x="25095" y="1628876"/>
                </a:moveTo>
                <a:lnTo>
                  <a:pt x="0" y="1600200"/>
                </a:lnTo>
                <a:lnTo>
                  <a:pt x="1828799" y="0"/>
                </a:lnTo>
                <a:lnTo>
                  <a:pt x="1853895" y="28676"/>
                </a:lnTo>
                <a:lnTo>
                  <a:pt x="25095" y="1628876"/>
                </a:lnTo>
                <a:close/>
              </a:path>
            </a:pathLst>
          </a:custGeom>
          <a:solidFill>
            <a:srgbClr val="6767FF"/>
          </a:solidFill>
        </p:spPr>
        <p:txBody>
          <a:bodyPr wrap="square" lIns="0" tIns="0" rIns="0" bIns="0" rtlCol="0"/>
          <a:lstStyle/>
          <a:p/>
        </p:txBody>
      </p:sp>
      <p:sp>
        <p:nvSpPr>
          <p:cNvPr id="28" name="object 28"/>
          <p:cNvSpPr/>
          <p:nvPr/>
        </p:nvSpPr>
        <p:spPr>
          <a:xfrm>
            <a:off x="7055142" y="30494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p:txBody>
      </p:sp>
      <p:sp>
        <p:nvSpPr>
          <p:cNvPr id="29" name="object 29"/>
          <p:cNvSpPr/>
          <p:nvPr/>
        </p:nvSpPr>
        <p:spPr>
          <a:xfrm>
            <a:off x="2483142" y="21350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p:txBody>
      </p:sp>
      <p:sp>
        <p:nvSpPr>
          <p:cNvPr id="30" name="object 30"/>
          <p:cNvSpPr/>
          <p:nvPr/>
        </p:nvSpPr>
        <p:spPr>
          <a:xfrm>
            <a:off x="6750887" y="1675561"/>
            <a:ext cx="341630" cy="1002030"/>
          </a:xfrm>
          <a:custGeom>
            <a:avLst/>
            <a:gdLst/>
            <a:ahLst/>
            <a:cxnLst/>
            <a:rect l="l" t="t" r="r" b="b"/>
            <a:pathLst>
              <a:path w="341629" h="1002030">
                <a:moveTo>
                  <a:pt x="304800" y="1001801"/>
                </a:moveTo>
                <a:lnTo>
                  <a:pt x="0" y="11201"/>
                </a:lnTo>
                <a:lnTo>
                  <a:pt x="36423" y="0"/>
                </a:lnTo>
                <a:lnTo>
                  <a:pt x="341223" y="990600"/>
                </a:lnTo>
                <a:lnTo>
                  <a:pt x="304800" y="1001801"/>
                </a:lnTo>
                <a:close/>
              </a:path>
            </a:pathLst>
          </a:custGeom>
          <a:solidFill>
            <a:srgbClr val="6767FF"/>
          </a:solidFill>
        </p:spPr>
        <p:txBody>
          <a:bodyPr wrap="square" lIns="0" tIns="0" rIns="0" bIns="0" rtlCol="0"/>
          <a:lstStyle/>
          <a:p/>
        </p:txBody>
      </p:sp>
      <p:sp>
        <p:nvSpPr>
          <p:cNvPr id="31" name="object 31"/>
          <p:cNvSpPr/>
          <p:nvPr/>
        </p:nvSpPr>
        <p:spPr>
          <a:xfrm>
            <a:off x="6911403" y="1665008"/>
            <a:ext cx="629920" cy="413384"/>
          </a:xfrm>
          <a:custGeom>
            <a:avLst/>
            <a:gdLst/>
            <a:ahLst/>
            <a:cxnLst/>
            <a:rect l="l" t="t" r="r" b="b"/>
            <a:pathLst>
              <a:path w="629920" h="413385">
                <a:moveTo>
                  <a:pt x="609600" y="413308"/>
                </a:moveTo>
                <a:lnTo>
                  <a:pt x="0" y="32308"/>
                </a:lnTo>
                <a:lnTo>
                  <a:pt x="20192" y="0"/>
                </a:lnTo>
                <a:lnTo>
                  <a:pt x="629792" y="381000"/>
                </a:lnTo>
                <a:lnTo>
                  <a:pt x="609600" y="413308"/>
                </a:lnTo>
                <a:close/>
              </a:path>
            </a:pathLst>
          </a:custGeom>
          <a:solidFill>
            <a:srgbClr val="6767FF"/>
          </a:solidFill>
        </p:spPr>
        <p:txBody>
          <a:bodyPr wrap="square" lIns="0" tIns="0" rIns="0" bIns="0" rtlCol="0"/>
          <a:lstStyle/>
          <a:p/>
        </p:txBody>
      </p:sp>
      <p:sp>
        <p:nvSpPr>
          <p:cNvPr id="32" name="object 32"/>
          <p:cNvSpPr/>
          <p:nvPr/>
        </p:nvSpPr>
        <p:spPr>
          <a:xfrm>
            <a:off x="2796641" y="1664982"/>
            <a:ext cx="2839720" cy="1784985"/>
          </a:xfrm>
          <a:custGeom>
            <a:avLst/>
            <a:gdLst/>
            <a:ahLst/>
            <a:cxnLst/>
            <a:rect l="l" t="t" r="r" b="b"/>
            <a:pathLst>
              <a:path w="2839720" h="1784985">
                <a:moveTo>
                  <a:pt x="20116" y="1784959"/>
                </a:moveTo>
                <a:lnTo>
                  <a:pt x="0" y="1752600"/>
                </a:lnTo>
                <a:lnTo>
                  <a:pt x="2819400" y="0"/>
                </a:lnTo>
                <a:lnTo>
                  <a:pt x="2839516" y="32359"/>
                </a:lnTo>
                <a:lnTo>
                  <a:pt x="20116" y="1784959"/>
                </a:lnTo>
                <a:close/>
              </a:path>
            </a:pathLst>
          </a:custGeom>
          <a:solidFill>
            <a:srgbClr val="6767FF"/>
          </a:solidFill>
        </p:spPr>
        <p:txBody>
          <a:bodyPr wrap="square" lIns="0" tIns="0" rIns="0" bIns="0" rtlCol="0"/>
          <a:lstStyle/>
          <a:p/>
        </p:txBody>
      </p:sp>
      <p:sp>
        <p:nvSpPr>
          <p:cNvPr id="33" name="object 33"/>
          <p:cNvSpPr/>
          <p:nvPr/>
        </p:nvSpPr>
        <p:spPr>
          <a:xfrm>
            <a:off x="4178300" y="1528762"/>
            <a:ext cx="1371600" cy="0"/>
          </a:xfrm>
          <a:custGeom>
            <a:avLst/>
            <a:gdLst/>
            <a:ahLst/>
            <a:cxnLst/>
            <a:rect l="l" t="t" r="r" b="b"/>
            <a:pathLst>
              <a:path w="1371600">
                <a:moveTo>
                  <a:pt x="0" y="0"/>
                </a:moveTo>
                <a:lnTo>
                  <a:pt x="1371600" y="0"/>
                </a:lnTo>
              </a:path>
            </a:pathLst>
          </a:custGeom>
          <a:ln w="38100">
            <a:solidFill>
              <a:srgbClr val="6767FF"/>
            </a:solidFill>
          </a:ln>
        </p:spPr>
        <p:txBody>
          <a:bodyPr wrap="square" lIns="0" tIns="0" rIns="0" bIns="0" rtlCol="0"/>
          <a:lstStyle/>
          <a:p/>
        </p:txBody>
      </p:sp>
      <p:sp>
        <p:nvSpPr>
          <p:cNvPr id="34" name="object 34"/>
          <p:cNvSpPr/>
          <p:nvPr/>
        </p:nvSpPr>
        <p:spPr>
          <a:xfrm>
            <a:off x="6998207" y="2671572"/>
            <a:ext cx="381000" cy="355091"/>
          </a:xfrm>
          <a:prstGeom prst="rect">
            <a:avLst/>
          </a:prstGeom>
          <a:blipFill>
            <a:blip r:embed="rId1" cstate="print"/>
            <a:stretch>
              <a:fillRect/>
            </a:stretch>
          </a:blipFill>
        </p:spPr>
        <p:txBody>
          <a:bodyPr wrap="square" lIns="0" tIns="0" rIns="0" bIns="0" rtlCol="0"/>
          <a:lstStyle/>
          <a:p/>
        </p:txBody>
      </p:sp>
      <p:sp>
        <p:nvSpPr>
          <p:cNvPr id="35" name="object 35"/>
          <p:cNvSpPr/>
          <p:nvPr/>
        </p:nvSpPr>
        <p:spPr>
          <a:xfrm>
            <a:off x="7150607" y="3052572"/>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3797808" y="1376172"/>
            <a:ext cx="381000" cy="355091"/>
          </a:xfrm>
          <a:prstGeom prst="rect">
            <a:avLst/>
          </a:prstGeom>
          <a:blipFill>
            <a:blip r:embed="rId1" cstate="print"/>
            <a:stretch>
              <a:fillRect/>
            </a:stretch>
          </a:blipFill>
        </p:spPr>
        <p:txBody>
          <a:bodyPr wrap="square" lIns="0" tIns="0" rIns="0" bIns="0" rtlCol="0"/>
          <a:lstStyle/>
          <a:p/>
        </p:txBody>
      </p:sp>
      <p:sp>
        <p:nvSpPr>
          <p:cNvPr id="37" name="object 37"/>
          <p:cNvSpPr/>
          <p:nvPr/>
        </p:nvSpPr>
        <p:spPr>
          <a:xfrm>
            <a:off x="3950208" y="1757172"/>
            <a:ext cx="304800" cy="304800"/>
          </a:xfrm>
          <a:prstGeom prst="rect">
            <a:avLst/>
          </a:prstGeom>
          <a:blipFill>
            <a:blip r:embed="rId3" cstate="print"/>
            <a:stretch>
              <a:fillRect/>
            </a:stretch>
          </a:blipFill>
        </p:spPr>
        <p:txBody>
          <a:bodyPr wrap="square" lIns="0" tIns="0" rIns="0" bIns="0" rtlCol="0"/>
          <a:lstStyle/>
          <a:p/>
        </p:txBody>
      </p:sp>
      <p:sp>
        <p:nvSpPr>
          <p:cNvPr id="38" name="object 38"/>
          <p:cNvSpPr/>
          <p:nvPr/>
        </p:nvSpPr>
        <p:spPr>
          <a:xfrm>
            <a:off x="4102608" y="1757172"/>
            <a:ext cx="304800" cy="304800"/>
          </a:xfrm>
          <a:prstGeom prst="rect">
            <a:avLst/>
          </a:prstGeom>
          <a:blipFill>
            <a:blip r:embed="rId3" cstate="print"/>
            <a:stretch>
              <a:fillRect/>
            </a:stretch>
          </a:blipFill>
        </p:spPr>
        <p:txBody>
          <a:bodyPr wrap="square" lIns="0" tIns="0" rIns="0" bIns="0" rtlCol="0"/>
          <a:lstStyle/>
          <a:p/>
        </p:txBody>
      </p:sp>
      <p:sp>
        <p:nvSpPr>
          <p:cNvPr id="39" name="object 39"/>
          <p:cNvSpPr/>
          <p:nvPr/>
        </p:nvSpPr>
        <p:spPr>
          <a:xfrm>
            <a:off x="1892807" y="2147697"/>
            <a:ext cx="295275" cy="276225"/>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2045207" y="2138172"/>
            <a:ext cx="304800" cy="304800"/>
          </a:xfrm>
          <a:prstGeom prst="rect">
            <a:avLst/>
          </a:prstGeom>
          <a:blipFill>
            <a:blip r:embed="rId3" cstate="print"/>
            <a:stretch>
              <a:fillRect/>
            </a:stretch>
          </a:blipFill>
        </p:spPr>
        <p:txBody>
          <a:bodyPr wrap="square" lIns="0" tIns="0" rIns="0" bIns="0" rtlCol="0"/>
          <a:lstStyle/>
          <a:p/>
        </p:txBody>
      </p:sp>
      <p:sp>
        <p:nvSpPr>
          <p:cNvPr id="41" name="object 41"/>
          <p:cNvSpPr/>
          <p:nvPr/>
        </p:nvSpPr>
        <p:spPr>
          <a:xfrm>
            <a:off x="6998207" y="1309497"/>
            <a:ext cx="295275" cy="276225"/>
          </a:xfrm>
          <a:prstGeom prst="rect">
            <a:avLst/>
          </a:prstGeom>
          <a:blipFill>
            <a:blip r:embed="rId2" cstate="print"/>
            <a:stretch>
              <a:fillRect/>
            </a:stretch>
          </a:blipFill>
        </p:spPr>
        <p:txBody>
          <a:bodyPr wrap="square" lIns="0" tIns="0" rIns="0" bIns="0" rtlCol="0"/>
          <a:lstStyle/>
          <a:p/>
        </p:txBody>
      </p:sp>
      <p:sp>
        <p:nvSpPr>
          <p:cNvPr id="42" name="object 42"/>
          <p:cNvSpPr/>
          <p:nvPr/>
        </p:nvSpPr>
        <p:spPr>
          <a:xfrm>
            <a:off x="7150607" y="129997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7303007" y="1299972"/>
            <a:ext cx="304800" cy="304800"/>
          </a:xfrm>
          <a:prstGeom prst="rect">
            <a:avLst/>
          </a:prstGeom>
          <a:blipFill>
            <a:blip r:embed="rId3" cstate="print"/>
            <a:stretch>
              <a:fillRect/>
            </a:stretch>
          </a:blipFill>
        </p:spPr>
        <p:txBody>
          <a:bodyPr wrap="square" lIns="0" tIns="0" rIns="0" bIns="0" rtlCol="0"/>
          <a:lstStyle/>
          <a:p/>
        </p:txBody>
      </p:sp>
      <p:sp>
        <p:nvSpPr>
          <p:cNvPr id="44" name="object 44"/>
          <p:cNvSpPr/>
          <p:nvPr/>
        </p:nvSpPr>
        <p:spPr>
          <a:xfrm>
            <a:off x="2197607" y="213817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5702808" y="1690497"/>
            <a:ext cx="295275" cy="276225"/>
          </a:xfrm>
          <a:prstGeom prst="rect">
            <a:avLst/>
          </a:prstGeom>
          <a:blipFill>
            <a:blip r:embed="rId2" cstate="print"/>
            <a:stretch>
              <a:fillRect/>
            </a:stretch>
          </a:blipFill>
        </p:spPr>
        <p:txBody>
          <a:bodyPr wrap="square" lIns="0" tIns="0" rIns="0" bIns="0" rtlCol="0"/>
          <a:lstStyle/>
          <a:p/>
        </p:txBody>
      </p:sp>
      <p:sp>
        <p:nvSpPr>
          <p:cNvPr id="46" name="object 46"/>
          <p:cNvSpPr/>
          <p:nvPr/>
        </p:nvSpPr>
        <p:spPr>
          <a:xfrm>
            <a:off x="7455407" y="129997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7037489" y="3052762"/>
            <a:ext cx="283845" cy="1299210"/>
          </a:xfrm>
          <a:custGeom>
            <a:avLst/>
            <a:gdLst/>
            <a:ahLst/>
            <a:cxnLst/>
            <a:rect l="l" t="t" r="r" b="b"/>
            <a:pathLst>
              <a:path w="283845" h="1299210">
                <a:moveTo>
                  <a:pt x="0" y="122491"/>
                </a:moveTo>
                <a:lnTo>
                  <a:pt x="36410" y="0"/>
                </a:lnTo>
                <a:lnTo>
                  <a:pt x="96597" y="81114"/>
                </a:lnTo>
                <a:lnTo>
                  <a:pt x="70065" y="81114"/>
                </a:lnTo>
                <a:lnTo>
                  <a:pt x="32550" y="87731"/>
                </a:lnTo>
                <a:lnTo>
                  <a:pt x="37515" y="115871"/>
                </a:lnTo>
                <a:lnTo>
                  <a:pt x="0" y="122491"/>
                </a:lnTo>
                <a:close/>
              </a:path>
              <a:path w="283845" h="1299210">
                <a:moveTo>
                  <a:pt x="37515" y="115871"/>
                </a:moveTo>
                <a:lnTo>
                  <a:pt x="32550" y="87731"/>
                </a:lnTo>
                <a:lnTo>
                  <a:pt x="70065" y="81114"/>
                </a:lnTo>
                <a:lnTo>
                  <a:pt x="75031" y="109251"/>
                </a:lnTo>
                <a:lnTo>
                  <a:pt x="37515" y="115871"/>
                </a:lnTo>
                <a:close/>
              </a:path>
              <a:path w="283845" h="1299210">
                <a:moveTo>
                  <a:pt x="75031" y="109251"/>
                </a:moveTo>
                <a:lnTo>
                  <a:pt x="70065" y="81114"/>
                </a:lnTo>
                <a:lnTo>
                  <a:pt x="96597" y="81114"/>
                </a:lnTo>
                <a:lnTo>
                  <a:pt x="112560" y="102628"/>
                </a:lnTo>
                <a:lnTo>
                  <a:pt x="75031" y="109251"/>
                </a:lnTo>
                <a:close/>
              </a:path>
              <a:path w="283845"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p:txBody>
      </p:sp>
      <p:sp>
        <p:nvSpPr>
          <p:cNvPr id="48" name="object 48"/>
          <p:cNvSpPr/>
          <p:nvPr/>
        </p:nvSpPr>
        <p:spPr>
          <a:xfrm>
            <a:off x="2465489" y="2138362"/>
            <a:ext cx="283845" cy="1299210"/>
          </a:xfrm>
          <a:custGeom>
            <a:avLst/>
            <a:gdLst/>
            <a:ahLst/>
            <a:cxnLst/>
            <a:rect l="l" t="t" r="r" b="b"/>
            <a:pathLst>
              <a:path w="283844" h="1299210">
                <a:moveTo>
                  <a:pt x="0" y="122491"/>
                </a:moveTo>
                <a:lnTo>
                  <a:pt x="36410" y="0"/>
                </a:lnTo>
                <a:lnTo>
                  <a:pt x="96597" y="81114"/>
                </a:lnTo>
                <a:lnTo>
                  <a:pt x="70065" y="81114"/>
                </a:lnTo>
                <a:lnTo>
                  <a:pt x="32550" y="87731"/>
                </a:lnTo>
                <a:lnTo>
                  <a:pt x="37515" y="115871"/>
                </a:lnTo>
                <a:lnTo>
                  <a:pt x="0" y="122491"/>
                </a:lnTo>
                <a:close/>
              </a:path>
              <a:path w="283844" h="1299210">
                <a:moveTo>
                  <a:pt x="37515" y="115871"/>
                </a:moveTo>
                <a:lnTo>
                  <a:pt x="32550" y="87731"/>
                </a:lnTo>
                <a:lnTo>
                  <a:pt x="70065" y="81114"/>
                </a:lnTo>
                <a:lnTo>
                  <a:pt x="75031" y="109251"/>
                </a:lnTo>
                <a:lnTo>
                  <a:pt x="37515" y="115871"/>
                </a:lnTo>
                <a:close/>
              </a:path>
              <a:path w="283844" h="1299210">
                <a:moveTo>
                  <a:pt x="75031" y="109251"/>
                </a:moveTo>
                <a:lnTo>
                  <a:pt x="70065" y="81114"/>
                </a:lnTo>
                <a:lnTo>
                  <a:pt x="96597" y="81114"/>
                </a:lnTo>
                <a:lnTo>
                  <a:pt x="112560" y="102628"/>
                </a:lnTo>
                <a:lnTo>
                  <a:pt x="75031" y="109251"/>
                </a:lnTo>
                <a:close/>
              </a:path>
              <a:path w="283844"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p:txBody>
      </p:sp>
      <p:sp>
        <p:nvSpPr>
          <p:cNvPr id="49" name="object 49"/>
          <p:cNvSpPr/>
          <p:nvPr/>
        </p:nvSpPr>
        <p:spPr>
          <a:xfrm>
            <a:off x="6748094" y="1681162"/>
            <a:ext cx="344170" cy="996315"/>
          </a:xfrm>
          <a:custGeom>
            <a:avLst/>
            <a:gdLst/>
            <a:ahLst/>
            <a:cxnLst/>
            <a:rect l="l" t="t" r="r" b="b"/>
            <a:pathLst>
              <a:path w="344170" h="996314">
                <a:moveTo>
                  <a:pt x="0" y="126047"/>
                </a:moveTo>
                <a:lnTo>
                  <a:pt x="21005" y="0"/>
                </a:lnTo>
                <a:lnTo>
                  <a:pt x="93861" y="76326"/>
                </a:lnTo>
                <a:lnTo>
                  <a:pt x="64427" y="76326"/>
                </a:lnTo>
                <a:lnTo>
                  <a:pt x="28003" y="87541"/>
                </a:lnTo>
                <a:lnTo>
                  <a:pt x="36405" y="114848"/>
                </a:lnTo>
                <a:lnTo>
                  <a:pt x="0" y="126047"/>
                </a:lnTo>
                <a:close/>
              </a:path>
              <a:path w="344170" h="996314">
                <a:moveTo>
                  <a:pt x="36405" y="114848"/>
                </a:moveTo>
                <a:lnTo>
                  <a:pt x="28003" y="87541"/>
                </a:lnTo>
                <a:lnTo>
                  <a:pt x="64427" y="76326"/>
                </a:lnTo>
                <a:lnTo>
                  <a:pt x="72832" y="103644"/>
                </a:lnTo>
                <a:lnTo>
                  <a:pt x="36405" y="114848"/>
                </a:lnTo>
                <a:close/>
              </a:path>
              <a:path w="344170" h="996314">
                <a:moveTo>
                  <a:pt x="72832" y="103644"/>
                </a:moveTo>
                <a:lnTo>
                  <a:pt x="64427" y="76326"/>
                </a:lnTo>
                <a:lnTo>
                  <a:pt x="93861" y="76326"/>
                </a:lnTo>
                <a:lnTo>
                  <a:pt x="109245" y="92443"/>
                </a:lnTo>
                <a:lnTo>
                  <a:pt x="72832" y="103644"/>
                </a:lnTo>
                <a:close/>
              </a:path>
              <a:path w="344170" h="996314">
                <a:moveTo>
                  <a:pt x="307594" y="996200"/>
                </a:moveTo>
                <a:lnTo>
                  <a:pt x="36405" y="114848"/>
                </a:lnTo>
                <a:lnTo>
                  <a:pt x="72832" y="103644"/>
                </a:lnTo>
                <a:lnTo>
                  <a:pt x="344017" y="984999"/>
                </a:lnTo>
                <a:lnTo>
                  <a:pt x="307594" y="996200"/>
                </a:lnTo>
                <a:close/>
              </a:path>
            </a:pathLst>
          </a:custGeom>
          <a:solidFill>
            <a:srgbClr val="CC3300"/>
          </a:solidFill>
        </p:spPr>
        <p:txBody>
          <a:bodyPr wrap="square" lIns="0" tIns="0" rIns="0" bIns="0" rtlCol="0"/>
          <a:lstStyle/>
          <a:p/>
        </p:txBody>
      </p:sp>
      <p:sp>
        <p:nvSpPr>
          <p:cNvPr id="50" name="object 50"/>
          <p:cNvSpPr/>
          <p:nvPr/>
        </p:nvSpPr>
        <p:spPr>
          <a:xfrm>
            <a:off x="2796641" y="1681162"/>
            <a:ext cx="2829560" cy="1769110"/>
          </a:xfrm>
          <a:custGeom>
            <a:avLst/>
            <a:gdLst/>
            <a:ahLst/>
            <a:cxnLst/>
            <a:rect l="l" t="t" r="r" b="b"/>
            <a:pathLst>
              <a:path w="2829560" h="1769110">
                <a:moveTo>
                  <a:pt x="2722328" y="44164"/>
                </a:moveTo>
                <a:lnTo>
                  <a:pt x="2702217" y="11811"/>
                </a:lnTo>
                <a:lnTo>
                  <a:pt x="2829458" y="0"/>
                </a:lnTo>
                <a:lnTo>
                  <a:pt x="2811587" y="29082"/>
                </a:lnTo>
                <a:lnTo>
                  <a:pt x="2746590" y="29082"/>
                </a:lnTo>
                <a:lnTo>
                  <a:pt x="2722328" y="44164"/>
                </a:lnTo>
                <a:close/>
              </a:path>
              <a:path w="2829560" h="1769110">
                <a:moveTo>
                  <a:pt x="2742444" y="76525"/>
                </a:moveTo>
                <a:lnTo>
                  <a:pt x="2722328" y="44164"/>
                </a:lnTo>
                <a:lnTo>
                  <a:pt x="2746590" y="29082"/>
                </a:lnTo>
                <a:lnTo>
                  <a:pt x="2766707" y="61442"/>
                </a:lnTo>
                <a:lnTo>
                  <a:pt x="2742444" y="76525"/>
                </a:lnTo>
                <a:close/>
              </a:path>
              <a:path w="2829560" h="1769110">
                <a:moveTo>
                  <a:pt x="2762554" y="108877"/>
                </a:moveTo>
                <a:lnTo>
                  <a:pt x="2742444" y="76525"/>
                </a:lnTo>
                <a:lnTo>
                  <a:pt x="2766707" y="61442"/>
                </a:lnTo>
                <a:lnTo>
                  <a:pt x="2746590" y="29082"/>
                </a:lnTo>
                <a:lnTo>
                  <a:pt x="2811587" y="29082"/>
                </a:lnTo>
                <a:lnTo>
                  <a:pt x="2762554" y="108877"/>
                </a:lnTo>
                <a:close/>
              </a:path>
              <a:path w="2829560" h="1769110">
                <a:moveTo>
                  <a:pt x="20116" y="1768779"/>
                </a:moveTo>
                <a:lnTo>
                  <a:pt x="0" y="1736420"/>
                </a:lnTo>
                <a:lnTo>
                  <a:pt x="2722328" y="44164"/>
                </a:lnTo>
                <a:lnTo>
                  <a:pt x="2742444" y="76525"/>
                </a:lnTo>
                <a:lnTo>
                  <a:pt x="20116" y="1768779"/>
                </a:lnTo>
                <a:close/>
              </a:path>
            </a:pathLst>
          </a:custGeom>
          <a:solidFill>
            <a:srgbClr val="CC3300"/>
          </a:solidFill>
        </p:spPr>
        <p:txBody>
          <a:bodyPr wrap="square" lIns="0" tIns="0" rIns="0" bIns="0" rtlCol="0"/>
          <a:lstStyle/>
          <a:p/>
        </p:txBody>
      </p:sp>
      <p:sp>
        <p:nvSpPr>
          <p:cNvPr id="51" name="object 51"/>
          <p:cNvSpPr/>
          <p:nvPr/>
        </p:nvSpPr>
        <p:spPr>
          <a:xfrm>
            <a:off x="6911403" y="1665008"/>
            <a:ext cx="619760" cy="397510"/>
          </a:xfrm>
          <a:custGeom>
            <a:avLst/>
            <a:gdLst/>
            <a:ahLst/>
            <a:cxnLst/>
            <a:rect l="l" t="t" r="r" b="b"/>
            <a:pathLst>
              <a:path w="619759" h="397510">
                <a:moveTo>
                  <a:pt x="512670" y="352734"/>
                </a:moveTo>
                <a:lnTo>
                  <a:pt x="0" y="32308"/>
                </a:lnTo>
                <a:lnTo>
                  <a:pt x="20192" y="0"/>
                </a:lnTo>
                <a:lnTo>
                  <a:pt x="532863" y="320425"/>
                </a:lnTo>
                <a:lnTo>
                  <a:pt x="512670" y="352734"/>
                </a:lnTo>
                <a:close/>
              </a:path>
              <a:path w="619759" h="397510">
                <a:moveTo>
                  <a:pt x="601807" y="367880"/>
                </a:moveTo>
                <a:lnTo>
                  <a:pt x="536905" y="367880"/>
                </a:lnTo>
                <a:lnTo>
                  <a:pt x="557098" y="335572"/>
                </a:lnTo>
                <a:lnTo>
                  <a:pt x="532863" y="320425"/>
                </a:lnTo>
                <a:lnTo>
                  <a:pt x="553059" y="288112"/>
                </a:lnTo>
                <a:lnTo>
                  <a:pt x="601807" y="367880"/>
                </a:lnTo>
                <a:close/>
              </a:path>
              <a:path w="619759" h="397510">
                <a:moveTo>
                  <a:pt x="536905" y="367880"/>
                </a:moveTo>
                <a:lnTo>
                  <a:pt x="512670" y="352734"/>
                </a:lnTo>
                <a:lnTo>
                  <a:pt x="532863" y="320425"/>
                </a:lnTo>
                <a:lnTo>
                  <a:pt x="557098" y="335572"/>
                </a:lnTo>
                <a:lnTo>
                  <a:pt x="536905" y="367880"/>
                </a:lnTo>
                <a:close/>
              </a:path>
              <a:path w="619759" h="397510">
                <a:moveTo>
                  <a:pt x="619696" y="397154"/>
                </a:moveTo>
                <a:lnTo>
                  <a:pt x="492480" y="385038"/>
                </a:lnTo>
                <a:lnTo>
                  <a:pt x="512670" y="352734"/>
                </a:lnTo>
                <a:lnTo>
                  <a:pt x="536905" y="367880"/>
                </a:lnTo>
                <a:lnTo>
                  <a:pt x="601807" y="367880"/>
                </a:lnTo>
                <a:lnTo>
                  <a:pt x="619696" y="397154"/>
                </a:lnTo>
                <a:close/>
              </a:path>
            </a:pathLst>
          </a:custGeom>
          <a:solidFill>
            <a:srgbClr val="CC3300"/>
          </a:solidFill>
        </p:spPr>
        <p:txBody>
          <a:bodyPr wrap="square" lIns="0" tIns="0" rIns="0" bIns="0" rtlCol="0"/>
          <a:lstStyle/>
          <a:p/>
        </p:txBody>
      </p:sp>
      <p:sp>
        <p:nvSpPr>
          <p:cNvPr id="52" name="object 52"/>
          <p:cNvSpPr/>
          <p:nvPr/>
        </p:nvSpPr>
        <p:spPr>
          <a:xfrm>
            <a:off x="4178300" y="1471612"/>
            <a:ext cx="1371600" cy="114300"/>
          </a:xfrm>
          <a:custGeom>
            <a:avLst/>
            <a:gdLst/>
            <a:ahLst/>
            <a:cxnLst/>
            <a:rect l="l" t="t" r="r" b="b"/>
            <a:pathLst>
              <a:path w="1371600" h="114300">
                <a:moveTo>
                  <a:pt x="114300" y="114300"/>
                </a:moveTo>
                <a:lnTo>
                  <a:pt x="0" y="57150"/>
                </a:lnTo>
                <a:lnTo>
                  <a:pt x="114300" y="0"/>
                </a:lnTo>
                <a:lnTo>
                  <a:pt x="114300" y="38100"/>
                </a:lnTo>
                <a:lnTo>
                  <a:pt x="85725" y="38100"/>
                </a:lnTo>
                <a:lnTo>
                  <a:pt x="85725" y="76200"/>
                </a:lnTo>
                <a:lnTo>
                  <a:pt x="114300" y="76200"/>
                </a:lnTo>
                <a:lnTo>
                  <a:pt x="114300" y="114300"/>
                </a:lnTo>
                <a:close/>
              </a:path>
              <a:path w="1371600" h="114300">
                <a:moveTo>
                  <a:pt x="114300" y="76200"/>
                </a:moveTo>
                <a:lnTo>
                  <a:pt x="85725" y="76200"/>
                </a:lnTo>
                <a:lnTo>
                  <a:pt x="85725" y="38100"/>
                </a:lnTo>
                <a:lnTo>
                  <a:pt x="114300" y="38100"/>
                </a:lnTo>
                <a:lnTo>
                  <a:pt x="114300" y="76200"/>
                </a:lnTo>
                <a:close/>
              </a:path>
              <a:path w="1371600" h="114300">
                <a:moveTo>
                  <a:pt x="1371600" y="76200"/>
                </a:moveTo>
                <a:lnTo>
                  <a:pt x="114300" y="76200"/>
                </a:lnTo>
                <a:lnTo>
                  <a:pt x="114300" y="38100"/>
                </a:lnTo>
                <a:lnTo>
                  <a:pt x="1371600" y="38100"/>
                </a:lnTo>
                <a:lnTo>
                  <a:pt x="1371600" y="76200"/>
                </a:lnTo>
                <a:close/>
              </a:path>
            </a:pathLst>
          </a:custGeom>
          <a:solidFill>
            <a:srgbClr val="CC3300"/>
          </a:solidFill>
        </p:spPr>
        <p:txBody>
          <a:bodyPr wrap="square" lIns="0" tIns="0" rIns="0" bIns="0" rtlCol="0"/>
          <a:lstStyle/>
          <a:p/>
        </p:txBody>
      </p:sp>
      <p:sp>
        <p:nvSpPr>
          <p:cNvPr id="53" name="object 53"/>
          <p:cNvSpPr txBox="1"/>
          <p:nvPr/>
        </p:nvSpPr>
        <p:spPr>
          <a:xfrm>
            <a:off x="6171565" y="1002665"/>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4" name="object 54"/>
          <p:cNvSpPr txBox="1"/>
          <p:nvPr/>
        </p:nvSpPr>
        <p:spPr>
          <a:xfrm>
            <a:off x="1050289" y="1505902"/>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5" name="object 55"/>
          <p:cNvSpPr/>
          <p:nvPr/>
        </p:nvSpPr>
        <p:spPr>
          <a:xfrm>
            <a:off x="5195887" y="4675187"/>
            <a:ext cx="1905000" cy="114300"/>
          </a:xfrm>
          <a:custGeom>
            <a:avLst/>
            <a:gdLst/>
            <a:ahLst/>
            <a:cxnLst/>
            <a:rect l="l" t="t" r="r" b="b"/>
            <a:pathLst>
              <a:path w="1905000" h="114300">
                <a:moveTo>
                  <a:pt x="1790700" y="114300"/>
                </a:moveTo>
                <a:lnTo>
                  <a:pt x="1790700" y="0"/>
                </a:lnTo>
                <a:lnTo>
                  <a:pt x="1866900" y="38100"/>
                </a:lnTo>
                <a:lnTo>
                  <a:pt x="1819275" y="38100"/>
                </a:lnTo>
                <a:lnTo>
                  <a:pt x="1819275" y="76200"/>
                </a:lnTo>
                <a:lnTo>
                  <a:pt x="1866900" y="76200"/>
                </a:lnTo>
                <a:lnTo>
                  <a:pt x="1790700" y="114300"/>
                </a:lnTo>
                <a:close/>
              </a:path>
              <a:path w="1905000" h="114300">
                <a:moveTo>
                  <a:pt x="1790700" y="76200"/>
                </a:moveTo>
                <a:lnTo>
                  <a:pt x="0" y="76200"/>
                </a:lnTo>
                <a:lnTo>
                  <a:pt x="0" y="38100"/>
                </a:lnTo>
                <a:lnTo>
                  <a:pt x="1790700" y="38100"/>
                </a:lnTo>
                <a:lnTo>
                  <a:pt x="1790700" y="76200"/>
                </a:lnTo>
                <a:close/>
              </a:path>
              <a:path w="1905000" h="114300">
                <a:moveTo>
                  <a:pt x="1866900" y="76200"/>
                </a:moveTo>
                <a:lnTo>
                  <a:pt x="1819275" y="76200"/>
                </a:lnTo>
                <a:lnTo>
                  <a:pt x="1819275" y="38100"/>
                </a:lnTo>
                <a:lnTo>
                  <a:pt x="1866900" y="38100"/>
                </a:lnTo>
                <a:lnTo>
                  <a:pt x="1905000" y="57150"/>
                </a:lnTo>
                <a:lnTo>
                  <a:pt x="1866900" y="76200"/>
                </a:lnTo>
                <a:close/>
              </a:path>
            </a:pathLst>
          </a:custGeom>
          <a:solidFill>
            <a:srgbClr val="CC3300"/>
          </a:solidFill>
        </p:spPr>
        <p:txBody>
          <a:bodyPr wrap="square" lIns="0" tIns="0" rIns="0" bIns="0" rtlCol="0"/>
          <a:lstStyle/>
          <a:p/>
        </p:txBody>
      </p:sp>
      <p:sp>
        <p:nvSpPr>
          <p:cNvPr id="56" name="object 56"/>
          <p:cNvSpPr/>
          <p:nvPr/>
        </p:nvSpPr>
        <p:spPr>
          <a:xfrm>
            <a:off x="2986087" y="3741737"/>
            <a:ext cx="1762125" cy="1007744"/>
          </a:xfrm>
          <a:custGeom>
            <a:avLst/>
            <a:gdLst/>
            <a:ahLst/>
            <a:cxnLst/>
            <a:rect l="l" t="t" r="r" b="b"/>
            <a:pathLst>
              <a:path w="1762125" h="1007745">
                <a:moveTo>
                  <a:pt x="71386" y="105994"/>
                </a:moveTo>
                <a:lnTo>
                  <a:pt x="0" y="0"/>
                </a:lnTo>
                <a:lnTo>
                  <a:pt x="127622" y="6489"/>
                </a:lnTo>
                <a:lnTo>
                  <a:pt x="116820" y="25603"/>
                </a:lnTo>
                <a:lnTo>
                  <a:pt x="83997" y="25603"/>
                </a:lnTo>
                <a:lnTo>
                  <a:pt x="65252" y="58762"/>
                </a:lnTo>
                <a:lnTo>
                  <a:pt x="90132" y="72825"/>
                </a:lnTo>
                <a:lnTo>
                  <a:pt x="71386" y="105994"/>
                </a:lnTo>
                <a:close/>
              </a:path>
              <a:path w="1762125" h="1007745">
                <a:moveTo>
                  <a:pt x="90132" y="72825"/>
                </a:moveTo>
                <a:lnTo>
                  <a:pt x="65252" y="58762"/>
                </a:lnTo>
                <a:lnTo>
                  <a:pt x="83997" y="25603"/>
                </a:lnTo>
                <a:lnTo>
                  <a:pt x="108873" y="39663"/>
                </a:lnTo>
                <a:lnTo>
                  <a:pt x="90132" y="72825"/>
                </a:lnTo>
                <a:close/>
              </a:path>
              <a:path w="1762125" h="1007745">
                <a:moveTo>
                  <a:pt x="108873" y="39663"/>
                </a:moveTo>
                <a:lnTo>
                  <a:pt x="83997" y="25603"/>
                </a:lnTo>
                <a:lnTo>
                  <a:pt x="116820" y="25603"/>
                </a:lnTo>
                <a:lnTo>
                  <a:pt x="108873" y="39663"/>
                </a:lnTo>
                <a:close/>
              </a:path>
              <a:path w="1762125" h="1007745">
                <a:moveTo>
                  <a:pt x="1743227" y="1007186"/>
                </a:moveTo>
                <a:lnTo>
                  <a:pt x="90132" y="72825"/>
                </a:lnTo>
                <a:lnTo>
                  <a:pt x="108873" y="39663"/>
                </a:lnTo>
                <a:lnTo>
                  <a:pt x="1761972" y="974013"/>
                </a:lnTo>
                <a:lnTo>
                  <a:pt x="1743227" y="1007186"/>
                </a:lnTo>
                <a:close/>
              </a:path>
            </a:pathLst>
          </a:custGeom>
          <a:solidFill>
            <a:srgbClr val="CC3300"/>
          </a:solidFill>
        </p:spPr>
        <p:txBody>
          <a:bodyPr wrap="square" lIns="0" tIns="0" rIns="0" bIns="0" rtlCol="0"/>
          <a:lstStyle/>
          <a:p/>
        </p:txBody>
      </p:sp>
      <p:sp>
        <p:nvSpPr>
          <p:cNvPr id="57" name="object 57"/>
          <p:cNvSpPr/>
          <p:nvPr/>
        </p:nvSpPr>
        <p:spPr>
          <a:xfrm>
            <a:off x="5107139" y="2979737"/>
            <a:ext cx="1841500" cy="1614805"/>
          </a:xfrm>
          <a:custGeom>
            <a:avLst/>
            <a:gdLst/>
            <a:ahLst/>
            <a:cxnLst/>
            <a:rect l="l" t="t" r="r" b="b"/>
            <a:pathLst>
              <a:path w="1841500" h="1614804">
                <a:moveTo>
                  <a:pt x="1742783" y="60926"/>
                </a:moveTo>
                <a:lnTo>
                  <a:pt x="1717700" y="32257"/>
                </a:lnTo>
                <a:lnTo>
                  <a:pt x="1841347" y="0"/>
                </a:lnTo>
                <a:lnTo>
                  <a:pt x="1824118" y="42113"/>
                </a:lnTo>
                <a:lnTo>
                  <a:pt x="1764284" y="42113"/>
                </a:lnTo>
                <a:lnTo>
                  <a:pt x="1742783" y="60926"/>
                </a:lnTo>
                <a:close/>
              </a:path>
              <a:path w="1841500" h="1614804">
                <a:moveTo>
                  <a:pt x="1767875" y="89605"/>
                </a:moveTo>
                <a:lnTo>
                  <a:pt x="1742783" y="60926"/>
                </a:lnTo>
                <a:lnTo>
                  <a:pt x="1764284" y="42113"/>
                </a:lnTo>
                <a:lnTo>
                  <a:pt x="1789379" y="70789"/>
                </a:lnTo>
                <a:lnTo>
                  <a:pt x="1767875" y="89605"/>
                </a:lnTo>
                <a:close/>
              </a:path>
              <a:path w="1841500" h="1614804">
                <a:moveTo>
                  <a:pt x="1792960" y="118275"/>
                </a:moveTo>
                <a:lnTo>
                  <a:pt x="1767875" y="89605"/>
                </a:lnTo>
                <a:lnTo>
                  <a:pt x="1789379" y="70789"/>
                </a:lnTo>
                <a:lnTo>
                  <a:pt x="1764284" y="42113"/>
                </a:lnTo>
                <a:lnTo>
                  <a:pt x="1824118" y="42113"/>
                </a:lnTo>
                <a:lnTo>
                  <a:pt x="1792960" y="118275"/>
                </a:lnTo>
                <a:close/>
              </a:path>
              <a:path w="1841500" h="1614804">
                <a:moveTo>
                  <a:pt x="25095" y="1614538"/>
                </a:moveTo>
                <a:lnTo>
                  <a:pt x="0" y="1585861"/>
                </a:lnTo>
                <a:lnTo>
                  <a:pt x="1742783" y="60926"/>
                </a:lnTo>
                <a:lnTo>
                  <a:pt x="1767875" y="89605"/>
                </a:lnTo>
                <a:lnTo>
                  <a:pt x="25095" y="1614538"/>
                </a:lnTo>
                <a:close/>
              </a:path>
            </a:pathLst>
          </a:custGeom>
          <a:solidFill>
            <a:srgbClr val="CC3300"/>
          </a:solidFill>
        </p:spPr>
        <p:txBody>
          <a:bodyPr wrap="square" lIns="0" tIns="0" rIns="0" bIns="0" rtlCol="0"/>
          <a:lstStyle/>
          <a:p/>
        </p:txBody>
      </p:sp>
      <p:sp>
        <p:nvSpPr>
          <p:cNvPr id="58" name="object 58"/>
          <p:cNvSpPr/>
          <p:nvPr/>
        </p:nvSpPr>
        <p:spPr>
          <a:xfrm>
            <a:off x="3025927" y="3645776"/>
            <a:ext cx="1762125" cy="1007744"/>
          </a:xfrm>
          <a:custGeom>
            <a:avLst/>
            <a:gdLst/>
            <a:ahLst/>
            <a:cxnLst/>
            <a:rect l="l" t="t" r="r" b="b"/>
            <a:pathLst>
              <a:path w="1762125" h="1007745">
                <a:moveTo>
                  <a:pt x="1653098" y="967522"/>
                </a:moveTo>
                <a:lnTo>
                  <a:pt x="0" y="33172"/>
                </a:lnTo>
                <a:lnTo>
                  <a:pt x="18745" y="0"/>
                </a:lnTo>
                <a:lnTo>
                  <a:pt x="1671840" y="934360"/>
                </a:lnTo>
                <a:lnTo>
                  <a:pt x="1653098" y="967522"/>
                </a:lnTo>
                <a:close/>
              </a:path>
              <a:path w="1762125" h="1007745">
                <a:moveTo>
                  <a:pt x="1744728" y="981582"/>
                </a:moveTo>
                <a:lnTo>
                  <a:pt x="1677974" y="981582"/>
                </a:lnTo>
                <a:lnTo>
                  <a:pt x="1696720" y="948423"/>
                </a:lnTo>
                <a:lnTo>
                  <a:pt x="1671840" y="934360"/>
                </a:lnTo>
                <a:lnTo>
                  <a:pt x="1690585" y="901191"/>
                </a:lnTo>
                <a:lnTo>
                  <a:pt x="1744728" y="981582"/>
                </a:lnTo>
                <a:close/>
              </a:path>
              <a:path w="1762125" h="1007745">
                <a:moveTo>
                  <a:pt x="1677974" y="981582"/>
                </a:moveTo>
                <a:lnTo>
                  <a:pt x="1653098" y="967522"/>
                </a:lnTo>
                <a:lnTo>
                  <a:pt x="1671840" y="934360"/>
                </a:lnTo>
                <a:lnTo>
                  <a:pt x="1696720" y="948423"/>
                </a:lnTo>
                <a:lnTo>
                  <a:pt x="1677974" y="981582"/>
                </a:lnTo>
                <a:close/>
              </a:path>
              <a:path w="1762125" h="1007745">
                <a:moveTo>
                  <a:pt x="1761972" y="1007186"/>
                </a:moveTo>
                <a:lnTo>
                  <a:pt x="1634350" y="1000696"/>
                </a:lnTo>
                <a:lnTo>
                  <a:pt x="1653098" y="967522"/>
                </a:lnTo>
                <a:lnTo>
                  <a:pt x="1677974" y="981582"/>
                </a:lnTo>
                <a:lnTo>
                  <a:pt x="1744728" y="981582"/>
                </a:lnTo>
                <a:lnTo>
                  <a:pt x="1761972" y="1007186"/>
                </a:lnTo>
                <a:close/>
              </a:path>
            </a:pathLst>
          </a:custGeom>
          <a:solidFill>
            <a:srgbClr val="00FF00"/>
          </a:solidFill>
        </p:spPr>
        <p:txBody>
          <a:bodyPr wrap="square" lIns="0" tIns="0" rIns="0" bIns="0" rtlCol="0"/>
          <a:lstStyle/>
          <a:p/>
        </p:txBody>
      </p:sp>
      <p:sp>
        <p:nvSpPr>
          <p:cNvPr id="59" name="object 59"/>
          <p:cNvSpPr/>
          <p:nvPr/>
        </p:nvSpPr>
        <p:spPr>
          <a:xfrm>
            <a:off x="5016500" y="2886024"/>
            <a:ext cx="1841500" cy="1614805"/>
          </a:xfrm>
          <a:custGeom>
            <a:avLst/>
            <a:gdLst/>
            <a:ahLst/>
            <a:cxnLst/>
            <a:rect l="l" t="t" r="r" b="b"/>
            <a:pathLst>
              <a:path w="1841500" h="1614804">
                <a:moveTo>
                  <a:pt x="98564" y="1553612"/>
                </a:moveTo>
                <a:lnTo>
                  <a:pt x="73471" y="1524933"/>
                </a:lnTo>
                <a:lnTo>
                  <a:pt x="1816252" y="0"/>
                </a:lnTo>
                <a:lnTo>
                  <a:pt x="1841347" y="28676"/>
                </a:lnTo>
                <a:lnTo>
                  <a:pt x="98564" y="1553612"/>
                </a:lnTo>
                <a:close/>
              </a:path>
              <a:path w="1841500" h="1614804">
                <a:moveTo>
                  <a:pt x="0" y="1614538"/>
                </a:moveTo>
                <a:lnTo>
                  <a:pt x="48387" y="1496263"/>
                </a:lnTo>
                <a:lnTo>
                  <a:pt x="73471" y="1524933"/>
                </a:lnTo>
                <a:lnTo>
                  <a:pt x="51968" y="1543748"/>
                </a:lnTo>
                <a:lnTo>
                  <a:pt x="77063" y="1572425"/>
                </a:lnTo>
                <a:lnTo>
                  <a:pt x="115024" y="1572425"/>
                </a:lnTo>
                <a:lnTo>
                  <a:pt x="123647" y="1582280"/>
                </a:lnTo>
                <a:lnTo>
                  <a:pt x="0" y="1614538"/>
                </a:lnTo>
                <a:close/>
              </a:path>
              <a:path w="1841500" h="1614804">
                <a:moveTo>
                  <a:pt x="77063" y="1572425"/>
                </a:moveTo>
                <a:lnTo>
                  <a:pt x="51968" y="1543748"/>
                </a:lnTo>
                <a:lnTo>
                  <a:pt x="73471" y="1524933"/>
                </a:lnTo>
                <a:lnTo>
                  <a:pt x="98564" y="1553612"/>
                </a:lnTo>
                <a:lnTo>
                  <a:pt x="77063" y="1572425"/>
                </a:lnTo>
                <a:close/>
              </a:path>
              <a:path w="1841500" h="1614804">
                <a:moveTo>
                  <a:pt x="115024" y="1572425"/>
                </a:moveTo>
                <a:lnTo>
                  <a:pt x="77063" y="1572425"/>
                </a:lnTo>
                <a:lnTo>
                  <a:pt x="98564" y="1553612"/>
                </a:lnTo>
                <a:lnTo>
                  <a:pt x="115024" y="1572425"/>
                </a:lnTo>
                <a:close/>
              </a:path>
            </a:pathLst>
          </a:custGeom>
          <a:solidFill>
            <a:srgbClr val="00FF00"/>
          </a:solidFill>
        </p:spPr>
        <p:txBody>
          <a:bodyPr wrap="square" lIns="0" tIns="0" rIns="0" bIns="0" rtlCol="0"/>
          <a:lstStyle/>
          <a:p/>
        </p:txBody>
      </p:sp>
      <p:sp>
        <p:nvSpPr>
          <p:cNvPr id="60" name="object 60"/>
          <p:cNvSpPr/>
          <p:nvPr/>
        </p:nvSpPr>
        <p:spPr>
          <a:xfrm>
            <a:off x="2559342" y="2135047"/>
            <a:ext cx="283845" cy="1299210"/>
          </a:xfrm>
          <a:custGeom>
            <a:avLst/>
            <a:gdLst/>
            <a:ahLst/>
            <a:cxnLst/>
            <a:rect l="l" t="t" r="r" b="b"/>
            <a:pathLst>
              <a:path w="283844" h="1299210">
                <a:moveTo>
                  <a:pt x="208737" y="1189463"/>
                </a:moveTo>
                <a:lnTo>
                  <a:pt x="0" y="6629"/>
                </a:lnTo>
                <a:lnTo>
                  <a:pt x="37515" y="0"/>
                </a:lnTo>
                <a:lnTo>
                  <a:pt x="246252" y="1182843"/>
                </a:lnTo>
                <a:lnTo>
                  <a:pt x="208737" y="1189463"/>
                </a:lnTo>
                <a:close/>
              </a:path>
              <a:path w="283844" h="1299210">
                <a:moveTo>
                  <a:pt x="271469" y="1217599"/>
                </a:moveTo>
                <a:lnTo>
                  <a:pt x="213702" y="1217599"/>
                </a:lnTo>
                <a:lnTo>
                  <a:pt x="251218" y="1210983"/>
                </a:lnTo>
                <a:lnTo>
                  <a:pt x="246252" y="1182843"/>
                </a:lnTo>
                <a:lnTo>
                  <a:pt x="283768" y="1176223"/>
                </a:lnTo>
                <a:lnTo>
                  <a:pt x="271469" y="1217599"/>
                </a:lnTo>
                <a:close/>
              </a:path>
              <a:path w="283844" h="1299210">
                <a:moveTo>
                  <a:pt x="213702" y="1217599"/>
                </a:moveTo>
                <a:lnTo>
                  <a:pt x="208737" y="1189463"/>
                </a:lnTo>
                <a:lnTo>
                  <a:pt x="246252" y="1182843"/>
                </a:lnTo>
                <a:lnTo>
                  <a:pt x="251218" y="1210983"/>
                </a:lnTo>
                <a:lnTo>
                  <a:pt x="213702" y="1217599"/>
                </a:lnTo>
                <a:close/>
              </a:path>
              <a:path w="283844" h="1299210">
                <a:moveTo>
                  <a:pt x="247357" y="1298714"/>
                </a:moveTo>
                <a:lnTo>
                  <a:pt x="171208" y="1196085"/>
                </a:lnTo>
                <a:lnTo>
                  <a:pt x="208737" y="1189463"/>
                </a:lnTo>
                <a:lnTo>
                  <a:pt x="213702" y="1217599"/>
                </a:lnTo>
                <a:lnTo>
                  <a:pt x="271469" y="1217599"/>
                </a:lnTo>
                <a:lnTo>
                  <a:pt x="247357" y="1298714"/>
                </a:lnTo>
                <a:close/>
              </a:path>
            </a:pathLst>
          </a:custGeom>
          <a:solidFill>
            <a:srgbClr val="00FF00"/>
          </a:solidFill>
        </p:spPr>
        <p:txBody>
          <a:bodyPr wrap="square" lIns="0" tIns="0" rIns="0" bIns="0" rtlCol="0"/>
          <a:lstStyle/>
          <a:p/>
        </p:txBody>
      </p:sp>
      <p:sp>
        <p:nvSpPr>
          <p:cNvPr id="61" name="object 61"/>
          <p:cNvSpPr/>
          <p:nvPr/>
        </p:nvSpPr>
        <p:spPr>
          <a:xfrm>
            <a:off x="6674687" y="1751761"/>
            <a:ext cx="344170" cy="996315"/>
          </a:xfrm>
          <a:custGeom>
            <a:avLst/>
            <a:gdLst/>
            <a:ahLst/>
            <a:cxnLst/>
            <a:rect l="l" t="t" r="r" b="b"/>
            <a:pathLst>
              <a:path w="344170" h="996314">
                <a:moveTo>
                  <a:pt x="271185" y="892556"/>
                </a:moveTo>
                <a:lnTo>
                  <a:pt x="0" y="11201"/>
                </a:lnTo>
                <a:lnTo>
                  <a:pt x="36423" y="0"/>
                </a:lnTo>
                <a:lnTo>
                  <a:pt x="307611" y="881351"/>
                </a:lnTo>
                <a:lnTo>
                  <a:pt x="271185" y="892556"/>
                </a:lnTo>
                <a:close/>
              </a:path>
              <a:path w="344170" h="996314">
                <a:moveTo>
                  <a:pt x="335731" y="919873"/>
                </a:moveTo>
                <a:lnTo>
                  <a:pt x="279590" y="919873"/>
                </a:lnTo>
                <a:lnTo>
                  <a:pt x="316014" y="908659"/>
                </a:lnTo>
                <a:lnTo>
                  <a:pt x="307611" y="881351"/>
                </a:lnTo>
                <a:lnTo>
                  <a:pt x="344017" y="870153"/>
                </a:lnTo>
                <a:lnTo>
                  <a:pt x="335731" y="919873"/>
                </a:lnTo>
                <a:close/>
              </a:path>
              <a:path w="344170" h="996314">
                <a:moveTo>
                  <a:pt x="279590" y="919873"/>
                </a:moveTo>
                <a:lnTo>
                  <a:pt x="271185" y="892556"/>
                </a:lnTo>
                <a:lnTo>
                  <a:pt x="307611" y="881351"/>
                </a:lnTo>
                <a:lnTo>
                  <a:pt x="316014" y="908659"/>
                </a:lnTo>
                <a:lnTo>
                  <a:pt x="279590" y="919873"/>
                </a:lnTo>
                <a:close/>
              </a:path>
              <a:path w="344170" h="996314">
                <a:moveTo>
                  <a:pt x="323011" y="996200"/>
                </a:moveTo>
                <a:lnTo>
                  <a:pt x="234772" y="903757"/>
                </a:lnTo>
                <a:lnTo>
                  <a:pt x="271185" y="892556"/>
                </a:lnTo>
                <a:lnTo>
                  <a:pt x="279590" y="919873"/>
                </a:lnTo>
                <a:lnTo>
                  <a:pt x="335731" y="919873"/>
                </a:lnTo>
                <a:lnTo>
                  <a:pt x="323011" y="996200"/>
                </a:lnTo>
                <a:close/>
              </a:path>
            </a:pathLst>
          </a:custGeom>
          <a:solidFill>
            <a:srgbClr val="00FF00"/>
          </a:solidFill>
        </p:spPr>
        <p:txBody>
          <a:bodyPr wrap="square" lIns="0" tIns="0" rIns="0" bIns="0" rtlCol="0"/>
          <a:lstStyle/>
          <a:p/>
        </p:txBody>
      </p:sp>
      <p:sp>
        <p:nvSpPr>
          <p:cNvPr id="62" name="object 62"/>
          <p:cNvSpPr txBox="1"/>
          <p:nvPr/>
        </p:nvSpPr>
        <p:spPr>
          <a:xfrm>
            <a:off x="2809239" y="2496820"/>
            <a:ext cx="656590" cy="48768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marL="12700">
              <a:lnSpc>
                <a:spcPct val="100000"/>
              </a:lnSpc>
              <a:spcBef>
                <a:spcPts val="40"/>
              </a:spcBef>
            </a:pPr>
            <a:r>
              <a:rPr sz="1200" b="1" spc="-15" dirty="0">
                <a:latin typeface="Arial" panose="020B0604020202020204"/>
                <a:cs typeface="Arial" panose="020B0604020202020204"/>
              </a:rPr>
              <a:t>Value=IP</a:t>
            </a:r>
            <a:endParaRPr sz="1200">
              <a:latin typeface="Arial" panose="020B0604020202020204"/>
              <a:cs typeface="Arial" panose="020B0604020202020204"/>
            </a:endParaRPr>
          </a:p>
        </p:txBody>
      </p:sp>
      <p:sp>
        <p:nvSpPr>
          <p:cNvPr id="63" name="object 63"/>
          <p:cNvSpPr txBox="1"/>
          <p:nvPr/>
        </p:nvSpPr>
        <p:spPr>
          <a:xfrm>
            <a:off x="5271452" y="2507932"/>
            <a:ext cx="4838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6767FF"/>
                </a:solidFill>
                <a:latin typeface="宋体" panose="02010600030101010101" pitchFamily="2" charset="-122"/>
                <a:cs typeface="宋体" panose="02010600030101010101" pitchFamily="2" charset="-122"/>
              </a:rPr>
              <a:t>下</a:t>
            </a:r>
            <a:r>
              <a:rPr sz="1800" b="1" spc="-10" dirty="0">
                <a:solidFill>
                  <a:srgbClr val="6767FF"/>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4" name="object 64"/>
          <p:cNvSpPr/>
          <p:nvPr/>
        </p:nvSpPr>
        <p:spPr>
          <a:xfrm>
            <a:off x="4940300" y="1708150"/>
            <a:ext cx="1656080" cy="2657475"/>
          </a:xfrm>
          <a:custGeom>
            <a:avLst/>
            <a:gdLst/>
            <a:ahLst/>
            <a:cxnLst/>
            <a:rect l="l" t="t" r="r" b="b"/>
            <a:pathLst>
              <a:path w="1656079" h="2657475">
                <a:moveTo>
                  <a:pt x="1579148" y="86935"/>
                </a:moveTo>
                <a:lnTo>
                  <a:pt x="1546809" y="66789"/>
                </a:lnTo>
                <a:lnTo>
                  <a:pt x="1655762" y="0"/>
                </a:lnTo>
                <a:lnTo>
                  <a:pt x="1649880" y="62687"/>
                </a:lnTo>
                <a:lnTo>
                  <a:pt x="1594256" y="62687"/>
                </a:lnTo>
                <a:lnTo>
                  <a:pt x="1579148" y="86935"/>
                </a:lnTo>
                <a:close/>
              </a:path>
              <a:path w="1656079" h="2657475">
                <a:moveTo>
                  <a:pt x="1611490" y="107085"/>
                </a:moveTo>
                <a:lnTo>
                  <a:pt x="1579148" y="86935"/>
                </a:lnTo>
                <a:lnTo>
                  <a:pt x="1594256" y="62687"/>
                </a:lnTo>
                <a:lnTo>
                  <a:pt x="1626603" y="82829"/>
                </a:lnTo>
                <a:lnTo>
                  <a:pt x="1611490" y="107085"/>
                </a:lnTo>
                <a:close/>
              </a:path>
              <a:path w="1656079" h="2657475">
                <a:moveTo>
                  <a:pt x="1643824" y="127228"/>
                </a:moveTo>
                <a:lnTo>
                  <a:pt x="1611490" y="107085"/>
                </a:lnTo>
                <a:lnTo>
                  <a:pt x="1626603" y="82829"/>
                </a:lnTo>
                <a:lnTo>
                  <a:pt x="1594256" y="62687"/>
                </a:lnTo>
                <a:lnTo>
                  <a:pt x="1649880" y="62687"/>
                </a:lnTo>
                <a:lnTo>
                  <a:pt x="1643824" y="127228"/>
                </a:lnTo>
                <a:close/>
              </a:path>
              <a:path w="1656079" h="2657475">
                <a:moveTo>
                  <a:pt x="76614" y="2570539"/>
                </a:moveTo>
                <a:lnTo>
                  <a:pt x="44271" y="2550389"/>
                </a:lnTo>
                <a:lnTo>
                  <a:pt x="1579148" y="86935"/>
                </a:lnTo>
                <a:lnTo>
                  <a:pt x="1611490" y="107085"/>
                </a:lnTo>
                <a:lnTo>
                  <a:pt x="76614" y="2570539"/>
                </a:lnTo>
                <a:close/>
              </a:path>
              <a:path w="1656079" h="2657475">
                <a:moveTo>
                  <a:pt x="0" y="2657475"/>
                </a:moveTo>
                <a:lnTo>
                  <a:pt x="11937" y="2530246"/>
                </a:lnTo>
                <a:lnTo>
                  <a:pt x="44271" y="2550389"/>
                </a:lnTo>
                <a:lnTo>
                  <a:pt x="29159" y="2574645"/>
                </a:lnTo>
                <a:lnTo>
                  <a:pt x="61506" y="2594787"/>
                </a:lnTo>
                <a:lnTo>
                  <a:pt x="102261" y="2594787"/>
                </a:lnTo>
                <a:lnTo>
                  <a:pt x="0" y="2657475"/>
                </a:lnTo>
                <a:close/>
              </a:path>
              <a:path w="1656079" h="2657475">
                <a:moveTo>
                  <a:pt x="61506" y="2594787"/>
                </a:moveTo>
                <a:lnTo>
                  <a:pt x="29159" y="2574645"/>
                </a:lnTo>
                <a:lnTo>
                  <a:pt x="44271" y="2550389"/>
                </a:lnTo>
                <a:lnTo>
                  <a:pt x="76614" y="2570539"/>
                </a:lnTo>
                <a:lnTo>
                  <a:pt x="61506" y="2594787"/>
                </a:lnTo>
                <a:close/>
              </a:path>
              <a:path w="1656079" h="2657475">
                <a:moveTo>
                  <a:pt x="102261" y="2594787"/>
                </a:moveTo>
                <a:lnTo>
                  <a:pt x="61506" y="2594787"/>
                </a:lnTo>
                <a:lnTo>
                  <a:pt x="76614" y="2570539"/>
                </a:lnTo>
                <a:lnTo>
                  <a:pt x="108953" y="2590685"/>
                </a:lnTo>
                <a:lnTo>
                  <a:pt x="102261" y="2594787"/>
                </a:lnTo>
                <a:close/>
              </a:path>
            </a:pathLst>
          </a:custGeom>
          <a:solidFill>
            <a:srgbClr val="9933FF"/>
          </a:solidFill>
        </p:spPr>
        <p:txBody>
          <a:bodyPr wrap="square" lIns="0" tIns="0" rIns="0" bIns="0" rtlCol="0"/>
          <a:lstStyle/>
          <a:p/>
        </p:txBody>
      </p:sp>
      <p:sp>
        <p:nvSpPr>
          <p:cNvPr id="65" name="object 65"/>
          <p:cNvSpPr/>
          <p:nvPr/>
        </p:nvSpPr>
        <p:spPr>
          <a:xfrm>
            <a:off x="1042416" y="5247132"/>
            <a:ext cx="7272655" cy="1350645"/>
          </a:xfrm>
          <a:custGeom>
            <a:avLst/>
            <a:gdLst/>
            <a:ahLst/>
            <a:cxnLst/>
            <a:rect l="l" t="t" r="r" b="b"/>
            <a:pathLst>
              <a:path w="7272655" h="1350645">
                <a:moveTo>
                  <a:pt x="7182611" y="89915"/>
                </a:moveTo>
                <a:lnTo>
                  <a:pt x="7092695" y="89915"/>
                </a:lnTo>
                <a:lnTo>
                  <a:pt x="7092695" y="0"/>
                </a:lnTo>
                <a:lnTo>
                  <a:pt x="7096363" y="17890"/>
                </a:lnTo>
                <a:lnTo>
                  <a:pt x="7106073" y="32385"/>
                </a:lnTo>
                <a:lnTo>
                  <a:pt x="7120401" y="42098"/>
                </a:lnTo>
                <a:lnTo>
                  <a:pt x="7137920" y="45643"/>
                </a:lnTo>
                <a:lnTo>
                  <a:pt x="7182611" y="45643"/>
                </a:lnTo>
                <a:lnTo>
                  <a:pt x="7182611" y="89915"/>
                </a:lnTo>
                <a:close/>
              </a:path>
              <a:path w="7272655" h="1350645">
                <a:moveTo>
                  <a:pt x="7182611" y="45643"/>
                </a:moveTo>
                <a:lnTo>
                  <a:pt x="7137920" y="45643"/>
                </a:lnTo>
                <a:lnTo>
                  <a:pt x="7155431" y="42098"/>
                </a:lnTo>
                <a:lnTo>
                  <a:pt x="7169700" y="32385"/>
                </a:lnTo>
                <a:lnTo>
                  <a:pt x="7179252" y="17890"/>
                </a:lnTo>
                <a:lnTo>
                  <a:pt x="7182611" y="0"/>
                </a:lnTo>
                <a:lnTo>
                  <a:pt x="7182611" y="45643"/>
                </a:lnTo>
                <a:close/>
              </a:path>
              <a:path w="7272655" h="1350645">
                <a:moveTo>
                  <a:pt x="90563" y="1350517"/>
                </a:moveTo>
                <a:lnTo>
                  <a:pt x="55528" y="1343444"/>
                </a:lnTo>
                <a:lnTo>
                  <a:pt x="26860" y="1324140"/>
                </a:lnTo>
                <a:lnTo>
                  <a:pt x="7403" y="1295482"/>
                </a:lnTo>
                <a:lnTo>
                  <a:pt x="0" y="1260347"/>
                </a:lnTo>
                <a:lnTo>
                  <a:pt x="0" y="181355"/>
                </a:lnTo>
                <a:lnTo>
                  <a:pt x="7393" y="145894"/>
                </a:lnTo>
                <a:lnTo>
                  <a:pt x="26779" y="116995"/>
                </a:lnTo>
                <a:lnTo>
                  <a:pt x="55255" y="97416"/>
                </a:lnTo>
                <a:lnTo>
                  <a:pt x="89915" y="89915"/>
                </a:lnTo>
                <a:lnTo>
                  <a:pt x="7182611" y="89915"/>
                </a:lnTo>
                <a:lnTo>
                  <a:pt x="7217814" y="83251"/>
                </a:lnTo>
                <a:lnTo>
                  <a:pt x="7246467" y="64108"/>
                </a:lnTo>
                <a:lnTo>
                  <a:pt x="7265672" y="35389"/>
                </a:lnTo>
                <a:lnTo>
                  <a:pt x="7272528" y="0"/>
                </a:lnTo>
                <a:lnTo>
                  <a:pt x="7272528" y="135635"/>
                </a:lnTo>
                <a:lnTo>
                  <a:pt x="135559" y="135635"/>
                </a:lnTo>
                <a:lnTo>
                  <a:pt x="118033" y="139182"/>
                </a:lnTo>
                <a:lnTo>
                  <a:pt x="103660" y="148904"/>
                </a:lnTo>
                <a:lnTo>
                  <a:pt x="93826" y="163421"/>
                </a:lnTo>
                <a:lnTo>
                  <a:pt x="89915" y="181355"/>
                </a:lnTo>
                <a:lnTo>
                  <a:pt x="89915" y="271271"/>
                </a:lnTo>
                <a:lnTo>
                  <a:pt x="7272528" y="271271"/>
                </a:lnTo>
                <a:lnTo>
                  <a:pt x="7272528" y="1080515"/>
                </a:lnTo>
                <a:lnTo>
                  <a:pt x="7265672" y="1115560"/>
                </a:lnTo>
                <a:lnTo>
                  <a:pt x="7246467" y="1144162"/>
                </a:lnTo>
                <a:lnTo>
                  <a:pt x="7217814" y="1163419"/>
                </a:lnTo>
                <a:lnTo>
                  <a:pt x="7182611" y="1170431"/>
                </a:lnTo>
                <a:lnTo>
                  <a:pt x="179831" y="1170431"/>
                </a:lnTo>
                <a:lnTo>
                  <a:pt x="179831" y="1260347"/>
                </a:lnTo>
                <a:lnTo>
                  <a:pt x="173177" y="1295482"/>
                </a:lnTo>
                <a:lnTo>
                  <a:pt x="154104" y="1324140"/>
                </a:lnTo>
                <a:lnTo>
                  <a:pt x="125578" y="1343444"/>
                </a:lnTo>
                <a:lnTo>
                  <a:pt x="90563" y="1350517"/>
                </a:lnTo>
                <a:close/>
              </a:path>
              <a:path w="7272655" h="1350645">
                <a:moveTo>
                  <a:pt x="7272528" y="271271"/>
                </a:moveTo>
                <a:lnTo>
                  <a:pt x="89915" y="271271"/>
                </a:lnTo>
                <a:lnTo>
                  <a:pt x="125316" y="263824"/>
                </a:lnTo>
                <a:lnTo>
                  <a:pt x="154114" y="244344"/>
                </a:lnTo>
                <a:lnTo>
                  <a:pt x="173472" y="215668"/>
                </a:lnTo>
                <a:lnTo>
                  <a:pt x="180555" y="180632"/>
                </a:lnTo>
                <a:lnTo>
                  <a:pt x="177020" y="163116"/>
                </a:lnTo>
                <a:lnTo>
                  <a:pt x="167378" y="148813"/>
                </a:lnTo>
                <a:lnTo>
                  <a:pt x="153075" y="139171"/>
                </a:lnTo>
                <a:lnTo>
                  <a:pt x="135559" y="135635"/>
                </a:lnTo>
                <a:lnTo>
                  <a:pt x="7272528" y="135635"/>
                </a:lnTo>
                <a:lnTo>
                  <a:pt x="7272528" y="271271"/>
                </a:lnTo>
                <a:close/>
              </a:path>
            </a:pathLst>
          </a:custGeom>
          <a:solidFill>
            <a:srgbClr val="CC9900"/>
          </a:solidFill>
        </p:spPr>
        <p:txBody>
          <a:bodyPr wrap="square" lIns="0" tIns="0" rIns="0" bIns="0" rtlCol="0"/>
          <a:lstStyle/>
          <a:p/>
        </p:txBody>
      </p:sp>
      <p:sp>
        <p:nvSpPr>
          <p:cNvPr id="66" name="object 66"/>
          <p:cNvSpPr/>
          <p:nvPr/>
        </p:nvSpPr>
        <p:spPr>
          <a:xfrm>
            <a:off x="1129283" y="5154167"/>
            <a:ext cx="7188708" cy="367284"/>
          </a:xfrm>
          <a:prstGeom prst="rect">
            <a:avLst/>
          </a:prstGeom>
          <a:blipFill>
            <a:blip r:embed="rId4" cstate="print"/>
            <a:stretch>
              <a:fillRect/>
            </a:stretch>
          </a:blipFill>
        </p:spPr>
        <p:txBody>
          <a:bodyPr wrap="square" lIns="0" tIns="0" rIns="0" bIns="0" rtlCol="0"/>
          <a:lstStyle/>
          <a:p/>
        </p:txBody>
      </p:sp>
      <p:sp>
        <p:nvSpPr>
          <p:cNvPr id="67" name="object 67"/>
          <p:cNvSpPr/>
          <p:nvPr/>
        </p:nvSpPr>
        <p:spPr>
          <a:xfrm>
            <a:off x="1038225" y="5153025"/>
            <a:ext cx="7282180" cy="1447800"/>
          </a:xfrm>
          <a:custGeom>
            <a:avLst/>
            <a:gdLst/>
            <a:ahLst/>
            <a:cxnLst/>
            <a:rect l="l" t="t" r="r" b="b"/>
            <a:pathLst>
              <a:path w="7282180" h="1447800">
                <a:moveTo>
                  <a:pt x="7161644" y="12700"/>
                </a:moveTo>
                <a:lnTo>
                  <a:pt x="7137869" y="12700"/>
                </a:lnTo>
                <a:lnTo>
                  <a:pt x="7142035" y="0"/>
                </a:lnTo>
                <a:lnTo>
                  <a:pt x="7165924" y="0"/>
                </a:lnTo>
                <a:lnTo>
                  <a:pt x="7161644" y="12700"/>
                </a:lnTo>
                <a:close/>
              </a:path>
              <a:path w="7282180" h="1447800">
                <a:moveTo>
                  <a:pt x="7236345" y="12700"/>
                </a:moveTo>
                <a:lnTo>
                  <a:pt x="7212571" y="12700"/>
                </a:lnTo>
                <a:lnTo>
                  <a:pt x="7208291" y="0"/>
                </a:lnTo>
                <a:lnTo>
                  <a:pt x="7232383" y="0"/>
                </a:lnTo>
                <a:lnTo>
                  <a:pt x="7236345" y="12700"/>
                </a:lnTo>
                <a:close/>
              </a:path>
              <a:path w="7282180" h="1447800">
                <a:moveTo>
                  <a:pt x="7136028" y="25400"/>
                </a:moveTo>
                <a:lnTo>
                  <a:pt x="7120191" y="25400"/>
                </a:lnTo>
                <a:lnTo>
                  <a:pt x="7123480" y="12700"/>
                </a:lnTo>
                <a:lnTo>
                  <a:pt x="7139558" y="12700"/>
                </a:lnTo>
                <a:lnTo>
                  <a:pt x="7136028" y="25400"/>
                </a:lnTo>
                <a:close/>
              </a:path>
              <a:path w="7282180" h="1447800">
                <a:moveTo>
                  <a:pt x="7254189" y="25400"/>
                </a:moveTo>
                <a:lnTo>
                  <a:pt x="7238187" y="25400"/>
                </a:lnTo>
                <a:lnTo>
                  <a:pt x="7234669" y="12700"/>
                </a:lnTo>
                <a:lnTo>
                  <a:pt x="7250899" y="12700"/>
                </a:lnTo>
                <a:lnTo>
                  <a:pt x="7254189" y="25400"/>
                </a:lnTo>
                <a:close/>
              </a:path>
              <a:path w="7282180" h="1447800">
                <a:moveTo>
                  <a:pt x="7121271" y="38100"/>
                </a:moveTo>
                <a:lnTo>
                  <a:pt x="7108609" y="38100"/>
                </a:lnTo>
                <a:lnTo>
                  <a:pt x="7111250" y="25400"/>
                </a:lnTo>
                <a:lnTo>
                  <a:pt x="7124090" y="25400"/>
                </a:lnTo>
                <a:lnTo>
                  <a:pt x="7121271" y="38100"/>
                </a:lnTo>
                <a:close/>
              </a:path>
              <a:path w="7282180" h="1447800">
                <a:moveTo>
                  <a:pt x="7263104" y="38100"/>
                </a:moveTo>
                <a:lnTo>
                  <a:pt x="7252944" y="38100"/>
                </a:lnTo>
                <a:lnTo>
                  <a:pt x="7250125" y="25400"/>
                </a:lnTo>
                <a:lnTo>
                  <a:pt x="7260297" y="25400"/>
                </a:lnTo>
                <a:lnTo>
                  <a:pt x="7263104" y="38100"/>
                </a:lnTo>
                <a:close/>
              </a:path>
              <a:path w="7282180" h="1447800">
                <a:moveTo>
                  <a:pt x="7112101" y="50800"/>
                </a:moveTo>
                <a:lnTo>
                  <a:pt x="7101751" y="50800"/>
                </a:lnTo>
                <a:lnTo>
                  <a:pt x="7103846" y="38100"/>
                </a:lnTo>
                <a:lnTo>
                  <a:pt x="7114273" y="38100"/>
                </a:lnTo>
                <a:lnTo>
                  <a:pt x="7112101" y="50800"/>
                </a:lnTo>
                <a:close/>
              </a:path>
              <a:path w="7282180" h="1447800">
                <a:moveTo>
                  <a:pt x="7272566" y="50800"/>
                </a:moveTo>
                <a:lnTo>
                  <a:pt x="7262114" y="50800"/>
                </a:lnTo>
                <a:lnTo>
                  <a:pt x="7259942" y="38100"/>
                </a:lnTo>
                <a:lnTo>
                  <a:pt x="7270483" y="38100"/>
                </a:lnTo>
                <a:lnTo>
                  <a:pt x="7272566" y="50800"/>
                </a:lnTo>
                <a:close/>
              </a:path>
              <a:path w="7282180" h="1447800">
                <a:moveTo>
                  <a:pt x="7107008" y="63500"/>
                </a:moveTo>
                <a:lnTo>
                  <a:pt x="7096645" y="63500"/>
                </a:lnTo>
                <a:lnTo>
                  <a:pt x="7098144" y="50800"/>
                </a:lnTo>
                <a:lnTo>
                  <a:pt x="7108621" y="50800"/>
                </a:lnTo>
                <a:lnTo>
                  <a:pt x="7107008" y="63500"/>
                </a:lnTo>
                <a:close/>
              </a:path>
              <a:path w="7282180" h="1447800">
                <a:moveTo>
                  <a:pt x="7277633" y="63500"/>
                </a:moveTo>
                <a:lnTo>
                  <a:pt x="7267206" y="63500"/>
                </a:lnTo>
                <a:lnTo>
                  <a:pt x="7265593" y="50800"/>
                </a:lnTo>
                <a:lnTo>
                  <a:pt x="7276147" y="50800"/>
                </a:lnTo>
                <a:lnTo>
                  <a:pt x="7277633" y="63500"/>
                </a:lnTo>
                <a:close/>
              </a:path>
              <a:path w="7282180" h="1447800">
                <a:moveTo>
                  <a:pt x="7103579" y="76200"/>
                </a:moveTo>
                <a:lnTo>
                  <a:pt x="7093470" y="76200"/>
                </a:lnTo>
                <a:lnTo>
                  <a:pt x="7094308" y="63500"/>
                </a:lnTo>
                <a:lnTo>
                  <a:pt x="7104595" y="63500"/>
                </a:lnTo>
                <a:lnTo>
                  <a:pt x="7103579" y="76200"/>
                </a:lnTo>
                <a:close/>
              </a:path>
              <a:path w="7282180" h="1447800">
                <a:moveTo>
                  <a:pt x="7280783" y="76200"/>
                </a:moveTo>
                <a:lnTo>
                  <a:pt x="7270635" y="76200"/>
                </a:lnTo>
                <a:lnTo>
                  <a:pt x="7269619" y="63500"/>
                </a:lnTo>
                <a:lnTo>
                  <a:pt x="7279957" y="63500"/>
                </a:lnTo>
                <a:lnTo>
                  <a:pt x="7280783" y="76200"/>
                </a:lnTo>
                <a:close/>
              </a:path>
              <a:path w="7282180" h="1447800">
                <a:moveTo>
                  <a:pt x="7101979" y="88900"/>
                </a:moveTo>
                <a:lnTo>
                  <a:pt x="7092480" y="88900"/>
                </a:lnTo>
                <a:lnTo>
                  <a:pt x="7092861" y="76200"/>
                </a:lnTo>
                <a:lnTo>
                  <a:pt x="7102335" y="76200"/>
                </a:lnTo>
                <a:lnTo>
                  <a:pt x="7101979" y="88900"/>
                </a:lnTo>
                <a:close/>
              </a:path>
              <a:path w="7282180" h="1447800">
                <a:moveTo>
                  <a:pt x="7281748" y="88900"/>
                </a:moveTo>
                <a:lnTo>
                  <a:pt x="7272235" y="88900"/>
                </a:lnTo>
                <a:lnTo>
                  <a:pt x="7271880" y="76200"/>
                </a:lnTo>
                <a:lnTo>
                  <a:pt x="7281379" y="76200"/>
                </a:lnTo>
                <a:lnTo>
                  <a:pt x="7281748" y="88900"/>
                </a:lnTo>
                <a:close/>
              </a:path>
              <a:path w="7282180" h="1447800">
                <a:moveTo>
                  <a:pt x="7101878" y="177800"/>
                </a:moveTo>
                <a:lnTo>
                  <a:pt x="7092353" y="177800"/>
                </a:lnTo>
                <a:lnTo>
                  <a:pt x="7092353" y="88900"/>
                </a:lnTo>
                <a:lnTo>
                  <a:pt x="7092645" y="88900"/>
                </a:lnTo>
                <a:lnTo>
                  <a:pt x="7093318" y="101600"/>
                </a:lnTo>
                <a:lnTo>
                  <a:pt x="7096175" y="101600"/>
                </a:lnTo>
                <a:lnTo>
                  <a:pt x="7096366" y="114300"/>
                </a:lnTo>
                <a:lnTo>
                  <a:pt x="7101878" y="114300"/>
                </a:lnTo>
                <a:lnTo>
                  <a:pt x="7101878" y="177800"/>
                </a:lnTo>
                <a:close/>
              </a:path>
              <a:path w="7282180" h="1447800">
                <a:moveTo>
                  <a:pt x="7101878" y="114300"/>
                </a:moveTo>
                <a:lnTo>
                  <a:pt x="7096366" y="114300"/>
                </a:lnTo>
                <a:lnTo>
                  <a:pt x="7096175" y="101600"/>
                </a:lnTo>
                <a:lnTo>
                  <a:pt x="7093318" y="101600"/>
                </a:lnTo>
                <a:lnTo>
                  <a:pt x="7092645" y="88900"/>
                </a:lnTo>
                <a:lnTo>
                  <a:pt x="7101878" y="88900"/>
                </a:lnTo>
                <a:lnTo>
                  <a:pt x="7101878" y="114300"/>
                </a:lnTo>
                <a:close/>
              </a:path>
              <a:path w="7282180" h="1447800">
                <a:moveTo>
                  <a:pt x="7108875" y="114300"/>
                </a:moveTo>
                <a:lnTo>
                  <a:pt x="7101878" y="114300"/>
                </a:lnTo>
                <a:lnTo>
                  <a:pt x="7101878" y="88900"/>
                </a:lnTo>
                <a:lnTo>
                  <a:pt x="7102055" y="88900"/>
                </a:lnTo>
                <a:lnTo>
                  <a:pt x="7102741" y="101600"/>
                </a:lnTo>
                <a:lnTo>
                  <a:pt x="7106615" y="101600"/>
                </a:lnTo>
                <a:lnTo>
                  <a:pt x="7108875" y="114300"/>
                </a:lnTo>
                <a:close/>
              </a:path>
              <a:path w="7282180" h="1447800">
                <a:moveTo>
                  <a:pt x="7182345" y="114300"/>
                </a:moveTo>
                <a:lnTo>
                  <a:pt x="7175347" y="114300"/>
                </a:lnTo>
                <a:lnTo>
                  <a:pt x="7177608" y="101600"/>
                </a:lnTo>
                <a:lnTo>
                  <a:pt x="7181481" y="101600"/>
                </a:lnTo>
                <a:lnTo>
                  <a:pt x="7182167" y="88900"/>
                </a:lnTo>
                <a:lnTo>
                  <a:pt x="7182345" y="88900"/>
                </a:lnTo>
                <a:lnTo>
                  <a:pt x="7182345" y="114300"/>
                </a:lnTo>
                <a:close/>
              </a:path>
              <a:path w="7282180" h="1447800">
                <a:moveTo>
                  <a:pt x="7191870" y="177800"/>
                </a:moveTo>
                <a:lnTo>
                  <a:pt x="7182345" y="177800"/>
                </a:lnTo>
                <a:lnTo>
                  <a:pt x="7182345" y="88900"/>
                </a:lnTo>
                <a:lnTo>
                  <a:pt x="7191578" y="88900"/>
                </a:lnTo>
                <a:lnTo>
                  <a:pt x="7190905" y="101600"/>
                </a:lnTo>
                <a:lnTo>
                  <a:pt x="7188047" y="101600"/>
                </a:lnTo>
                <a:lnTo>
                  <a:pt x="7187857" y="114300"/>
                </a:lnTo>
                <a:lnTo>
                  <a:pt x="7191870" y="114300"/>
                </a:lnTo>
                <a:lnTo>
                  <a:pt x="7191870" y="177800"/>
                </a:lnTo>
                <a:close/>
              </a:path>
              <a:path w="7282180" h="1447800">
                <a:moveTo>
                  <a:pt x="7191870" y="114300"/>
                </a:moveTo>
                <a:lnTo>
                  <a:pt x="7187857" y="114300"/>
                </a:lnTo>
                <a:lnTo>
                  <a:pt x="7188047" y="101600"/>
                </a:lnTo>
                <a:lnTo>
                  <a:pt x="7190905" y="101600"/>
                </a:lnTo>
                <a:lnTo>
                  <a:pt x="7191578" y="88900"/>
                </a:lnTo>
                <a:lnTo>
                  <a:pt x="7191870" y="88900"/>
                </a:lnTo>
                <a:lnTo>
                  <a:pt x="7191870" y="114300"/>
                </a:lnTo>
                <a:close/>
              </a:path>
              <a:path w="7282180" h="1447800">
                <a:moveTo>
                  <a:pt x="7270369" y="139700"/>
                </a:moveTo>
                <a:lnTo>
                  <a:pt x="7257719" y="139700"/>
                </a:lnTo>
                <a:lnTo>
                  <a:pt x="7260056" y="127000"/>
                </a:lnTo>
                <a:lnTo>
                  <a:pt x="7265593" y="127000"/>
                </a:lnTo>
                <a:lnTo>
                  <a:pt x="7267206" y="114300"/>
                </a:lnTo>
                <a:lnTo>
                  <a:pt x="7269619" y="114300"/>
                </a:lnTo>
                <a:lnTo>
                  <a:pt x="7270635" y="101600"/>
                </a:lnTo>
                <a:lnTo>
                  <a:pt x="7271880" y="101600"/>
                </a:lnTo>
                <a:lnTo>
                  <a:pt x="7272235" y="88900"/>
                </a:lnTo>
                <a:lnTo>
                  <a:pt x="7272337" y="127769"/>
                </a:lnTo>
                <a:lnTo>
                  <a:pt x="7270369" y="139700"/>
                </a:lnTo>
                <a:close/>
              </a:path>
              <a:path w="7282180" h="1447800">
                <a:moveTo>
                  <a:pt x="7276071" y="127000"/>
                </a:moveTo>
                <a:lnTo>
                  <a:pt x="7272337" y="127000"/>
                </a:lnTo>
                <a:lnTo>
                  <a:pt x="7272337" y="88900"/>
                </a:lnTo>
                <a:lnTo>
                  <a:pt x="7281735" y="88900"/>
                </a:lnTo>
                <a:lnTo>
                  <a:pt x="7281354" y="101600"/>
                </a:lnTo>
                <a:lnTo>
                  <a:pt x="7279906" y="101600"/>
                </a:lnTo>
                <a:lnTo>
                  <a:pt x="7278852" y="114300"/>
                </a:lnTo>
                <a:lnTo>
                  <a:pt x="7277569" y="114300"/>
                </a:lnTo>
                <a:lnTo>
                  <a:pt x="7276071" y="127000"/>
                </a:lnTo>
                <a:close/>
              </a:path>
              <a:path w="7282180" h="1447800">
                <a:moveTo>
                  <a:pt x="7281862" y="1168400"/>
                </a:moveTo>
                <a:lnTo>
                  <a:pt x="7272337" y="1168400"/>
                </a:lnTo>
                <a:lnTo>
                  <a:pt x="7272464" y="127000"/>
                </a:lnTo>
                <a:lnTo>
                  <a:pt x="7276071" y="127000"/>
                </a:lnTo>
                <a:lnTo>
                  <a:pt x="7277569" y="114300"/>
                </a:lnTo>
                <a:lnTo>
                  <a:pt x="7278852" y="114300"/>
                </a:lnTo>
                <a:lnTo>
                  <a:pt x="7279906" y="101600"/>
                </a:lnTo>
                <a:lnTo>
                  <a:pt x="7281354" y="101600"/>
                </a:lnTo>
                <a:lnTo>
                  <a:pt x="7281735" y="88900"/>
                </a:lnTo>
                <a:lnTo>
                  <a:pt x="7281862" y="1168400"/>
                </a:lnTo>
                <a:close/>
              </a:path>
              <a:path w="7282180" h="1447800">
                <a:moveTo>
                  <a:pt x="7119810" y="127000"/>
                </a:moveTo>
                <a:lnTo>
                  <a:pt x="7106767" y="127000"/>
                </a:lnTo>
                <a:lnTo>
                  <a:pt x="7103872" y="114300"/>
                </a:lnTo>
                <a:lnTo>
                  <a:pt x="7116343" y="114300"/>
                </a:lnTo>
                <a:lnTo>
                  <a:pt x="7119810" y="127000"/>
                </a:lnTo>
                <a:close/>
              </a:path>
              <a:path w="7282180" h="1447800">
                <a:moveTo>
                  <a:pt x="7177138" y="127000"/>
                </a:moveTo>
                <a:lnTo>
                  <a:pt x="7164412" y="127000"/>
                </a:lnTo>
                <a:lnTo>
                  <a:pt x="7167880" y="114300"/>
                </a:lnTo>
                <a:lnTo>
                  <a:pt x="7180351" y="114300"/>
                </a:lnTo>
                <a:lnTo>
                  <a:pt x="7177138" y="127000"/>
                </a:lnTo>
                <a:close/>
              </a:path>
              <a:path w="7282180" h="1447800">
                <a:moveTo>
                  <a:pt x="7161695" y="139700"/>
                </a:moveTo>
                <a:lnTo>
                  <a:pt x="7122528" y="139700"/>
                </a:lnTo>
                <a:lnTo>
                  <a:pt x="7118604" y="127000"/>
                </a:lnTo>
                <a:lnTo>
                  <a:pt x="7165632" y="127000"/>
                </a:lnTo>
                <a:lnTo>
                  <a:pt x="7161695" y="139700"/>
                </a:lnTo>
                <a:close/>
              </a:path>
              <a:path w="7282180" h="1447800">
                <a:moveTo>
                  <a:pt x="7272337" y="127769"/>
                </a:moveTo>
                <a:lnTo>
                  <a:pt x="7272337" y="127000"/>
                </a:lnTo>
                <a:lnTo>
                  <a:pt x="7272337" y="127769"/>
                </a:lnTo>
                <a:close/>
              </a:path>
              <a:path w="7282180" h="1447800">
                <a:moveTo>
                  <a:pt x="7260145" y="152400"/>
                </a:moveTo>
                <a:lnTo>
                  <a:pt x="7247293" y="152400"/>
                </a:lnTo>
                <a:lnTo>
                  <a:pt x="7250277" y="139700"/>
                </a:lnTo>
                <a:lnTo>
                  <a:pt x="7262964" y="139700"/>
                </a:lnTo>
                <a:lnTo>
                  <a:pt x="7260145" y="152400"/>
                </a:lnTo>
                <a:close/>
              </a:path>
              <a:path w="7282180" h="1447800">
                <a:moveTo>
                  <a:pt x="7247293" y="165100"/>
                </a:moveTo>
                <a:lnTo>
                  <a:pt x="7234669" y="165100"/>
                </a:lnTo>
                <a:lnTo>
                  <a:pt x="7238187" y="152400"/>
                </a:lnTo>
                <a:lnTo>
                  <a:pt x="7250734" y="152400"/>
                </a:lnTo>
                <a:lnTo>
                  <a:pt x="7247293" y="165100"/>
                </a:lnTo>
                <a:close/>
              </a:path>
              <a:path w="7282180" h="1447800">
                <a:moveTo>
                  <a:pt x="7232383" y="177800"/>
                </a:moveTo>
                <a:lnTo>
                  <a:pt x="7204176" y="177800"/>
                </a:lnTo>
                <a:lnTo>
                  <a:pt x="7208532" y="165100"/>
                </a:lnTo>
                <a:lnTo>
                  <a:pt x="7236345" y="165100"/>
                </a:lnTo>
                <a:lnTo>
                  <a:pt x="7232383" y="177800"/>
                </a:lnTo>
                <a:close/>
              </a:path>
              <a:path w="7282180" h="1447800">
                <a:moveTo>
                  <a:pt x="77457" y="190500"/>
                </a:moveTo>
                <a:lnTo>
                  <a:pt x="49682" y="190500"/>
                </a:lnTo>
                <a:lnTo>
                  <a:pt x="53771" y="177800"/>
                </a:lnTo>
                <a:lnTo>
                  <a:pt x="81889" y="177800"/>
                </a:lnTo>
                <a:lnTo>
                  <a:pt x="77457" y="190500"/>
                </a:lnTo>
                <a:close/>
              </a:path>
              <a:path w="7282180" h="1447800">
                <a:moveTo>
                  <a:pt x="81648" y="190500"/>
                </a:moveTo>
                <a:lnTo>
                  <a:pt x="81889" y="177800"/>
                </a:lnTo>
                <a:lnTo>
                  <a:pt x="86156" y="177800"/>
                </a:lnTo>
                <a:lnTo>
                  <a:pt x="81648" y="190500"/>
                </a:lnTo>
                <a:close/>
              </a:path>
              <a:path w="7282180" h="1447800">
                <a:moveTo>
                  <a:pt x="47015" y="203200"/>
                </a:moveTo>
                <a:lnTo>
                  <a:pt x="31127" y="203200"/>
                </a:lnTo>
                <a:lnTo>
                  <a:pt x="34569" y="190500"/>
                </a:lnTo>
                <a:lnTo>
                  <a:pt x="50660" y="190500"/>
                </a:lnTo>
                <a:lnTo>
                  <a:pt x="47015" y="203200"/>
                </a:lnTo>
                <a:close/>
              </a:path>
              <a:path w="7282180" h="1447800">
                <a:moveTo>
                  <a:pt x="31584" y="215900"/>
                </a:moveTo>
                <a:lnTo>
                  <a:pt x="18897" y="215900"/>
                </a:lnTo>
                <a:lnTo>
                  <a:pt x="21716" y="203200"/>
                </a:lnTo>
                <a:lnTo>
                  <a:pt x="34569" y="203200"/>
                </a:lnTo>
                <a:lnTo>
                  <a:pt x="31584" y="215900"/>
                </a:lnTo>
                <a:close/>
              </a:path>
              <a:path w="7282180" h="1447800">
                <a:moveTo>
                  <a:pt x="21805" y="228600"/>
                </a:moveTo>
                <a:lnTo>
                  <a:pt x="11493" y="228600"/>
                </a:lnTo>
                <a:lnTo>
                  <a:pt x="13779" y="215900"/>
                </a:lnTo>
                <a:lnTo>
                  <a:pt x="24142" y="215900"/>
                </a:lnTo>
                <a:lnTo>
                  <a:pt x="21805" y="228600"/>
                </a:lnTo>
                <a:close/>
              </a:path>
              <a:path w="7282180" h="1447800">
                <a:moveTo>
                  <a:pt x="158902" y="228600"/>
                </a:moveTo>
                <a:lnTo>
                  <a:pt x="120599" y="228600"/>
                </a:lnTo>
                <a:lnTo>
                  <a:pt x="124726" y="215900"/>
                </a:lnTo>
                <a:lnTo>
                  <a:pt x="154762" y="215900"/>
                </a:lnTo>
                <a:lnTo>
                  <a:pt x="158902" y="228600"/>
                </a:lnTo>
                <a:close/>
              </a:path>
              <a:path w="7282180" h="1447800">
                <a:moveTo>
                  <a:pt x="16179" y="241300"/>
                </a:moveTo>
                <a:lnTo>
                  <a:pt x="5791" y="241300"/>
                </a:lnTo>
                <a:lnTo>
                  <a:pt x="7493" y="228600"/>
                </a:lnTo>
                <a:lnTo>
                  <a:pt x="17970" y="228600"/>
                </a:lnTo>
                <a:lnTo>
                  <a:pt x="16179" y="241300"/>
                </a:lnTo>
                <a:close/>
              </a:path>
              <a:path w="7282180" h="1447800">
                <a:moveTo>
                  <a:pt x="113982" y="241300"/>
                </a:moveTo>
                <a:lnTo>
                  <a:pt x="101511" y="241300"/>
                </a:lnTo>
                <a:lnTo>
                  <a:pt x="104406" y="228600"/>
                </a:lnTo>
                <a:lnTo>
                  <a:pt x="117449" y="228600"/>
                </a:lnTo>
                <a:lnTo>
                  <a:pt x="113982" y="241300"/>
                </a:lnTo>
                <a:close/>
              </a:path>
              <a:path w="7282180" h="1447800">
                <a:moveTo>
                  <a:pt x="117068" y="241300"/>
                </a:moveTo>
                <a:lnTo>
                  <a:pt x="117449" y="228600"/>
                </a:lnTo>
                <a:lnTo>
                  <a:pt x="120777" y="228600"/>
                </a:lnTo>
                <a:lnTo>
                  <a:pt x="117068" y="241300"/>
                </a:lnTo>
                <a:close/>
              </a:path>
              <a:path w="7282180" h="1447800">
                <a:moveTo>
                  <a:pt x="162433" y="241300"/>
                </a:moveTo>
                <a:lnTo>
                  <a:pt x="158724" y="228600"/>
                </a:lnTo>
                <a:lnTo>
                  <a:pt x="162052" y="228600"/>
                </a:lnTo>
                <a:lnTo>
                  <a:pt x="162433" y="241300"/>
                </a:lnTo>
                <a:close/>
              </a:path>
              <a:path w="7282180" h="1447800">
                <a:moveTo>
                  <a:pt x="177990" y="241300"/>
                </a:moveTo>
                <a:lnTo>
                  <a:pt x="165519" y="241300"/>
                </a:lnTo>
                <a:lnTo>
                  <a:pt x="162052" y="228600"/>
                </a:lnTo>
                <a:lnTo>
                  <a:pt x="175094" y="228600"/>
                </a:lnTo>
                <a:lnTo>
                  <a:pt x="177990" y="241300"/>
                </a:lnTo>
                <a:close/>
              </a:path>
              <a:path w="7282180" h="1447800">
                <a:moveTo>
                  <a:pt x="11226" y="254000"/>
                </a:moveTo>
                <a:lnTo>
                  <a:pt x="1955" y="254000"/>
                </a:lnTo>
                <a:lnTo>
                  <a:pt x="3009" y="241300"/>
                </a:lnTo>
                <a:lnTo>
                  <a:pt x="12242" y="241300"/>
                </a:lnTo>
                <a:lnTo>
                  <a:pt x="11226" y="254000"/>
                </a:lnTo>
                <a:close/>
              </a:path>
              <a:path w="7282180" h="1447800">
                <a:moveTo>
                  <a:pt x="104254" y="254000"/>
                </a:moveTo>
                <a:lnTo>
                  <a:pt x="94005" y="254000"/>
                </a:lnTo>
                <a:lnTo>
                  <a:pt x="95897" y="241300"/>
                </a:lnTo>
                <a:lnTo>
                  <a:pt x="106514" y="241300"/>
                </a:lnTo>
                <a:lnTo>
                  <a:pt x="104254" y="254000"/>
                </a:lnTo>
                <a:close/>
              </a:path>
              <a:path w="7282180" h="1447800">
                <a:moveTo>
                  <a:pt x="185496" y="254000"/>
                </a:moveTo>
                <a:lnTo>
                  <a:pt x="175247" y="254000"/>
                </a:lnTo>
                <a:lnTo>
                  <a:pt x="172986" y="241300"/>
                </a:lnTo>
                <a:lnTo>
                  <a:pt x="183603" y="241300"/>
                </a:lnTo>
                <a:lnTo>
                  <a:pt x="185496" y="254000"/>
                </a:lnTo>
                <a:close/>
              </a:path>
              <a:path w="7282180" h="1447800">
                <a:moveTo>
                  <a:pt x="9626" y="266700"/>
                </a:moveTo>
                <a:lnTo>
                  <a:pt x="114" y="266700"/>
                </a:lnTo>
                <a:lnTo>
                  <a:pt x="508" y="254000"/>
                </a:lnTo>
                <a:lnTo>
                  <a:pt x="9982" y="254000"/>
                </a:lnTo>
                <a:lnTo>
                  <a:pt x="9626" y="266700"/>
                </a:lnTo>
                <a:close/>
              </a:path>
              <a:path w="7282180" h="1447800">
                <a:moveTo>
                  <a:pt x="99694" y="266700"/>
                </a:moveTo>
                <a:lnTo>
                  <a:pt x="90284" y="266700"/>
                </a:lnTo>
                <a:lnTo>
                  <a:pt x="90957" y="254000"/>
                </a:lnTo>
                <a:lnTo>
                  <a:pt x="100380" y="254000"/>
                </a:lnTo>
                <a:lnTo>
                  <a:pt x="99694" y="266700"/>
                </a:lnTo>
                <a:close/>
              </a:path>
              <a:path w="7282180" h="1447800">
                <a:moveTo>
                  <a:pt x="100279" y="266700"/>
                </a:moveTo>
                <a:lnTo>
                  <a:pt x="100380" y="254000"/>
                </a:lnTo>
                <a:lnTo>
                  <a:pt x="101384" y="254000"/>
                </a:lnTo>
                <a:lnTo>
                  <a:pt x="100279" y="266700"/>
                </a:lnTo>
                <a:close/>
              </a:path>
              <a:path w="7282180" h="1447800">
                <a:moveTo>
                  <a:pt x="179222" y="266700"/>
                </a:moveTo>
                <a:lnTo>
                  <a:pt x="178104" y="254000"/>
                </a:lnTo>
                <a:lnTo>
                  <a:pt x="179120" y="254000"/>
                </a:lnTo>
                <a:lnTo>
                  <a:pt x="179222" y="266700"/>
                </a:lnTo>
                <a:close/>
              </a:path>
              <a:path w="7282180" h="1447800">
                <a:moveTo>
                  <a:pt x="189217" y="266700"/>
                </a:moveTo>
                <a:lnTo>
                  <a:pt x="179806" y="266700"/>
                </a:lnTo>
                <a:lnTo>
                  <a:pt x="179120" y="254000"/>
                </a:lnTo>
                <a:lnTo>
                  <a:pt x="188544" y="254000"/>
                </a:lnTo>
                <a:lnTo>
                  <a:pt x="189217" y="266700"/>
                </a:lnTo>
                <a:close/>
              </a:path>
              <a:path w="7282180" h="1447800">
                <a:moveTo>
                  <a:pt x="9639" y="1358900"/>
                </a:moveTo>
                <a:lnTo>
                  <a:pt x="114" y="1358900"/>
                </a:lnTo>
                <a:lnTo>
                  <a:pt x="0" y="266700"/>
                </a:lnTo>
                <a:lnTo>
                  <a:pt x="114" y="279400"/>
                </a:lnTo>
                <a:lnTo>
                  <a:pt x="1079" y="279400"/>
                </a:lnTo>
                <a:lnTo>
                  <a:pt x="1905" y="292100"/>
                </a:lnTo>
                <a:lnTo>
                  <a:pt x="4292" y="292100"/>
                </a:lnTo>
                <a:lnTo>
                  <a:pt x="5715" y="304800"/>
                </a:lnTo>
                <a:lnTo>
                  <a:pt x="9296" y="304800"/>
                </a:lnTo>
                <a:lnTo>
                  <a:pt x="9422" y="305569"/>
                </a:lnTo>
                <a:lnTo>
                  <a:pt x="9525" y="1346200"/>
                </a:lnTo>
                <a:lnTo>
                  <a:pt x="9639" y="1358900"/>
                </a:lnTo>
                <a:close/>
              </a:path>
              <a:path w="7282180" h="1447800">
                <a:moveTo>
                  <a:pt x="9525" y="306193"/>
                </a:moveTo>
                <a:lnTo>
                  <a:pt x="9296" y="304800"/>
                </a:lnTo>
                <a:lnTo>
                  <a:pt x="5715" y="304800"/>
                </a:lnTo>
                <a:lnTo>
                  <a:pt x="4292" y="292100"/>
                </a:lnTo>
                <a:lnTo>
                  <a:pt x="1905" y="292100"/>
                </a:lnTo>
                <a:lnTo>
                  <a:pt x="1079" y="279400"/>
                </a:lnTo>
                <a:lnTo>
                  <a:pt x="114" y="279400"/>
                </a:lnTo>
                <a:lnTo>
                  <a:pt x="0" y="266700"/>
                </a:lnTo>
                <a:lnTo>
                  <a:pt x="9525" y="266700"/>
                </a:lnTo>
                <a:lnTo>
                  <a:pt x="9525" y="306193"/>
                </a:lnTo>
                <a:close/>
              </a:path>
              <a:path w="7282180" h="1447800">
                <a:moveTo>
                  <a:pt x="21920" y="317500"/>
                </a:moveTo>
                <a:lnTo>
                  <a:pt x="11379" y="317500"/>
                </a:lnTo>
                <a:lnTo>
                  <a:pt x="9525" y="306193"/>
                </a:lnTo>
                <a:lnTo>
                  <a:pt x="9525" y="266700"/>
                </a:lnTo>
                <a:lnTo>
                  <a:pt x="9982" y="279400"/>
                </a:lnTo>
                <a:lnTo>
                  <a:pt x="11226" y="279400"/>
                </a:lnTo>
                <a:lnTo>
                  <a:pt x="12242" y="292100"/>
                </a:lnTo>
                <a:lnTo>
                  <a:pt x="14655" y="292100"/>
                </a:lnTo>
                <a:lnTo>
                  <a:pt x="16268" y="304800"/>
                </a:lnTo>
                <a:lnTo>
                  <a:pt x="19748" y="304800"/>
                </a:lnTo>
                <a:lnTo>
                  <a:pt x="21920" y="317500"/>
                </a:lnTo>
                <a:close/>
              </a:path>
              <a:path w="7282180" h="1447800">
                <a:moveTo>
                  <a:pt x="99517" y="355600"/>
                </a:moveTo>
                <a:lnTo>
                  <a:pt x="89992" y="355600"/>
                </a:lnTo>
                <a:lnTo>
                  <a:pt x="89992" y="266700"/>
                </a:lnTo>
                <a:lnTo>
                  <a:pt x="99517" y="266700"/>
                </a:lnTo>
                <a:lnTo>
                  <a:pt x="99517" y="355600"/>
                </a:lnTo>
                <a:close/>
              </a:path>
              <a:path w="7282180" h="1447800">
                <a:moveTo>
                  <a:pt x="178015" y="317500"/>
                </a:moveTo>
                <a:lnTo>
                  <a:pt x="167589" y="317500"/>
                </a:lnTo>
                <a:lnTo>
                  <a:pt x="169760" y="304800"/>
                </a:lnTo>
                <a:lnTo>
                  <a:pt x="173240" y="304800"/>
                </a:lnTo>
                <a:lnTo>
                  <a:pt x="174853" y="292100"/>
                </a:lnTo>
                <a:lnTo>
                  <a:pt x="177266" y="292100"/>
                </a:lnTo>
                <a:lnTo>
                  <a:pt x="178282" y="279400"/>
                </a:lnTo>
                <a:lnTo>
                  <a:pt x="179527" y="279400"/>
                </a:lnTo>
                <a:lnTo>
                  <a:pt x="179882" y="266700"/>
                </a:lnTo>
                <a:lnTo>
                  <a:pt x="179881" y="306193"/>
                </a:lnTo>
                <a:lnTo>
                  <a:pt x="178015" y="317500"/>
                </a:lnTo>
                <a:close/>
              </a:path>
              <a:path w="7282180" h="1447800">
                <a:moveTo>
                  <a:pt x="179984" y="305569"/>
                </a:moveTo>
                <a:lnTo>
                  <a:pt x="179984" y="266700"/>
                </a:lnTo>
                <a:lnTo>
                  <a:pt x="189509" y="266700"/>
                </a:lnTo>
                <a:lnTo>
                  <a:pt x="189382" y="279400"/>
                </a:lnTo>
                <a:lnTo>
                  <a:pt x="188391" y="279400"/>
                </a:lnTo>
                <a:lnTo>
                  <a:pt x="187553" y="292100"/>
                </a:lnTo>
                <a:lnTo>
                  <a:pt x="185216" y="292100"/>
                </a:lnTo>
                <a:lnTo>
                  <a:pt x="183718" y="304800"/>
                </a:lnTo>
                <a:lnTo>
                  <a:pt x="180111" y="304800"/>
                </a:lnTo>
                <a:lnTo>
                  <a:pt x="179984" y="305569"/>
                </a:lnTo>
                <a:close/>
              </a:path>
              <a:path w="7282180" h="1447800">
                <a:moveTo>
                  <a:pt x="189382" y="1358900"/>
                </a:moveTo>
                <a:lnTo>
                  <a:pt x="179870" y="1358900"/>
                </a:lnTo>
                <a:lnTo>
                  <a:pt x="179984" y="305569"/>
                </a:lnTo>
                <a:lnTo>
                  <a:pt x="180111" y="304800"/>
                </a:lnTo>
                <a:lnTo>
                  <a:pt x="183718" y="304800"/>
                </a:lnTo>
                <a:lnTo>
                  <a:pt x="185216" y="292100"/>
                </a:lnTo>
                <a:lnTo>
                  <a:pt x="187553" y="292100"/>
                </a:lnTo>
                <a:lnTo>
                  <a:pt x="188391" y="279400"/>
                </a:lnTo>
                <a:lnTo>
                  <a:pt x="189382" y="279400"/>
                </a:lnTo>
                <a:lnTo>
                  <a:pt x="189509" y="266700"/>
                </a:lnTo>
                <a:lnTo>
                  <a:pt x="189382" y="1358900"/>
                </a:lnTo>
                <a:close/>
              </a:path>
              <a:path w="7282180" h="1447800">
                <a:moveTo>
                  <a:pt x="31737" y="330200"/>
                </a:moveTo>
                <a:lnTo>
                  <a:pt x="18757" y="330200"/>
                </a:lnTo>
                <a:lnTo>
                  <a:pt x="16128" y="317500"/>
                </a:lnTo>
                <a:lnTo>
                  <a:pt x="28917" y="317500"/>
                </a:lnTo>
                <a:lnTo>
                  <a:pt x="31737" y="330200"/>
                </a:lnTo>
                <a:close/>
              </a:path>
              <a:path w="7282180" h="1447800">
                <a:moveTo>
                  <a:pt x="170611" y="330200"/>
                </a:moveTo>
                <a:lnTo>
                  <a:pt x="157772" y="330200"/>
                </a:lnTo>
                <a:lnTo>
                  <a:pt x="160591" y="317500"/>
                </a:lnTo>
                <a:lnTo>
                  <a:pt x="173253" y="317500"/>
                </a:lnTo>
                <a:lnTo>
                  <a:pt x="170611" y="330200"/>
                </a:lnTo>
                <a:close/>
              </a:path>
              <a:path w="7282180" h="1447800">
                <a:moveTo>
                  <a:pt x="43853" y="342900"/>
                </a:moveTo>
                <a:lnTo>
                  <a:pt x="30962" y="342900"/>
                </a:lnTo>
                <a:lnTo>
                  <a:pt x="27673" y="330200"/>
                </a:lnTo>
                <a:lnTo>
                  <a:pt x="40449" y="330200"/>
                </a:lnTo>
                <a:lnTo>
                  <a:pt x="43853" y="342900"/>
                </a:lnTo>
                <a:close/>
              </a:path>
              <a:path w="7282180" h="1447800">
                <a:moveTo>
                  <a:pt x="158381" y="342900"/>
                </a:moveTo>
                <a:lnTo>
                  <a:pt x="145656" y="342900"/>
                </a:lnTo>
                <a:lnTo>
                  <a:pt x="149059" y="330200"/>
                </a:lnTo>
                <a:lnTo>
                  <a:pt x="161671" y="330200"/>
                </a:lnTo>
                <a:lnTo>
                  <a:pt x="158381" y="342900"/>
                </a:lnTo>
                <a:close/>
              </a:path>
              <a:path w="7282180" h="1447800">
                <a:moveTo>
                  <a:pt x="69519" y="355600"/>
                </a:moveTo>
                <a:lnTo>
                  <a:pt x="45516" y="355600"/>
                </a:lnTo>
                <a:lnTo>
                  <a:pt x="41681" y="342900"/>
                </a:lnTo>
                <a:lnTo>
                  <a:pt x="65341" y="342900"/>
                </a:lnTo>
                <a:lnTo>
                  <a:pt x="69519" y="355600"/>
                </a:lnTo>
                <a:close/>
              </a:path>
              <a:path w="7282180" h="1447800">
                <a:moveTo>
                  <a:pt x="143992" y="355600"/>
                </a:moveTo>
                <a:lnTo>
                  <a:pt x="119989" y="355600"/>
                </a:lnTo>
                <a:lnTo>
                  <a:pt x="124167" y="342900"/>
                </a:lnTo>
                <a:lnTo>
                  <a:pt x="147637" y="342900"/>
                </a:lnTo>
                <a:lnTo>
                  <a:pt x="143992" y="355600"/>
                </a:lnTo>
                <a:close/>
              </a:path>
              <a:path w="7282180" h="1447800">
                <a:moveTo>
                  <a:pt x="109054" y="368300"/>
                </a:moveTo>
                <a:lnTo>
                  <a:pt x="80213" y="368300"/>
                </a:lnTo>
                <a:lnTo>
                  <a:pt x="75552" y="355600"/>
                </a:lnTo>
                <a:lnTo>
                  <a:pt x="113728" y="355600"/>
                </a:lnTo>
                <a:lnTo>
                  <a:pt x="109054" y="368300"/>
                </a:lnTo>
                <a:close/>
              </a:path>
              <a:path w="7282180" h="1447800">
                <a:moveTo>
                  <a:pt x="7281354" y="1181100"/>
                </a:moveTo>
                <a:lnTo>
                  <a:pt x="7271880" y="1181100"/>
                </a:lnTo>
                <a:lnTo>
                  <a:pt x="7272235" y="1168400"/>
                </a:lnTo>
                <a:lnTo>
                  <a:pt x="7281735" y="1168400"/>
                </a:lnTo>
                <a:lnTo>
                  <a:pt x="7281354" y="1181100"/>
                </a:lnTo>
                <a:close/>
              </a:path>
              <a:path w="7282180" h="1447800">
                <a:moveTo>
                  <a:pt x="7279906" y="1193800"/>
                </a:moveTo>
                <a:lnTo>
                  <a:pt x="7269619" y="1193800"/>
                </a:lnTo>
                <a:lnTo>
                  <a:pt x="7270635" y="1181100"/>
                </a:lnTo>
                <a:lnTo>
                  <a:pt x="7280744" y="1181100"/>
                </a:lnTo>
                <a:lnTo>
                  <a:pt x="7279906" y="1193800"/>
                </a:lnTo>
                <a:close/>
              </a:path>
              <a:path w="7282180" h="1447800">
                <a:moveTo>
                  <a:pt x="7276071" y="1206500"/>
                </a:moveTo>
                <a:lnTo>
                  <a:pt x="7265593" y="1206500"/>
                </a:lnTo>
                <a:lnTo>
                  <a:pt x="7267206" y="1193800"/>
                </a:lnTo>
                <a:lnTo>
                  <a:pt x="7277569" y="1193800"/>
                </a:lnTo>
                <a:lnTo>
                  <a:pt x="7276071" y="1206500"/>
                </a:lnTo>
                <a:close/>
              </a:path>
              <a:path w="7282180" h="1447800">
                <a:moveTo>
                  <a:pt x="7270369" y="1219200"/>
                </a:moveTo>
                <a:lnTo>
                  <a:pt x="7257719" y="1219200"/>
                </a:lnTo>
                <a:lnTo>
                  <a:pt x="7260056" y="1206500"/>
                </a:lnTo>
                <a:lnTo>
                  <a:pt x="7272464" y="1206500"/>
                </a:lnTo>
                <a:lnTo>
                  <a:pt x="7270369" y="1219200"/>
                </a:lnTo>
                <a:close/>
              </a:path>
              <a:path w="7282180" h="1447800">
                <a:moveTo>
                  <a:pt x="7250125" y="1231900"/>
                </a:moveTo>
                <a:lnTo>
                  <a:pt x="7247293" y="1231900"/>
                </a:lnTo>
                <a:lnTo>
                  <a:pt x="7250277" y="1219200"/>
                </a:lnTo>
                <a:lnTo>
                  <a:pt x="7250125" y="1231900"/>
                </a:lnTo>
                <a:close/>
              </a:path>
              <a:path w="7282180" h="1447800">
                <a:moveTo>
                  <a:pt x="7260145" y="1231900"/>
                </a:moveTo>
                <a:lnTo>
                  <a:pt x="7250125" y="1231900"/>
                </a:lnTo>
                <a:lnTo>
                  <a:pt x="7252944" y="1219200"/>
                </a:lnTo>
                <a:lnTo>
                  <a:pt x="7262964" y="1219200"/>
                </a:lnTo>
                <a:lnTo>
                  <a:pt x="7260145" y="1231900"/>
                </a:lnTo>
                <a:close/>
              </a:path>
              <a:path w="7282180" h="1447800">
                <a:moveTo>
                  <a:pt x="7250734" y="1244600"/>
                </a:moveTo>
                <a:lnTo>
                  <a:pt x="7234669" y="1244600"/>
                </a:lnTo>
                <a:lnTo>
                  <a:pt x="7238187" y="1231900"/>
                </a:lnTo>
                <a:lnTo>
                  <a:pt x="7254024" y="1231900"/>
                </a:lnTo>
                <a:lnTo>
                  <a:pt x="7250734" y="1244600"/>
                </a:lnTo>
                <a:close/>
              </a:path>
              <a:path w="7282180" h="1447800">
                <a:moveTo>
                  <a:pt x="7232180" y="1257300"/>
                </a:moveTo>
                <a:lnTo>
                  <a:pt x="7204176" y="1257300"/>
                </a:lnTo>
                <a:lnTo>
                  <a:pt x="7208532" y="1244600"/>
                </a:lnTo>
                <a:lnTo>
                  <a:pt x="7236345" y="1244600"/>
                </a:lnTo>
                <a:lnTo>
                  <a:pt x="7232180" y="1257300"/>
                </a:lnTo>
                <a:close/>
              </a:path>
              <a:path w="7282180" h="1447800">
                <a:moveTo>
                  <a:pt x="11277" y="1371600"/>
                </a:moveTo>
                <a:lnTo>
                  <a:pt x="1905" y="1371600"/>
                </a:lnTo>
                <a:lnTo>
                  <a:pt x="1079" y="1358900"/>
                </a:lnTo>
                <a:lnTo>
                  <a:pt x="10490" y="1358900"/>
                </a:lnTo>
                <a:lnTo>
                  <a:pt x="11277" y="1371600"/>
                </a:lnTo>
                <a:close/>
              </a:path>
              <a:path w="7282180" h="1447800">
                <a:moveTo>
                  <a:pt x="187553" y="1371600"/>
                </a:moveTo>
                <a:lnTo>
                  <a:pt x="178231" y="1371600"/>
                </a:lnTo>
                <a:lnTo>
                  <a:pt x="179019" y="1358900"/>
                </a:lnTo>
                <a:lnTo>
                  <a:pt x="188391" y="1358900"/>
                </a:lnTo>
                <a:lnTo>
                  <a:pt x="187553" y="1371600"/>
                </a:lnTo>
                <a:close/>
              </a:path>
              <a:path w="7282180" h="1447800">
                <a:moveTo>
                  <a:pt x="16268" y="1384300"/>
                </a:moveTo>
                <a:lnTo>
                  <a:pt x="5715" y="1384300"/>
                </a:lnTo>
                <a:lnTo>
                  <a:pt x="4229" y="1371600"/>
                </a:lnTo>
                <a:lnTo>
                  <a:pt x="14655" y="1371600"/>
                </a:lnTo>
                <a:lnTo>
                  <a:pt x="16268" y="1384300"/>
                </a:lnTo>
                <a:close/>
              </a:path>
              <a:path w="7282180" h="1447800">
                <a:moveTo>
                  <a:pt x="183718" y="1384300"/>
                </a:moveTo>
                <a:lnTo>
                  <a:pt x="173240" y="1384300"/>
                </a:lnTo>
                <a:lnTo>
                  <a:pt x="174853" y="1371600"/>
                </a:lnTo>
                <a:lnTo>
                  <a:pt x="185216" y="1371600"/>
                </a:lnTo>
                <a:lnTo>
                  <a:pt x="183718" y="1384300"/>
                </a:lnTo>
                <a:close/>
              </a:path>
              <a:path w="7282180" h="1447800">
                <a:moveTo>
                  <a:pt x="21920" y="1397000"/>
                </a:moveTo>
                <a:lnTo>
                  <a:pt x="11379" y="1397000"/>
                </a:lnTo>
                <a:lnTo>
                  <a:pt x="9296" y="1384300"/>
                </a:lnTo>
                <a:lnTo>
                  <a:pt x="19748" y="1384300"/>
                </a:lnTo>
                <a:lnTo>
                  <a:pt x="21920" y="1397000"/>
                </a:lnTo>
                <a:close/>
              </a:path>
              <a:path w="7282180" h="1447800">
                <a:moveTo>
                  <a:pt x="178015" y="1397000"/>
                </a:moveTo>
                <a:lnTo>
                  <a:pt x="167589" y="1397000"/>
                </a:lnTo>
                <a:lnTo>
                  <a:pt x="169760" y="1384300"/>
                </a:lnTo>
                <a:lnTo>
                  <a:pt x="180111" y="1384300"/>
                </a:lnTo>
                <a:lnTo>
                  <a:pt x="178015" y="1397000"/>
                </a:lnTo>
                <a:close/>
              </a:path>
              <a:path w="7282180" h="1447800">
                <a:moveTo>
                  <a:pt x="31737" y="1409700"/>
                </a:moveTo>
                <a:lnTo>
                  <a:pt x="18757" y="1409700"/>
                </a:lnTo>
                <a:lnTo>
                  <a:pt x="16128" y="1397000"/>
                </a:lnTo>
                <a:lnTo>
                  <a:pt x="28917" y="1397000"/>
                </a:lnTo>
                <a:lnTo>
                  <a:pt x="31737" y="1409700"/>
                </a:lnTo>
                <a:close/>
              </a:path>
              <a:path w="7282180" h="1447800">
                <a:moveTo>
                  <a:pt x="170611" y="1409700"/>
                </a:moveTo>
                <a:lnTo>
                  <a:pt x="157772" y="1409700"/>
                </a:lnTo>
                <a:lnTo>
                  <a:pt x="160591" y="1397000"/>
                </a:lnTo>
                <a:lnTo>
                  <a:pt x="173253" y="1397000"/>
                </a:lnTo>
                <a:lnTo>
                  <a:pt x="170611" y="1409700"/>
                </a:lnTo>
                <a:close/>
              </a:path>
              <a:path w="7282180" h="1447800">
                <a:moveTo>
                  <a:pt x="43853" y="1422400"/>
                </a:moveTo>
                <a:lnTo>
                  <a:pt x="30962" y="1422400"/>
                </a:lnTo>
                <a:lnTo>
                  <a:pt x="27673" y="1409700"/>
                </a:lnTo>
                <a:lnTo>
                  <a:pt x="40449" y="1409700"/>
                </a:lnTo>
                <a:lnTo>
                  <a:pt x="43853" y="1422400"/>
                </a:lnTo>
                <a:close/>
              </a:path>
              <a:path w="7282180" h="1447800">
                <a:moveTo>
                  <a:pt x="158381" y="1422400"/>
                </a:moveTo>
                <a:lnTo>
                  <a:pt x="145656" y="1422400"/>
                </a:lnTo>
                <a:lnTo>
                  <a:pt x="149059" y="1409700"/>
                </a:lnTo>
                <a:lnTo>
                  <a:pt x="161671" y="1409700"/>
                </a:lnTo>
                <a:lnTo>
                  <a:pt x="158381" y="1422400"/>
                </a:lnTo>
                <a:close/>
              </a:path>
              <a:path w="7282180" h="1447800">
                <a:moveTo>
                  <a:pt x="69519" y="1435100"/>
                </a:moveTo>
                <a:lnTo>
                  <a:pt x="45516" y="1435100"/>
                </a:lnTo>
                <a:lnTo>
                  <a:pt x="41871" y="1422400"/>
                </a:lnTo>
                <a:lnTo>
                  <a:pt x="65341" y="1422400"/>
                </a:lnTo>
                <a:lnTo>
                  <a:pt x="69519" y="1435100"/>
                </a:lnTo>
                <a:close/>
              </a:path>
              <a:path w="7282180" h="1447800">
                <a:moveTo>
                  <a:pt x="143992" y="1435100"/>
                </a:moveTo>
                <a:lnTo>
                  <a:pt x="119989" y="1435100"/>
                </a:lnTo>
                <a:lnTo>
                  <a:pt x="124167" y="1422400"/>
                </a:lnTo>
                <a:lnTo>
                  <a:pt x="147637" y="1422400"/>
                </a:lnTo>
                <a:lnTo>
                  <a:pt x="143992" y="1435100"/>
                </a:lnTo>
                <a:close/>
              </a:path>
              <a:path w="7282180" h="1447800">
                <a:moveTo>
                  <a:pt x="109054" y="1447800"/>
                </a:moveTo>
                <a:lnTo>
                  <a:pt x="80213" y="1447800"/>
                </a:lnTo>
                <a:lnTo>
                  <a:pt x="75552" y="1435100"/>
                </a:lnTo>
                <a:lnTo>
                  <a:pt x="113728" y="1435100"/>
                </a:lnTo>
                <a:lnTo>
                  <a:pt x="109054" y="1447800"/>
                </a:lnTo>
                <a:close/>
              </a:path>
            </a:pathLst>
          </a:custGeom>
          <a:solidFill>
            <a:srgbClr val="000000"/>
          </a:solidFill>
        </p:spPr>
        <p:txBody>
          <a:bodyPr wrap="square" lIns="0" tIns="0" rIns="0" bIns="0" rtlCol="0"/>
          <a:lstStyle/>
          <a:p/>
        </p:txBody>
      </p:sp>
      <p:sp>
        <p:nvSpPr>
          <p:cNvPr id="68" name="object 68"/>
          <p:cNvSpPr txBox="1"/>
          <p:nvPr/>
        </p:nvSpPr>
        <p:spPr>
          <a:xfrm>
            <a:off x="1301711" y="4233545"/>
            <a:ext cx="6661784" cy="2100580"/>
          </a:xfrm>
          <a:prstGeom prst="rect">
            <a:avLst/>
          </a:prstGeom>
        </p:spPr>
        <p:txBody>
          <a:bodyPr vert="horz" wrap="square" lIns="0" tIns="12700" rIns="0" bIns="0" rtlCol="0">
            <a:spAutoFit/>
          </a:bodyPr>
          <a:lstStyle/>
          <a:p>
            <a:pPr marL="2256790">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查</a:t>
            </a:r>
            <a:r>
              <a:rPr sz="1800" b="1" spc="-10" dirty="0">
                <a:solidFill>
                  <a:srgbClr val="CC3300"/>
                </a:solidFill>
                <a:latin typeface="宋体" panose="02010600030101010101" pitchFamily="2" charset="-122"/>
                <a:cs typeface="宋体" panose="02010600030101010101" pitchFamily="2" charset="-122"/>
              </a:rPr>
              <a:t>询</a:t>
            </a:r>
            <a:endParaRPr sz="1800">
              <a:latin typeface="宋体" panose="02010600030101010101" pitchFamily="2" charset="-122"/>
              <a:cs typeface="宋体" panose="02010600030101010101" pitchFamily="2" charset="-122"/>
            </a:endParaRPr>
          </a:p>
          <a:p>
            <a:pPr marL="2256790">
              <a:lnSpc>
                <a:spcPct val="100000"/>
              </a:lnSpc>
              <a:spcBef>
                <a:spcPts val="40"/>
              </a:spcBef>
            </a:pPr>
            <a:r>
              <a:rPr sz="1200" b="1" spc="-5" dirty="0">
                <a:solidFill>
                  <a:srgbClr val="CC3300"/>
                </a:solidFill>
                <a:latin typeface="Arial" panose="020B0604020202020204"/>
                <a:cs typeface="Arial" panose="020B0604020202020204"/>
              </a:rPr>
              <a:t>Key=xyz.mp3</a:t>
            </a:r>
            <a:endParaRPr sz="1200">
              <a:latin typeface="Arial" panose="020B0604020202020204"/>
              <a:cs typeface="Arial" panose="020B0604020202020204"/>
            </a:endParaRPr>
          </a:p>
          <a:p>
            <a:pPr marL="1416685">
              <a:lnSpc>
                <a:spcPct val="100000"/>
              </a:lnSpc>
              <a:spcBef>
                <a:spcPts val="455"/>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500">
              <a:latin typeface="Times New Roman" panose="02020603050405020304"/>
              <a:cs typeface="Times New Roman" panose="02020603050405020304"/>
            </a:endParaRPr>
          </a:p>
          <a:p>
            <a:pPr marL="12700" marR="5080" algn="just">
              <a:lnSpc>
                <a:spcPct val="100000"/>
              </a:lnSpc>
              <a:spcBef>
                <a:spcPts val="5"/>
              </a:spcBef>
            </a:pPr>
            <a:r>
              <a:rPr sz="2000" b="1" dirty="0">
                <a:latin typeface="宋体" panose="02010600030101010101" pitchFamily="2" charset="-122"/>
                <a:cs typeface="宋体" panose="02010600030101010101" pitchFamily="2" charset="-122"/>
              </a:rPr>
              <a:t>实现简单、不存在单点失效问题，但泛洪即全网广播查询</a:t>
            </a:r>
            <a:r>
              <a:rPr sz="2000" b="1" spc="-5" dirty="0">
                <a:latin typeface="宋体" panose="02010600030101010101" pitchFamily="2" charset="-122"/>
                <a:cs typeface="宋体" panose="02010600030101010101" pitchFamily="2" charset="-122"/>
              </a:rPr>
              <a:t>消 </a:t>
            </a:r>
            <a:r>
              <a:rPr sz="2000" b="1" dirty="0">
                <a:latin typeface="宋体" panose="02010600030101010101" pitchFamily="2" charset="-122"/>
                <a:cs typeface="宋体" panose="02010600030101010101" pitchFamily="2" charset="-122"/>
              </a:rPr>
              <a:t>息的增加了网络负担，而且随着网络规模的增大，查询延</a:t>
            </a:r>
            <a:r>
              <a:rPr sz="2000" b="1" spc="-5" dirty="0">
                <a:latin typeface="宋体" panose="02010600030101010101" pitchFamily="2" charset="-122"/>
                <a:cs typeface="宋体" panose="02010600030101010101" pitchFamily="2" charset="-122"/>
              </a:rPr>
              <a:t>时 </a:t>
            </a:r>
            <a:r>
              <a:rPr sz="2000" b="1" dirty="0">
                <a:latin typeface="宋体" panose="02010600030101010101" pitchFamily="2" charset="-122"/>
                <a:cs typeface="宋体" panose="02010600030101010101" pitchFamily="2" charset="-122"/>
              </a:rPr>
              <a:t>增加，因而不能保证查询结</a:t>
            </a:r>
            <a:r>
              <a:rPr sz="2000" b="1" spc="-5" dirty="0">
                <a:latin typeface="宋体" panose="02010600030101010101" pitchFamily="2" charset="-122"/>
                <a:cs typeface="宋体" panose="02010600030101010101" pitchFamily="2" charset="-122"/>
              </a:rPr>
              <a:t>果</a:t>
            </a:r>
            <a:endParaRPr sz="2000">
              <a:latin typeface="宋体" panose="02010600030101010101" pitchFamily="2" charset="-122"/>
              <a:cs typeface="宋体" panose="02010600030101010101" pitchFamily="2" charset="-122"/>
            </a:endParaRPr>
          </a:p>
        </p:txBody>
      </p:sp>
      <p:sp>
        <p:nvSpPr>
          <p:cNvPr id="69" name="object 69"/>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0" name="object 70"/>
          <p:cNvSpPr txBox="1">
            <a:spLocks noGrp="1"/>
          </p:cNvSpPr>
          <p:nvPr>
            <p:ph type="sldNum" sz="quarter" idx="4294967295"/>
          </p:nvPr>
        </p:nvSpPr>
        <p:spPr>
          <a:xfrm>
            <a:off x="8576806" y="6605708"/>
            <a:ext cx="637284" cy="179536"/>
          </a:xfrm>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47052" y="2895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1</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905827" y="157099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索引发布</a:t>
            </a:r>
            <a:endParaRPr sz="3000">
              <a:latin typeface="宋体" panose="02010600030101010101" pitchFamily="2" charset="-122"/>
              <a:cs typeface="宋体" panose="02010600030101010101" pitchFamily="2" charset="-122"/>
            </a:endParaRPr>
          </a:p>
        </p:txBody>
      </p:sp>
      <p:sp>
        <p:nvSpPr>
          <p:cNvPr id="5" name="object 5"/>
          <p:cNvSpPr/>
          <p:nvPr/>
        </p:nvSpPr>
        <p:spPr>
          <a:xfrm>
            <a:off x="4547615" y="4567809"/>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623815" y="4177284"/>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4700015" y="4558284"/>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4852415" y="4558284"/>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776152" y="2849092"/>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p:txBody>
      </p:sp>
      <p:sp>
        <p:nvSpPr>
          <p:cNvPr id="10" name="object 10"/>
          <p:cNvSpPr/>
          <p:nvPr/>
        </p:nvSpPr>
        <p:spPr>
          <a:xfrm>
            <a:off x="4783023" y="2842463"/>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p:txBody>
      </p:sp>
      <p:sp>
        <p:nvSpPr>
          <p:cNvPr id="11" name="object 11"/>
          <p:cNvSpPr/>
          <p:nvPr/>
        </p:nvSpPr>
        <p:spPr>
          <a:xfrm>
            <a:off x="4788789" y="3006102"/>
            <a:ext cx="382892"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4776152" y="2500947"/>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025339" y="2567813"/>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p:txBody>
      </p:sp>
      <p:sp>
        <p:nvSpPr>
          <p:cNvPr id="14" name="object 14"/>
          <p:cNvSpPr/>
          <p:nvPr/>
        </p:nvSpPr>
        <p:spPr>
          <a:xfrm>
            <a:off x="5025339" y="2821698"/>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p:txBody>
      </p:sp>
      <p:sp>
        <p:nvSpPr>
          <p:cNvPr id="15" name="object 15"/>
          <p:cNvSpPr/>
          <p:nvPr/>
        </p:nvSpPr>
        <p:spPr>
          <a:xfrm>
            <a:off x="5025339" y="2812795"/>
            <a:ext cx="156540" cy="107060"/>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4776152" y="2599385"/>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p:txBody>
      </p:sp>
      <p:sp>
        <p:nvSpPr>
          <p:cNvPr id="17" name="object 17"/>
          <p:cNvSpPr/>
          <p:nvPr/>
        </p:nvSpPr>
        <p:spPr>
          <a:xfrm>
            <a:off x="4776152" y="2852991"/>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p:txBody>
      </p:sp>
      <p:sp>
        <p:nvSpPr>
          <p:cNvPr id="18" name="object 18"/>
          <p:cNvSpPr/>
          <p:nvPr/>
        </p:nvSpPr>
        <p:spPr>
          <a:xfrm>
            <a:off x="4805819" y="2629014"/>
            <a:ext cx="190753" cy="269036"/>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4789220" y="2950057"/>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p:txBody>
      </p:sp>
      <p:sp>
        <p:nvSpPr>
          <p:cNvPr id="20" name="object 20"/>
          <p:cNvSpPr/>
          <p:nvPr/>
        </p:nvSpPr>
        <p:spPr>
          <a:xfrm>
            <a:off x="4795799" y="2951860"/>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p:txBody>
      </p:sp>
      <p:sp>
        <p:nvSpPr>
          <p:cNvPr id="21" name="object 21"/>
          <p:cNvSpPr/>
          <p:nvPr/>
        </p:nvSpPr>
        <p:spPr>
          <a:xfrm>
            <a:off x="4813211" y="2514803"/>
            <a:ext cx="334645" cy="135255"/>
          </a:xfrm>
          <a:custGeom>
            <a:avLst/>
            <a:gdLst/>
            <a:ahLst/>
            <a:cxnLst/>
            <a:rect l="l" t="t" r="r" b="b"/>
            <a:pathLst>
              <a:path w="334645" h="135255">
                <a:moveTo>
                  <a:pt x="208407" y="135255"/>
                </a:moveTo>
                <a:lnTo>
                  <a:pt x="0" y="78536"/>
                </a:lnTo>
                <a:lnTo>
                  <a:pt x="125933" y="0"/>
                </a:lnTo>
                <a:lnTo>
                  <a:pt x="334378" y="56680"/>
                </a:lnTo>
                <a:lnTo>
                  <a:pt x="208407" y="135255"/>
                </a:lnTo>
                <a:close/>
              </a:path>
            </a:pathLst>
          </a:custGeom>
          <a:solidFill>
            <a:srgbClr val="7E7E7E"/>
          </a:solidFill>
        </p:spPr>
        <p:txBody>
          <a:bodyPr wrap="square" lIns="0" tIns="0" rIns="0" bIns="0" rtlCol="0"/>
          <a:lstStyle/>
          <a:p/>
        </p:txBody>
      </p:sp>
      <p:sp>
        <p:nvSpPr>
          <p:cNvPr id="22" name="object 22"/>
          <p:cNvSpPr/>
          <p:nvPr/>
        </p:nvSpPr>
        <p:spPr>
          <a:xfrm>
            <a:off x="4813211" y="2514803"/>
            <a:ext cx="334645" cy="80645"/>
          </a:xfrm>
          <a:custGeom>
            <a:avLst/>
            <a:gdLst/>
            <a:ahLst/>
            <a:cxnLst/>
            <a:rect l="l" t="t" r="r" b="b"/>
            <a:pathLst>
              <a:path w="334645" h="80644">
                <a:moveTo>
                  <a:pt x="6731" y="80391"/>
                </a:moveTo>
                <a:lnTo>
                  <a:pt x="0" y="78536"/>
                </a:lnTo>
                <a:lnTo>
                  <a:pt x="125933" y="0"/>
                </a:lnTo>
                <a:lnTo>
                  <a:pt x="147510" y="5867"/>
                </a:lnTo>
                <a:lnTo>
                  <a:pt x="125933" y="5867"/>
                </a:lnTo>
                <a:lnTo>
                  <a:pt x="6731"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p:txBody>
      </p:sp>
      <p:sp>
        <p:nvSpPr>
          <p:cNvPr id="23" name="object 23"/>
          <p:cNvSpPr/>
          <p:nvPr/>
        </p:nvSpPr>
        <p:spPr>
          <a:xfrm>
            <a:off x="5053050" y="2925902"/>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p:txBody>
      </p:sp>
      <p:sp>
        <p:nvSpPr>
          <p:cNvPr id="24" name="object 24"/>
          <p:cNvSpPr/>
          <p:nvPr/>
        </p:nvSpPr>
        <p:spPr>
          <a:xfrm>
            <a:off x="5059921" y="2919285"/>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065686" y="3082874"/>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053050" y="2577719"/>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p:txBody>
      </p:sp>
      <p:sp>
        <p:nvSpPr>
          <p:cNvPr id="27" name="object 27"/>
          <p:cNvSpPr/>
          <p:nvPr/>
        </p:nvSpPr>
        <p:spPr>
          <a:xfrm>
            <a:off x="5302186" y="2644584"/>
            <a:ext cx="156845" cy="338455"/>
          </a:xfrm>
          <a:custGeom>
            <a:avLst/>
            <a:gdLst/>
            <a:ahLst/>
            <a:cxnLst/>
            <a:rect l="l" t="t" r="r" b="b"/>
            <a:pathLst>
              <a:path w="156845" h="338455">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p:txBody>
      </p:sp>
      <p:sp>
        <p:nvSpPr>
          <p:cNvPr id="28" name="object 28"/>
          <p:cNvSpPr/>
          <p:nvPr/>
        </p:nvSpPr>
        <p:spPr>
          <a:xfrm>
            <a:off x="5302186" y="2898470"/>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302186" y="2889618"/>
            <a:ext cx="156590" cy="107061"/>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053050" y="2676156"/>
            <a:ext cx="249554" cy="306705"/>
          </a:xfrm>
          <a:custGeom>
            <a:avLst/>
            <a:gdLst/>
            <a:ahLst/>
            <a:cxnLst/>
            <a:rect l="l" t="t" r="r" b="b"/>
            <a:pathLst>
              <a:path w="249554" h="306705">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p:txBody>
      </p:sp>
      <p:sp>
        <p:nvSpPr>
          <p:cNvPr id="31" name="object 31"/>
          <p:cNvSpPr/>
          <p:nvPr/>
        </p:nvSpPr>
        <p:spPr>
          <a:xfrm>
            <a:off x="5053050" y="2929763"/>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p:txBody>
      </p:sp>
      <p:sp>
        <p:nvSpPr>
          <p:cNvPr id="32" name="object 32"/>
          <p:cNvSpPr/>
          <p:nvPr/>
        </p:nvSpPr>
        <p:spPr>
          <a:xfrm>
            <a:off x="5082717" y="2705836"/>
            <a:ext cx="190703" cy="269024"/>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066068" y="3026867"/>
            <a:ext cx="17145" cy="48260"/>
          </a:xfrm>
          <a:custGeom>
            <a:avLst/>
            <a:gdLst/>
            <a:ahLst/>
            <a:cxnLst/>
            <a:rect l="l" t="t" r="r" b="b"/>
            <a:pathLst>
              <a:path w="17145" h="48260">
                <a:moveTo>
                  <a:pt x="16890" y="47967"/>
                </a:moveTo>
                <a:lnTo>
                  <a:pt x="0" y="43624"/>
                </a:lnTo>
                <a:lnTo>
                  <a:pt x="0" y="0"/>
                </a:lnTo>
                <a:lnTo>
                  <a:pt x="16890" y="4533"/>
                </a:lnTo>
                <a:lnTo>
                  <a:pt x="16890" y="47967"/>
                </a:lnTo>
                <a:close/>
              </a:path>
            </a:pathLst>
          </a:custGeom>
          <a:solidFill>
            <a:srgbClr val="4B4B31"/>
          </a:solidFill>
        </p:spPr>
        <p:txBody>
          <a:bodyPr wrap="square" lIns="0" tIns="0" rIns="0" bIns="0" rtlCol="0"/>
          <a:lstStyle/>
          <a:p/>
        </p:txBody>
      </p:sp>
      <p:sp>
        <p:nvSpPr>
          <p:cNvPr id="34" name="object 34"/>
          <p:cNvSpPr/>
          <p:nvPr/>
        </p:nvSpPr>
        <p:spPr>
          <a:xfrm>
            <a:off x="5072697" y="3028632"/>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090058" y="2591574"/>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p:txBody>
      </p:sp>
      <p:sp>
        <p:nvSpPr>
          <p:cNvPr id="36" name="object 36"/>
          <p:cNvSpPr/>
          <p:nvPr/>
        </p:nvSpPr>
        <p:spPr>
          <a:xfrm>
            <a:off x="5090058" y="2591574"/>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p:txBody>
      </p:sp>
      <p:sp>
        <p:nvSpPr>
          <p:cNvPr id="37" name="object 37"/>
          <p:cNvSpPr/>
          <p:nvPr/>
        </p:nvSpPr>
        <p:spPr>
          <a:xfrm>
            <a:off x="5081015" y="1053083"/>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6986016" y="4024884"/>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414016" y="3034283"/>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6909816" y="4415409"/>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062216" y="4405884"/>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214616" y="4405884"/>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033016" y="3424809"/>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185416" y="3415284"/>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337816" y="3415284"/>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490216" y="3415284"/>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2642616" y="3415284"/>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2795016" y="3415284"/>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081015" y="1443608"/>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233415" y="1434083"/>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6833616" y="2272283"/>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6986016" y="2662808"/>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p:nvPr/>
        </p:nvSpPr>
        <p:spPr>
          <a:xfrm>
            <a:off x="4769332" y="3186112"/>
            <a:ext cx="277495" cy="995044"/>
          </a:xfrm>
          <a:custGeom>
            <a:avLst/>
            <a:gdLst/>
            <a:ahLst/>
            <a:cxnLst/>
            <a:rect l="l" t="t" r="r" b="b"/>
            <a:pathLst>
              <a:path w="277495" h="995045">
                <a:moveTo>
                  <a:pt x="202908" y="107092"/>
                </a:moveTo>
                <a:lnTo>
                  <a:pt x="165773" y="98526"/>
                </a:lnTo>
                <a:lnTo>
                  <a:pt x="247167" y="0"/>
                </a:lnTo>
                <a:lnTo>
                  <a:pt x="266296" y="79248"/>
                </a:lnTo>
                <a:lnTo>
                  <a:pt x="209334" y="79248"/>
                </a:lnTo>
                <a:lnTo>
                  <a:pt x="202908" y="107092"/>
                </a:lnTo>
                <a:close/>
              </a:path>
              <a:path w="277495" h="995045">
                <a:moveTo>
                  <a:pt x="240029" y="115655"/>
                </a:moveTo>
                <a:lnTo>
                  <a:pt x="202908" y="107092"/>
                </a:lnTo>
                <a:lnTo>
                  <a:pt x="209334" y="79248"/>
                </a:lnTo>
                <a:lnTo>
                  <a:pt x="246456" y="87807"/>
                </a:lnTo>
                <a:lnTo>
                  <a:pt x="240029" y="115655"/>
                </a:lnTo>
                <a:close/>
              </a:path>
              <a:path w="277495" h="995045">
                <a:moveTo>
                  <a:pt x="277152" y="124218"/>
                </a:moveTo>
                <a:lnTo>
                  <a:pt x="240029" y="115655"/>
                </a:lnTo>
                <a:lnTo>
                  <a:pt x="246456" y="87807"/>
                </a:lnTo>
                <a:lnTo>
                  <a:pt x="209334" y="79248"/>
                </a:lnTo>
                <a:lnTo>
                  <a:pt x="266296" y="79248"/>
                </a:lnTo>
                <a:lnTo>
                  <a:pt x="277152" y="124218"/>
                </a:lnTo>
                <a:close/>
              </a:path>
              <a:path w="277495" h="995045">
                <a:moveTo>
                  <a:pt x="37134" y="994879"/>
                </a:moveTo>
                <a:lnTo>
                  <a:pt x="0" y="986320"/>
                </a:lnTo>
                <a:lnTo>
                  <a:pt x="202908" y="107092"/>
                </a:lnTo>
                <a:lnTo>
                  <a:pt x="240029" y="115655"/>
                </a:lnTo>
                <a:lnTo>
                  <a:pt x="37134" y="994879"/>
                </a:lnTo>
                <a:close/>
              </a:path>
            </a:pathLst>
          </a:custGeom>
          <a:solidFill>
            <a:srgbClr val="CC3300"/>
          </a:solidFill>
        </p:spPr>
        <p:txBody>
          <a:bodyPr wrap="square" lIns="0" tIns="0" rIns="0" bIns="0" rtlCol="0"/>
          <a:lstStyle/>
          <a:p/>
        </p:txBody>
      </p:sp>
      <p:sp>
        <p:nvSpPr>
          <p:cNvPr id="54" name="object 54"/>
          <p:cNvSpPr txBox="1"/>
          <p:nvPr/>
        </p:nvSpPr>
        <p:spPr>
          <a:xfrm>
            <a:off x="3744595" y="3206432"/>
            <a:ext cx="1104900" cy="670560"/>
          </a:xfrm>
          <a:prstGeom prst="rect">
            <a:avLst/>
          </a:prstGeom>
        </p:spPr>
        <p:txBody>
          <a:bodyPr vert="horz" wrap="square" lIns="0" tIns="12700" rIns="0" bIns="0" rtlCol="0">
            <a:spAutoFit/>
          </a:bodyPr>
          <a:lstStyle/>
          <a:p>
            <a:pPr marR="36195" algn="ctr">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2700" marR="5080" indent="-43815" algn="ctr">
              <a:lnSpc>
                <a:spcPct val="100000"/>
              </a:lnSpc>
              <a:spcBef>
                <a:spcPts val="40"/>
              </a:spcBef>
            </a:pPr>
            <a:r>
              <a:rPr sz="1200" b="1" spc="-5" dirty="0">
                <a:solidFill>
                  <a:srgbClr val="CC3300"/>
                </a:solidFill>
                <a:latin typeface="Arial" panose="020B0604020202020204"/>
                <a:cs typeface="Arial" panose="020B0604020202020204"/>
              </a:rPr>
              <a:t>(key=xyz.mp3,  value </a:t>
            </a:r>
            <a:r>
              <a:rPr sz="1200" b="1" dirty="0">
                <a:solidFill>
                  <a:srgbClr val="CC3300"/>
                </a:solidFill>
                <a:latin typeface="Arial" panose="020B0604020202020204"/>
                <a:cs typeface="Arial" panose="020B0604020202020204"/>
              </a:rPr>
              <a:t>=</a:t>
            </a:r>
            <a:r>
              <a:rPr sz="1200" b="1" spc="-65"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1.2.3.4)</a:t>
            </a:r>
            <a:endParaRPr sz="1200">
              <a:latin typeface="Arial" panose="020B0604020202020204"/>
              <a:cs typeface="Arial" panose="020B0604020202020204"/>
            </a:endParaRPr>
          </a:p>
        </p:txBody>
      </p:sp>
      <p:sp>
        <p:nvSpPr>
          <p:cNvPr id="55" name="object 55"/>
          <p:cNvSpPr/>
          <p:nvPr/>
        </p:nvSpPr>
        <p:spPr>
          <a:xfrm>
            <a:off x="4090415" y="2225039"/>
            <a:ext cx="1894839" cy="352425"/>
          </a:xfrm>
          <a:custGeom>
            <a:avLst/>
            <a:gdLst/>
            <a:ahLst/>
            <a:cxnLst/>
            <a:rect l="l" t="t" r="r" b="b"/>
            <a:pathLst>
              <a:path w="1894839" h="352425">
                <a:moveTo>
                  <a:pt x="0" y="0"/>
                </a:moveTo>
                <a:lnTo>
                  <a:pt x="1894332" y="0"/>
                </a:lnTo>
                <a:lnTo>
                  <a:pt x="1894332" y="352044"/>
                </a:lnTo>
                <a:lnTo>
                  <a:pt x="0" y="352044"/>
                </a:lnTo>
                <a:lnTo>
                  <a:pt x="0" y="0"/>
                </a:lnTo>
                <a:close/>
              </a:path>
            </a:pathLst>
          </a:custGeom>
          <a:solidFill>
            <a:srgbClr val="CC9900"/>
          </a:solidFill>
        </p:spPr>
        <p:txBody>
          <a:bodyPr wrap="square" lIns="0" tIns="0" rIns="0" bIns="0" rtlCol="0"/>
          <a:lstStyle/>
          <a:p/>
        </p:txBody>
      </p:sp>
      <p:sp>
        <p:nvSpPr>
          <p:cNvPr id="56" name="object 56"/>
          <p:cNvSpPr/>
          <p:nvPr/>
        </p:nvSpPr>
        <p:spPr>
          <a:xfrm>
            <a:off x="4086225" y="2220912"/>
            <a:ext cx="1903730" cy="360680"/>
          </a:xfrm>
          <a:custGeom>
            <a:avLst/>
            <a:gdLst/>
            <a:ahLst/>
            <a:cxnLst/>
            <a:rect l="l" t="t" r="r" b="b"/>
            <a:pathLst>
              <a:path w="1903729" h="360680">
                <a:moveTo>
                  <a:pt x="1903412" y="360362"/>
                </a:moveTo>
                <a:lnTo>
                  <a:pt x="0" y="360362"/>
                </a:lnTo>
                <a:lnTo>
                  <a:pt x="0" y="0"/>
                </a:lnTo>
                <a:lnTo>
                  <a:pt x="1903412" y="0"/>
                </a:lnTo>
                <a:lnTo>
                  <a:pt x="1903412" y="4762"/>
                </a:lnTo>
                <a:lnTo>
                  <a:pt x="9525" y="4762"/>
                </a:lnTo>
                <a:lnTo>
                  <a:pt x="4762" y="9525"/>
                </a:lnTo>
                <a:lnTo>
                  <a:pt x="9525" y="9525"/>
                </a:lnTo>
                <a:lnTo>
                  <a:pt x="9525" y="350837"/>
                </a:lnTo>
                <a:lnTo>
                  <a:pt x="4762" y="350837"/>
                </a:lnTo>
                <a:lnTo>
                  <a:pt x="9525" y="355600"/>
                </a:lnTo>
                <a:lnTo>
                  <a:pt x="1903412" y="355600"/>
                </a:lnTo>
                <a:lnTo>
                  <a:pt x="1903412" y="360362"/>
                </a:lnTo>
                <a:close/>
              </a:path>
              <a:path w="1903729" h="360680">
                <a:moveTo>
                  <a:pt x="9525" y="9525"/>
                </a:moveTo>
                <a:lnTo>
                  <a:pt x="4762" y="9525"/>
                </a:lnTo>
                <a:lnTo>
                  <a:pt x="9525" y="4762"/>
                </a:lnTo>
                <a:lnTo>
                  <a:pt x="9525" y="9525"/>
                </a:lnTo>
                <a:close/>
              </a:path>
              <a:path w="1903729" h="360680">
                <a:moveTo>
                  <a:pt x="1893887" y="9525"/>
                </a:moveTo>
                <a:lnTo>
                  <a:pt x="9525" y="9525"/>
                </a:lnTo>
                <a:lnTo>
                  <a:pt x="9525" y="4762"/>
                </a:lnTo>
                <a:lnTo>
                  <a:pt x="1893887" y="4762"/>
                </a:lnTo>
                <a:lnTo>
                  <a:pt x="1893887" y="9525"/>
                </a:lnTo>
                <a:close/>
              </a:path>
              <a:path w="1903729" h="360680">
                <a:moveTo>
                  <a:pt x="1893887" y="355600"/>
                </a:moveTo>
                <a:lnTo>
                  <a:pt x="1893887" y="4762"/>
                </a:lnTo>
                <a:lnTo>
                  <a:pt x="1898650" y="9525"/>
                </a:lnTo>
                <a:lnTo>
                  <a:pt x="1903412" y="9525"/>
                </a:lnTo>
                <a:lnTo>
                  <a:pt x="1903412" y="350837"/>
                </a:lnTo>
                <a:lnTo>
                  <a:pt x="1898650" y="350837"/>
                </a:lnTo>
                <a:lnTo>
                  <a:pt x="1893887" y="355600"/>
                </a:lnTo>
                <a:close/>
              </a:path>
              <a:path w="1903729" h="360680">
                <a:moveTo>
                  <a:pt x="1903412" y="9525"/>
                </a:moveTo>
                <a:lnTo>
                  <a:pt x="1898650" y="9525"/>
                </a:lnTo>
                <a:lnTo>
                  <a:pt x="1893887" y="4762"/>
                </a:lnTo>
                <a:lnTo>
                  <a:pt x="1903412" y="4762"/>
                </a:lnTo>
                <a:lnTo>
                  <a:pt x="1903412" y="9525"/>
                </a:lnTo>
                <a:close/>
              </a:path>
              <a:path w="1903729" h="360680">
                <a:moveTo>
                  <a:pt x="9525" y="355600"/>
                </a:moveTo>
                <a:lnTo>
                  <a:pt x="4762" y="350837"/>
                </a:lnTo>
                <a:lnTo>
                  <a:pt x="9525" y="350837"/>
                </a:lnTo>
                <a:lnTo>
                  <a:pt x="9525" y="355600"/>
                </a:lnTo>
                <a:close/>
              </a:path>
              <a:path w="1903729" h="360680">
                <a:moveTo>
                  <a:pt x="1893887" y="355600"/>
                </a:moveTo>
                <a:lnTo>
                  <a:pt x="9525" y="355600"/>
                </a:lnTo>
                <a:lnTo>
                  <a:pt x="9525" y="350837"/>
                </a:lnTo>
                <a:lnTo>
                  <a:pt x="1893887" y="350837"/>
                </a:lnTo>
                <a:lnTo>
                  <a:pt x="1893887" y="355600"/>
                </a:lnTo>
                <a:close/>
              </a:path>
              <a:path w="1903729" h="360680">
                <a:moveTo>
                  <a:pt x="1903412" y="355600"/>
                </a:moveTo>
                <a:lnTo>
                  <a:pt x="1893887" y="355600"/>
                </a:lnTo>
                <a:lnTo>
                  <a:pt x="1898650" y="350837"/>
                </a:lnTo>
                <a:lnTo>
                  <a:pt x="1903412" y="350837"/>
                </a:lnTo>
                <a:lnTo>
                  <a:pt x="1903412" y="355600"/>
                </a:lnTo>
                <a:close/>
              </a:path>
            </a:pathLst>
          </a:custGeom>
          <a:solidFill>
            <a:srgbClr val="000000"/>
          </a:solidFill>
        </p:spPr>
        <p:txBody>
          <a:bodyPr wrap="square" lIns="0" tIns="0" rIns="0" bIns="0" rtlCol="0"/>
          <a:lstStyle/>
          <a:p/>
        </p:txBody>
      </p:sp>
      <p:sp>
        <p:nvSpPr>
          <p:cNvPr id="57" name="object 57"/>
          <p:cNvSpPr txBox="1"/>
          <p:nvPr/>
        </p:nvSpPr>
        <p:spPr>
          <a:xfrm>
            <a:off x="4090415" y="2247899"/>
            <a:ext cx="1894839"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Times New Roman" panose="02020603050405020304"/>
                <a:cs typeface="Times New Roman" panose="02020603050405020304"/>
              </a:rPr>
              <a:t>Insert(xyz.mp3,1.2.3.4)</a:t>
            </a:r>
            <a:endParaRPr sz="1400">
              <a:latin typeface="Times New Roman" panose="02020603050405020304"/>
              <a:cs typeface="Times New Roman" panose="02020603050405020304"/>
            </a:endParaRPr>
          </a:p>
        </p:txBody>
      </p:sp>
      <p:sp>
        <p:nvSpPr>
          <p:cNvPr id="58" name="object 58"/>
          <p:cNvSpPr txBox="1"/>
          <p:nvPr/>
        </p:nvSpPr>
        <p:spPr>
          <a:xfrm>
            <a:off x="5023802" y="3299460"/>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9" name="object 59"/>
          <p:cNvSpPr/>
          <p:nvPr/>
        </p:nvSpPr>
        <p:spPr>
          <a:xfrm>
            <a:off x="1652016" y="5472684"/>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60" name="object 60"/>
          <p:cNvSpPr/>
          <p:nvPr/>
        </p:nvSpPr>
        <p:spPr>
          <a:xfrm>
            <a:off x="1647825" y="5467350"/>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61" name="object 61"/>
          <p:cNvSpPr txBox="1"/>
          <p:nvPr/>
        </p:nvSpPr>
        <p:spPr>
          <a:xfrm>
            <a:off x="1652016" y="4379277"/>
            <a:ext cx="5943600" cy="1572895"/>
          </a:xfrm>
          <a:prstGeom prst="rect">
            <a:avLst/>
          </a:prstGeom>
        </p:spPr>
        <p:txBody>
          <a:bodyPr vert="horz" wrap="square" lIns="0" tIns="12700" rIns="0" bIns="0" rtlCol="0">
            <a:spAutoFit/>
          </a:bodyPr>
          <a:lstStyle/>
          <a:p>
            <a:pPr marL="7772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832735" marR="2284730"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pPr>
            <a:endParaRPr sz="1500">
              <a:latin typeface="Times New Roman" panose="02020603050405020304"/>
              <a:cs typeface="Times New Roman" panose="02020603050405020304"/>
            </a:endParaRPr>
          </a:p>
          <a:p>
            <a:pPr>
              <a:lnSpc>
                <a:spcPct val="100000"/>
              </a:lnSpc>
              <a:spcBef>
                <a:spcPts val="40"/>
              </a:spcBef>
            </a:pPr>
            <a:endParaRPr sz="1200">
              <a:latin typeface="Times New Roman" panose="02020603050405020304"/>
              <a:cs typeface="Times New Roman" panose="02020603050405020304"/>
            </a:endParaRPr>
          </a:p>
          <a:p>
            <a:pPr marL="98425">
              <a:lnSpc>
                <a:spcPct val="100000"/>
              </a:lnSpc>
            </a:pPr>
            <a:r>
              <a:rPr sz="1800" b="1" dirty="0">
                <a:latin typeface="宋体" panose="02010600030101010101" pitchFamily="2" charset="-122"/>
                <a:cs typeface="宋体" panose="02010600030101010101" pitchFamily="2" charset="-122"/>
              </a:rPr>
              <a:t>目录服务器上存储的是内容索引，而不是真正的内容</a:t>
            </a:r>
            <a:r>
              <a:rPr sz="1800" b="1" spc="-5"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p:txBody>
      </p:sp>
      <p:sp>
        <p:nvSpPr>
          <p:cNvPr id="62" name="object 6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47052" y="3657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2</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050289" y="182022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内容定位</a:t>
            </a:r>
            <a:endParaRPr sz="3000">
              <a:latin typeface="宋体" panose="02010600030101010101" pitchFamily="2" charset="-122"/>
              <a:cs typeface="宋体" panose="02010600030101010101" pitchFamily="2" charset="-122"/>
            </a:endParaRPr>
          </a:p>
        </p:txBody>
      </p:sp>
      <p:sp>
        <p:nvSpPr>
          <p:cNvPr id="5" name="object 5"/>
          <p:cNvSpPr/>
          <p:nvPr/>
        </p:nvSpPr>
        <p:spPr>
          <a:xfrm>
            <a:off x="4805171" y="4837557"/>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881371" y="4447032"/>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4957571" y="4828032"/>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5109971" y="4828032"/>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033962" y="3118967"/>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p:txBody>
      </p:sp>
      <p:sp>
        <p:nvSpPr>
          <p:cNvPr id="10" name="object 10"/>
          <p:cNvSpPr/>
          <p:nvPr/>
        </p:nvSpPr>
        <p:spPr>
          <a:xfrm>
            <a:off x="5040833" y="3112338"/>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p:txBody>
      </p:sp>
      <p:sp>
        <p:nvSpPr>
          <p:cNvPr id="11" name="object 11"/>
          <p:cNvSpPr/>
          <p:nvPr/>
        </p:nvSpPr>
        <p:spPr>
          <a:xfrm>
            <a:off x="5046598" y="3275977"/>
            <a:ext cx="382892"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5033962" y="2770822"/>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283149" y="2837688"/>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p:txBody>
      </p:sp>
      <p:sp>
        <p:nvSpPr>
          <p:cNvPr id="14" name="object 14"/>
          <p:cNvSpPr/>
          <p:nvPr/>
        </p:nvSpPr>
        <p:spPr>
          <a:xfrm>
            <a:off x="5283149" y="3091573"/>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p:txBody>
      </p:sp>
      <p:sp>
        <p:nvSpPr>
          <p:cNvPr id="15" name="object 15"/>
          <p:cNvSpPr/>
          <p:nvPr/>
        </p:nvSpPr>
        <p:spPr>
          <a:xfrm>
            <a:off x="5283149" y="3082670"/>
            <a:ext cx="156540" cy="107060"/>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5033962" y="2869260"/>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p:txBody>
      </p:sp>
      <p:sp>
        <p:nvSpPr>
          <p:cNvPr id="17" name="object 17"/>
          <p:cNvSpPr/>
          <p:nvPr/>
        </p:nvSpPr>
        <p:spPr>
          <a:xfrm>
            <a:off x="5033962" y="3122866"/>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p:txBody>
      </p:sp>
      <p:sp>
        <p:nvSpPr>
          <p:cNvPr id="18" name="object 18"/>
          <p:cNvSpPr/>
          <p:nvPr/>
        </p:nvSpPr>
        <p:spPr>
          <a:xfrm>
            <a:off x="5063629" y="2898889"/>
            <a:ext cx="190753" cy="269036"/>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5047030" y="3219932"/>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p:txBody>
      </p:sp>
      <p:sp>
        <p:nvSpPr>
          <p:cNvPr id="20" name="object 20"/>
          <p:cNvSpPr/>
          <p:nvPr/>
        </p:nvSpPr>
        <p:spPr>
          <a:xfrm>
            <a:off x="5053609" y="3221735"/>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p:txBody>
      </p:sp>
      <p:sp>
        <p:nvSpPr>
          <p:cNvPr id="21" name="object 21"/>
          <p:cNvSpPr/>
          <p:nvPr/>
        </p:nvSpPr>
        <p:spPr>
          <a:xfrm>
            <a:off x="5071021" y="2784678"/>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p:txBody>
      </p:sp>
      <p:sp>
        <p:nvSpPr>
          <p:cNvPr id="22" name="object 22"/>
          <p:cNvSpPr/>
          <p:nvPr/>
        </p:nvSpPr>
        <p:spPr>
          <a:xfrm>
            <a:off x="5071021" y="2784678"/>
            <a:ext cx="334645" cy="80645"/>
          </a:xfrm>
          <a:custGeom>
            <a:avLst/>
            <a:gdLst/>
            <a:ahLst/>
            <a:cxnLst/>
            <a:rect l="l" t="t" r="r" b="b"/>
            <a:pathLst>
              <a:path w="334645" h="80644">
                <a:moveTo>
                  <a:pt x="6730" y="80391"/>
                </a:moveTo>
                <a:lnTo>
                  <a:pt x="0" y="78536"/>
                </a:lnTo>
                <a:lnTo>
                  <a:pt x="125933" y="0"/>
                </a:lnTo>
                <a:lnTo>
                  <a:pt x="147510" y="5867"/>
                </a:lnTo>
                <a:lnTo>
                  <a:pt x="125933" y="5867"/>
                </a:lnTo>
                <a:lnTo>
                  <a:pt x="6730"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p:txBody>
      </p:sp>
      <p:sp>
        <p:nvSpPr>
          <p:cNvPr id="23" name="object 23"/>
          <p:cNvSpPr/>
          <p:nvPr/>
        </p:nvSpPr>
        <p:spPr>
          <a:xfrm>
            <a:off x="5310860" y="3195777"/>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p:txBody>
      </p:sp>
      <p:sp>
        <p:nvSpPr>
          <p:cNvPr id="24" name="object 24"/>
          <p:cNvSpPr/>
          <p:nvPr/>
        </p:nvSpPr>
        <p:spPr>
          <a:xfrm>
            <a:off x="5317731" y="3189160"/>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323497" y="3352749"/>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310860" y="2847594"/>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p:txBody>
      </p:sp>
      <p:sp>
        <p:nvSpPr>
          <p:cNvPr id="27" name="object 27"/>
          <p:cNvSpPr/>
          <p:nvPr/>
        </p:nvSpPr>
        <p:spPr>
          <a:xfrm>
            <a:off x="5559996" y="2914459"/>
            <a:ext cx="156845" cy="338455"/>
          </a:xfrm>
          <a:custGeom>
            <a:avLst/>
            <a:gdLst/>
            <a:ahLst/>
            <a:cxnLst/>
            <a:rect l="l" t="t" r="r" b="b"/>
            <a:pathLst>
              <a:path w="156845" h="338454">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p:txBody>
      </p:sp>
      <p:sp>
        <p:nvSpPr>
          <p:cNvPr id="28" name="object 28"/>
          <p:cNvSpPr/>
          <p:nvPr/>
        </p:nvSpPr>
        <p:spPr>
          <a:xfrm>
            <a:off x="5559996" y="3168345"/>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559996" y="3159493"/>
            <a:ext cx="156590" cy="107061"/>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310860" y="2946031"/>
            <a:ext cx="249554" cy="306705"/>
          </a:xfrm>
          <a:custGeom>
            <a:avLst/>
            <a:gdLst/>
            <a:ahLst/>
            <a:cxnLst/>
            <a:rect l="l" t="t" r="r" b="b"/>
            <a:pathLst>
              <a:path w="249554" h="306704">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p:txBody>
      </p:sp>
      <p:sp>
        <p:nvSpPr>
          <p:cNvPr id="31" name="object 31"/>
          <p:cNvSpPr/>
          <p:nvPr/>
        </p:nvSpPr>
        <p:spPr>
          <a:xfrm>
            <a:off x="5310860" y="3199638"/>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p:txBody>
      </p:sp>
      <p:sp>
        <p:nvSpPr>
          <p:cNvPr id="32" name="object 32"/>
          <p:cNvSpPr/>
          <p:nvPr/>
        </p:nvSpPr>
        <p:spPr>
          <a:xfrm>
            <a:off x="5340527" y="2975711"/>
            <a:ext cx="190703" cy="269024"/>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323878" y="3296742"/>
            <a:ext cx="17145" cy="48260"/>
          </a:xfrm>
          <a:custGeom>
            <a:avLst/>
            <a:gdLst/>
            <a:ahLst/>
            <a:cxnLst/>
            <a:rect l="l" t="t" r="r" b="b"/>
            <a:pathLst>
              <a:path w="17145" h="48260">
                <a:moveTo>
                  <a:pt x="16891" y="47967"/>
                </a:moveTo>
                <a:lnTo>
                  <a:pt x="0" y="43624"/>
                </a:lnTo>
                <a:lnTo>
                  <a:pt x="0" y="0"/>
                </a:lnTo>
                <a:lnTo>
                  <a:pt x="16891" y="4533"/>
                </a:lnTo>
                <a:lnTo>
                  <a:pt x="16891" y="47967"/>
                </a:lnTo>
                <a:close/>
              </a:path>
            </a:pathLst>
          </a:custGeom>
          <a:solidFill>
            <a:srgbClr val="4B4B31"/>
          </a:solidFill>
        </p:spPr>
        <p:txBody>
          <a:bodyPr wrap="square" lIns="0" tIns="0" rIns="0" bIns="0" rtlCol="0"/>
          <a:lstStyle/>
          <a:p/>
        </p:txBody>
      </p:sp>
      <p:sp>
        <p:nvSpPr>
          <p:cNvPr id="34" name="object 34"/>
          <p:cNvSpPr/>
          <p:nvPr/>
        </p:nvSpPr>
        <p:spPr>
          <a:xfrm>
            <a:off x="5330507" y="3298507"/>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347868" y="2861449"/>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p:txBody>
      </p:sp>
      <p:sp>
        <p:nvSpPr>
          <p:cNvPr id="36" name="object 36"/>
          <p:cNvSpPr/>
          <p:nvPr/>
        </p:nvSpPr>
        <p:spPr>
          <a:xfrm>
            <a:off x="5347868" y="2861449"/>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p:txBody>
      </p:sp>
      <p:sp>
        <p:nvSpPr>
          <p:cNvPr id="37" name="object 37"/>
          <p:cNvSpPr/>
          <p:nvPr/>
        </p:nvSpPr>
        <p:spPr>
          <a:xfrm>
            <a:off x="5338571" y="1322832"/>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7243571" y="4294632"/>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671572" y="3304032"/>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7167371" y="4685157"/>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319771" y="4675632"/>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472171" y="467563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290572" y="3694557"/>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442972" y="368503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595372" y="3685032"/>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747772" y="368503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2900172" y="3685032"/>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3052572" y="3685032"/>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338571" y="1713357"/>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490971" y="1703832"/>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7091171" y="2542032"/>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7243571" y="2932557"/>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txBox="1"/>
          <p:nvPr/>
        </p:nvSpPr>
        <p:spPr>
          <a:xfrm>
            <a:off x="4729797" y="5095557"/>
            <a:ext cx="843280" cy="453390"/>
          </a:xfrm>
          <a:prstGeom prst="rect">
            <a:avLst/>
          </a:prstGeom>
        </p:spPr>
        <p:txBody>
          <a:bodyPr vert="horz" wrap="square" lIns="0" tIns="13335" rIns="0" bIns="0" rtlCol="0">
            <a:spAutoFit/>
          </a:bodyPr>
          <a:lstStyle/>
          <a:p>
            <a:pPr marL="12700" marR="5080" indent="344805">
              <a:lnSpc>
                <a:spcPct val="100000"/>
              </a:lnSpc>
              <a:spcBef>
                <a:spcPts val="105"/>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p:txBody>
      </p:sp>
      <p:sp>
        <p:nvSpPr>
          <p:cNvPr id="54" name="object 54"/>
          <p:cNvSpPr txBox="1"/>
          <p:nvPr/>
        </p:nvSpPr>
        <p:spPr>
          <a:xfrm>
            <a:off x="5280977" y="3569335"/>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5" name="object 55"/>
          <p:cNvSpPr/>
          <p:nvPr/>
        </p:nvSpPr>
        <p:spPr>
          <a:xfrm>
            <a:off x="3050679" y="3035465"/>
            <a:ext cx="2034539" cy="287655"/>
          </a:xfrm>
          <a:custGeom>
            <a:avLst/>
            <a:gdLst/>
            <a:ahLst/>
            <a:cxnLst/>
            <a:rect l="l" t="t" r="r" b="b"/>
            <a:pathLst>
              <a:path w="2034539" h="287654">
                <a:moveTo>
                  <a:pt x="1918381" y="37863"/>
                </a:moveTo>
                <a:lnTo>
                  <a:pt x="1914207" y="0"/>
                </a:lnTo>
                <a:lnTo>
                  <a:pt x="2008230" y="34734"/>
                </a:lnTo>
                <a:lnTo>
                  <a:pt x="1946782" y="34734"/>
                </a:lnTo>
                <a:lnTo>
                  <a:pt x="1918381" y="37863"/>
                </a:lnTo>
                <a:close/>
              </a:path>
              <a:path w="2034539" h="287654">
                <a:moveTo>
                  <a:pt x="1922555" y="75734"/>
                </a:moveTo>
                <a:lnTo>
                  <a:pt x="1918381" y="37863"/>
                </a:lnTo>
                <a:lnTo>
                  <a:pt x="1946782" y="34734"/>
                </a:lnTo>
                <a:lnTo>
                  <a:pt x="1950961" y="72605"/>
                </a:lnTo>
                <a:lnTo>
                  <a:pt x="1922555" y="75734"/>
                </a:lnTo>
                <a:close/>
              </a:path>
              <a:path w="2034539" h="287654">
                <a:moveTo>
                  <a:pt x="1926729" y="113601"/>
                </a:moveTo>
                <a:lnTo>
                  <a:pt x="1922555" y="75734"/>
                </a:lnTo>
                <a:lnTo>
                  <a:pt x="1950961" y="72605"/>
                </a:lnTo>
                <a:lnTo>
                  <a:pt x="1946782" y="34734"/>
                </a:lnTo>
                <a:lnTo>
                  <a:pt x="2008230" y="34734"/>
                </a:lnTo>
                <a:lnTo>
                  <a:pt x="2034082" y="44284"/>
                </a:lnTo>
                <a:lnTo>
                  <a:pt x="1926729" y="113601"/>
                </a:lnTo>
                <a:close/>
              </a:path>
              <a:path w="2034539" h="287654">
                <a:moveTo>
                  <a:pt x="4165" y="287058"/>
                </a:moveTo>
                <a:lnTo>
                  <a:pt x="0" y="249186"/>
                </a:lnTo>
                <a:lnTo>
                  <a:pt x="1918381" y="37863"/>
                </a:lnTo>
                <a:lnTo>
                  <a:pt x="1922555" y="75734"/>
                </a:lnTo>
                <a:lnTo>
                  <a:pt x="4165" y="287058"/>
                </a:lnTo>
                <a:close/>
              </a:path>
            </a:pathLst>
          </a:custGeom>
          <a:solidFill>
            <a:srgbClr val="CC3300"/>
          </a:solidFill>
        </p:spPr>
        <p:txBody>
          <a:bodyPr wrap="square" lIns="0" tIns="0" rIns="0" bIns="0" rtlCol="0"/>
          <a:lstStyle/>
          <a:p/>
        </p:txBody>
      </p:sp>
      <p:sp>
        <p:nvSpPr>
          <p:cNvPr id="56" name="object 56"/>
          <p:cNvSpPr txBox="1"/>
          <p:nvPr/>
        </p:nvSpPr>
        <p:spPr>
          <a:xfrm rot="21240000">
            <a:off x="3775821" y="2758881"/>
            <a:ext cx="461188" cy="203835"/>
          </a:xfrm>
          <a:prstGeom prst="rect">
            <a:avLst/>
          </a:prstGeom>
        </p:spPr>
        <p:txBody>
          <a:bodyPr vert="horz" wrap="square" lIns="0" tIns="0" rIns="0" bIns="0" rtlCol="0">
            <a:spAutoFit/>
          </a:bodyPr>
          <a:lstStyle/>
          <a:p>
            <a:pPr>
              <a:lnSpc>
                <a:spcPts val="1605"/>
              </a:lnSpc>
            </a:pPr>
            <a:r>
              <a:rPr sz="1600" b="1" spc="-10" dirty="0">
                <a:solidFill>
                  <a:srgbClr val="CC3300"/>
                </a:solidFill>
                <a:latin typeface="宋体" panose="02010600030101010101" pitchFamily="2" charset="-122"/>
                <a:cs typeface="宋体" panose="02010600030101010101" pitchFamily="2" charset="-122"/>
              </a:rPr>
              <a:t>查</a:t>
            </a:r>
            <a:r>
              <a:rPr sz="1600" b="1" dirty="0">
                <a:solidFill>
                  <a:srgbClr val="CC3300"/>
                </a:solidFill>
                <a:latin typeface="宋体" panose="02010600030101010101" pitchFamily="2" charset="-122"/>
                <a:cs typeface="宋体" panose="02010600030101010101" pitchFamily="2" charset="-122"/>
              </a:rPr>
              <a:t>询</a:t>
            </a:r>
            <a:endParaRPr sz="1600">
              <a:latin typeface="宋体" panose="02010600030101010101" pitchFamily="2" charset="-122"/>
              <a:cs typeface="宋体" panose="02010600030101010101" pitchFamily="2" charset="-122"/>
            </a:endParaRPr>
          </a:p>
        </p:txBody>
      </p:sp>
      <p:sp>
        <p:nvSpPr>
          <p:cNvPr id="57" name="object 57"/>
          <p:cNvSpPr txBox="1"/>
          <p:nvPr/>
        </p:nvSpPr>
        <p:spPr>
          <a:xfrm rot="21240000">
            <a:off x="3541774" y="3001103"/>
            <a:ext cx="990527" cy="153670"/>
          </a:xfrm>
          <a:prstGeom prst="rect">
            <a:avLst/>
          </a:prstGeom>
        </p:spPr>
        <p:txBody>
          <a:bodyPr vert="horz" wrap="square" lIns="0" tIns="0" rIns="0" bIns="0" rtlCol="0">
            <a:spAutoFit/>
          </a:bodyPr>
          <a:lstStyle/>
          <a:p>
            <a:pPr>
              <a:lnSpc>
                <a:spcPts val="1210"/>
              </a:lnSpc>
            </a:pPr>
            <a:r>
              <a:rPr sz="1200" b="1" spc="-20" dirty="0">
                <a:solidFill>
                  <a:srgbClr val="CC3300"/>
                </a:solidFill>
                <a:latin typeface="Arial" panose="020B0604020202020204"/>
                <a:cs typeface="Arial" panose="020B0604020202020204"/>
              </a:rPr>
              <a:t>Key</a:t>
            </a:r>
            <a:r>
              <a:rPr sz="1800" b="1" spc="-30" baseline="2000" dirty="0">
                <a:solidFill>
                  <a:srgbClr val="CC3300"/>
                </a:solidFill>
                <a:latin typeface="Arial" panose="020B0604020202020204"/>
                <a:cs typeface="Arial" panose="020B0604020202020204"/>
              </a:rPr>
              <a:t>=xyz.</a:t>
            </a:r>
            <a:r>
              <a:rPr sz="1800" b="1" spc="-30" baseline="5000" dirty="0">
                <a:solidFill>
                  <a:srgbClr val="CC3300"/>
                </a:solidFill>
                <a:latin typeface="Arial" panose="020B0604020202020204"/>
                <a:cs typeface="Arial" panose="020B0604020202020204"/>
              </a:rPr>
              <a:t>mp3</a:t>
            </a:r>
            <a:endParaRPr sz="1800" baseline="5000">
              <a:latin typeface="Arial" panose="020B0604020202020204"/>
              <a:cs typeface="Arial" panose="020B0604020202020204"/>
            </a:endParaRPr>
          </a:p>
        </p:txBody>
      </p:sp>
      <p:sp>
        <p:nvSpPr>
          <p:cNvPr id="58" name="object 58"/>
          <p:cNvSpPr/>
          <p:nvPr/>
        </p:nvSpPr>
        <p:spPr>
          <a:xfrm>
            <a:off x="3135020" y="3217100"/>
            <a:ext cx="1725930" cy="283845"/>
          </a:xfrm>
          <a:custGeom>
            <a:avLst/>
            <a:gdLst/>
            <a:ahLst/>
            <a:cxnLst/>
            <a:rect l="l" t="t" r="r" b="b"/>
            <a:pathLst>
              <a:path w="1725929" h="283845">
                <a:moveTo>
                  <a:pt x="115794" y="245653"/>
                </a:moveTo>
                <a:lnTo>
                  <a:pt x="110914" y="207871"/>
                </a:lnTo>
                <a:lnTo>
                  <a:pt x="1720583" y="0"/>
                </a:lnTo>
                <a:lnTo>
                  <a:pt x="1725460" y="37782"/>
                </a:lnTo>
                <a:lnTo>
                  <a:pt x="115794" y="245653"/>
                </a:lnTo>
                <a:close/>
              </a:path>
              <a:path w="1725929" h="283845">
                <a:moveTo>
                  <a:pt x="120675" y="283438"/>
                </a:moveTo>
                <a:lnTo>
                  <a:pt x="0" y="241401"/>
                </a:lnTo>
                <a:lnTo>
                  <a:pt x="106032" y="170078"/>
                </a:lnTo>
                <a:lnTo>
                  <a:pt x="110914" y="207871"/>
                </a:lnTo>
                <a:lnTo>
                  <a:pt x="82575" y="211531"/>
                </a:lnTo>
                <a:lnTo>
                  <a:pt x="87452" y="249313"/>
                </a:lnTo>
                <a:lnTo>
                  <a:pt x="116267" y="249313"/>
                </a:lnTo>
                <a:lnTo>
                  <a:pt x="120675" y="283438"/>
                </a:lnTo>
                <a:close/>
              </a:path>
              <a:path w="1725929" h="283845">
                <a:moveTo>
                  <a:pt x="87452" y="249313"/>
                </a:moveTo>
                <a:lnTo>
                  <a:pt x="82575" y="211531"/>
                </a:lnTo>
                <a:lnTo>
                  <a:pt x="110914" y="207871"/>
                </a:lnTo>
                <a:lnTo>
                  <a:pt x="115794" y="245653"/>
                </a:lnTo>
                <a:lnTo>
                  <a:pt x="87452" y="249313"/>
                </a:lnTo>
                <a:close/>
              </a:path>
              <a:path w="1725929" h="283845">
                <a:moveTo>
                  <a:pt x="116267" y="249313"/>
                </a:moveTo>
                <a:lnTo>
                  <a:pt x="87452" y="249313"/>
                </a:lnTo>
                <a:lnTo>
                  <a:pt x="115794" y="245653"/>
                </a:lnTo>
                <a:lnTo>
                  <a:pt x="116267" y="249313"/>
                </a:lnTo>
                <a:close/>
              </a:path>
            </a:pathLst>
          </a:custGeom>
          <a:solidFill>
            <a:srgbClr val="00FF00"/>
          </a:solidFill>
        </p:spPr>
        <p:txBody>
          <a:bodyPr wrap="square" lIns="0" tIns="0" rIns="0" bIns="0" rtlCol="0"/>
          <a:lstStyle/>
          <a:p/>
        </p:txBody>
      </p:sp>
      <p:sp>
        <p:nvSpPr>
          <p:cNvPr id="59" name="object 59"/>
          <p:cNvSpPr txBox="1"/>
          <p:nvPr/>
        </p:nvSpPr>
        <p:spPr>
          <a:xfrm rot="21060000">
            <a:off x="3962153" y="3356239"/>
            <a:ext cx="510029" cy="226695"/>
          </a:xfrm>
          <a:prstGeom prst="rect">
            <a:avLst/>
          </a:prstGeom>
        </p:spPr>
        <p:txBody>
          <a:bodyPr vert="horz" wrap="square" lIns="0" tIns="0" rIns="0" bIns="0" rtlCol="0">
            <a:spAutoFit/>
          </a:bodyPr>
          <a:lstStyle/>
          <a:p>
            <a:pPr>
              <a:lnSpc>
                <a:spcPts val="1785"/>
              </a:lnSpc>
            </a:pPr>
            <a:r>
              <a:rPr sz="1750" b="1" spc="30" dirty="0">
                <a:solidFill>
                  <a:srgbClr val="0B0500"/>
                </a:solidFill>
                <a:latin typeface="宋体" panose="02010600030101010101" pitchFamily="2" charset="-122"/>
                <a:cs typeface="宋体" panose="02010600030101010101" pitchFamily="2" charset="-122"/>
              </a:rPr>
              <a:t>应答</a:t>
            </a:r>
            <a:endParaRPr sz="1750">
              <a:latin typeface="宋体" panose="02010600030101010101" pitchFamily="2" charset="-122"/>
              <a:cs typeface="宋体" panose="02010600030101010101" pitchFamily="2" charset="-122"/>
            </a:endParaRPr>
          </a:p>
        </p:txBody>
      </p:sp>
      <p:sp>
        <p:nvSpPr>
          <p:cNvPr id="60" name="object 60"/>
          <p:cNvSpPr txBox="1"/>
          <p:nvPr/>
        </p:nvSpPr>
        <p:spPr>
          <a:xfrm rot="21060000">
            <a:off x="3774083" y="3622945"/>
            <a:ext cx="958871" cy="152400"/>
          </a:xfrm>
          <a:prstGeom prst="rect">
            <a:avLst/>
          </a:prstGeom>
        </p:spPr>
        <p:txBody>
          <a:bodyPr vert="horz" wrap="square" lIns="0" tIns="0" rIns="0" bIns="0" rtlCol="0">
            <a:spAutoFit/>
          </a:bodyPr>
          <a:lstStyle/>
          <a:p>
            <a:pPr>
              <a:lnSpc>
                <a:spcPts val="1190"/>
              </a:lnSpc>
            </a:pPr>
            <a:r>
              <a:rPr sz="1200" b="1" spc="-20" dirty="0">
                <a:solidFill>
                  <a:srgbClr val="0B0500"/>
                </a:solidFill>
                <a:latin typeface="Arial" panose="020B0604020202020204"/>
                <a:cs typeface="Arial" panose="020B0604020202020204"/>
              </a:rPr>
              <a:t>Value=1.2</a:t>
            </a:r>
            <a:r>
              <a:rPr sz="1800" b="1" spc="-30" baseline="2000" dirty="0">
                <a:solidFill>
                  <a:srgbClr val="0B0500"/>
                </a:solidFill>
                <a:latin typeface="Arial" panose="020B0604020202020204"/>
                <a:cs typeface="Arial" panose="020B0604020202020204"/>
              </a:rPr>
              <a:t>.3.4</a:t>
            </a:r>
            <a:endParaRPr sz="1800" baseline="2000">
              <a:latin typeface="Arial" panose="020B0604020202020204"/>
              <a:cs typeface="Arial" panose="020B0604020202020204"/>
            </a:endParaRPr>
          </a:p>
        </p:txBody>
      </p:sp>
      <p:sp>
        <p:nvSpPr>
          <p:cNvPr id="61" name="object 61"/>
          <p:cNvSpPr/>
          <p:nvPr/>
        </p:nvSpPr>
        <p:spPr>
          <a:xfrm>
            <a:off x="4957571" y="2237232"/>
            <a:ext cx="1812289" cy="685800"/>
          </a:xfrm>
          <a:custGeom>
            <a:avLst/>
            <a:gdLst/>
            <a:ahLst/>
            <a:cxnLst/>
            <a:rect l="l" t="t" r="r" b="b"/>
            <a:pathLst>
              <a:path w="1812290" h="685800">
                <a:moveTo>
                  <a:pt x="0" y="0"/>
                </a:moveTo>
                <a:lnTo>
                  <a:pt x="1812035" y="0"/>
                </a:lnTo>
                <a:lnTo>
                  <a:pt x="1812035" y="685800"/>
                </a:lnTo>
                <a:lnTo>
                  <a:pt x="0" y="685800"/>
                </a:lnTo>
                <a:lnTo>
                  <a:pt x="0" y="0"/>
                </a:lnTo>
                <a:close/>
              </a:path>
            </a:pathLst>
          </a:custGeom>
          <a:solidFill>
            <a:srgbClr val="CC9900"/>
          </a:solidFill>
        </p:spPr>
        <p:txBody>
          <a:bodyPr wrap="square" lIns="0" tIns="0" rIns="0" bIns="0" rtlCol="0"/>
          <a:lstStyle/>
          <a:p/>
        </p:txBody>
      </p:sp>
      <p:sp>
        <p:nvSpPr>
          <p:cNvPr id="62" name="object 62"/>
          <p:cNvSpPr/>
          <p:nvPr/>
        </p:nvSpPr>
        <p:spPr>
          <a:xfrm>
            <a:off x="4953000" y="2232025"/>
            <a:ext cx="1821180" cy="695325"/>
          </a:xfrm>
          <a:custGeom>
            <a:avLst/>
            <a:gdLst/>
            <a:ahLst/>
            <a:cxnLst/>
            <a:rect l="l" t="t" r="r" b="b"/>
            <a:pathLst>
              <a:path w="1821179" h="695325">
                <a:moveTo>
                  <a:pt x="1820862" y="695325"/>
                </a:moveTo>
                <a:lnTo>
                  <a:pt x="0" y="695325"/>
                </a:lnTo>
                <a:lnTo>
                  <a:pt x="0" y="0"/>
                </a:lnTo>
                <a:lnTo>
                  <a:pt x="1820862" y="0"/>
                </a:lnTo>
                <a:lnTo>
                  <a:pt x="1820862" y="4762"/>
                </a:lnTo>
                <a:lnTo>
                  <a:pt x="9525" y="4762"/>
                </a:lnTo>
                <a:lnTo>
                  <a:pt x="4762" y="9525"/>
                </a:lnTo>
                <a:lnTo>
                  <a:pt x="9525" y="9525"/>
                </a:lnTo>
                <a:lnTo>
                  <a:pt x="9525" y="685800"/>
                </a:lnTo>
                <a:lnTo>
                  <a:pt x="4762" y="685800"/>
                </a:lnTo>
                <a:lnTo>
                  <a:pt x="9525" y="690562"/>
                </a:lnTo>
                <a:lnTo>
                  <a:pt x="1820862" y="690562"/>
                </a:lnTo>
                <a:lnTo>
                  <a:pt x="1820862" y="695325"/>
                </a:lnTo>
                <a:close/>
              </a:path>
              <a:path w="1821179" h="695325">
                <a:moveTo>
                  <a:pt x="9525" y="9525"/>
                </a:moveTo>
                <a:lnTo>
                  <a:pt x="4762" y="9525"/>
                </a:lnTo>
                <a:lnTo>
                  <a:pt x="9525" y="4762"/>
                </a:lnTo>
                <a:lnTo>
                  <a:pt x="9525" y="9525"/>
                </a:lnTo>
                <a:close/>
              </a:path>
              <a:path w="1821179" h="695325">
                <a:moveTo>
                  <a:pt x="1811337" y="9525"/>
                </a:moveTo>
                <a:lnTo>
                  <a:pt x="9525" y="9525"/>
                </a:lnTo>
                <a:lnTo>
                  <a:pt x="9525" y="4762"/>
                </a:lnTo>
                <a:lnTo>
                  <a:pt x="1811337" y="4762"/>
                </a:lnTo>
                <a:lnTo>
                  <a:pt x="1811337" y="9525"/>
                </a:lnTo>
                <a:close/>
              </a:path>
              <a:path w="1821179" h="695325">
                <a:moveTo>
                  <a:pt x="1811337" y="690562"/>
                </a:moveTo>
                <a:lnTo>
                  <a:pt x="1811337" y="4762"/>
                </a:lnTo>
                <a:lnTo>
                  <a:pt x="1816100" y="9525"/>
                </a:lnTo>
                <a:lnTo>
                  <a:pt x="1820862" y="9525"/>
                </a:lnTo>
                <a:lnTo>
                  <a:pt x="1820862" y="685800"/>
                </a:lnTo>
                <a:lnTo>
                  <a:pt x="1816100" y="685800"/>
                </a:lnTo>
                <a:lnTo>
                  <a:pt x="1811337" y="690562"/>
                </a:lnTo>
                <a:close/>
              </a:path>
              <a:path w="1821179" h="695325">
                <a:moveTo>
                  <a:pt x="1820862" y="9525"/>
                </a:moveTo>
                <a:lnTo>
                  <a:pt x="1816100" y="9525"/>
                </a:lnTo>
                <a:lnTo>
                  <a:pt x="1811337" y="4762"/>
                </a:lnTo>
                <a:lnTo>
                  <a:pt x="1820862" y="4762"/>
                </a:lnTo>
                <a:lnTo>
                  <a:pt x="1820862" y="9525"/>
                </a:lnTo>
                <a:close/>
              </a:path>
              <a:path w="1821179" h="695325">
                <a:moveTo>
                  <a:pt x="9525" y="690562"/>
                </a:moveTo>
                <a:lnTo>
                  <a:pt x="4762" y="685800"/>
                </a:lnTo>
                <a:lnTo>
                  <a:pt x="9525" y="685800"/>
                </a:lnTo>
                <a:lnTo>
                  <a:pt x="9525" y="690562"/>
                </a:lnTo>
                <a:close/>
              </a:path>
              <a:path w="1821179" h="695325">
                <a:moveTo>
                  <a:pt x="1811337" y="690562"/>
                </a:moveTo>
                <a:lnTo>
                  <a:pt x="9525" y="690562"/>
                </a:lnTo>
                <a:lnTo>
                  <a:pt x="9525" y="685800"/>
                </a:lnTo>
                <a:lnTo>
                  <a:pt x="1811337" y="685800"/>
                </a:lnTo>
                <a:lnTo>
                  <a:pt x="1811337" y="690562"/>
                </a:lnTo>
                <a:close/>
              </a:path>
              <a:path w="1821179" h="695325">
                <a:moveTo>
                  <a:pt x="1820862" y="690562"/>
                </a:moveTo>
                <a:lnTo>
                  <a:pt x="1811337" y="690562"/>
                </a:lnTo>
                <a:lnTo>
                  <a:pt x="1816100" y="685800"/>
                </a:lnTo>
                <a:lnTo>
                  <a:pt x="1820862" y="685800"/>
                </a:lnTo>
                <a:lnTo>
                  <a:pt x="1820862" y="690562"/>
                </a:lnTo>
                <a:close/>
              </a:path>
            </a:pathLst>
          </a:custGeom>
          <a:solidFill>
            <a:srgbClr val="000000"/>
          </a:solidFill>
        </p:spPr>
        <p:txBody>
          <a:bodyPr wrap="square" lIns="0" tIns="0" rIns="0" bIns="0" rtlCol="0"/>
          <a:lstStyle/>
          <a:p/>
        </p:txBody>
      </p:sp>
      <p:sp>
        <p:nvSpPr>
          <p:cNvPr id="63" name="object 63"/>
          <p:cNvSpPr txBox="1"/>
          <p:nvPr/>
        </p:nvSpPr>
        <p:spPr>
          <a:xfrm>
            <a:off x="4957571" y="2256472"/>
            <a:ext cx="1812289" cy="574675"/>
          </a:xfrm>
          <a:prstGeom prst="rect">
            <a:avLst/>
          </a:prstGeom>
        </p:spPr>
        <p:txBody>
          <a:bodyPr vert="horz" wrap="square" lIns="0" tIns="12700" rIns="0" bIns="0" rtlCol="0">
            <a:spAutoFit/>
          </a:bodyPr>
          <a:lstStyle/>
          <a:p>
            <a:pPr marL="91440">
              <a:lnSpc>
                <a:spcPct val="100000"/>
              </a:lnSpc>
              <a:spcBef>
                <a:spcPts val="100"/>
              </a:spcBef>
            </a:pPr>
            <a:r>
              <a:rPr sz="1800" b="1" spc="-5" dirty="0">
                <a:latin typeface="Times New Roman" panose="02020603050405020304"/>
                <a:cs typeface="Times New Roman" panose="02020603050405020304"/>
              </a:rPr>
              <a:t>Search(xyz.mp3)</a:t>
            </a:r>
            <a:endParaRPr sz="1800">
              <a:latin typeface="Times New Roman" panose="02020603050405020304"/>
              <a:cs typeface="Times New Roman" panose="02020603050405020304"/>
            </a:endParaRPr>
          </a:p>
          <a:p>
            <a:pPr marL="91440">
              <a:lnSpc>
                <a:spcPct val="100000"/>
              </a:lnSpc>
              <a:spcBef>
                <a:spcPts val="5"/>
              </a:spcBef>
            </a:pPr>
            <a:r>
              <a:rPr sz="1800" dirty="0">
                <a:latin typeface="Wingdings" panose="05000000000000000000"/>
                <a:cs typeface="Wingdings" panose="05000000000000000000"/>
              </a:rPr>
              <a:t></a:t>
            </a:r>
            <a:r>
              <a:rPr sz="1800" b="1" dirty="0">
                <a:latin typeface="Times New Roman" panose="02020603050405020304"/>
                <a:cs typeface="Times New Roman" panose="02020603050405020304"/>
              </a:rPr>
              <a:t>1.2.3.4</a:t>
            </a:r>
            <a:endParaRPr sz="1800">
              <a:latin typeface="Times New Roman" panose="02020603050405020304"/>
              <a:cs typeface="Times New Roman" panose="02020603050405020304"/>
            </a:endParaRPr>
          </a:p>
        </p:txBody>
      </p:sp>
      <p:sp>
        <p:nvSpPr>
          <p:cNvPr id="64" name="object 64"/>
          <p:cNvSpPr txBox="1"/>
          <p:nvPr/>
        </p:nvSpPr>
        <p:spPr>
          <a:xfrm>
            <a:off x="834389" y="3172777"/>
            <a:ext cx="3915410" cy="177609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597025" marR="1764665" algn="ctr">
              <a:lnSpc>
                <a:spcPct val="100000"/>
              </a:lnSpc>
              <a:spcBef>
                <a:spcPts val="1560"/>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a:p>
            <a:pPr>
              <a:lnSpc>
                <a:spcPct val="100000"/>
              </a:lnSpc>
            </a:pPr>
            <a:endParaRPr sz="1950">
              <a:latin typeface="Times New Roman" panose="02020603050405020304"/>
              <a:cs typeface="Times New Roman" panose="02020603050405020304"/>
            </a:endParaRPr>
          </a:p>
          <a:p>
            <a:pPr marL="1852295">
              <a:lnSpc>
                <a:spcPct val="100000"/>
              </a:lnSpc>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618490" y="365760"/>
            <a:ext cx="693356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35"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宋体" panose="02010600030101010101" pitchFamily="2" charset="-122"/>
                <a:cs typeface="宋体" panose="02010600030101010101" pitchFamily="2" charset="-122"/>
              </a:rPr>
              <a:t>（</a:t>
            </a:r>
            <a:r>
              <a:rPr sz="3800" dirty="0">
                <a:solidFill>
                  <a:srgbClr val="006633"/>
                </a:solidFill>
                <a:latin typeface="Garamond" panose="02020404030301010803"/>
                <a:cs typeface="Garamond" panose="02020404030301010803"/>
              </a:rPr>
              <a:t>3</a:t>
            </a:r>
            <a:r>
              <a:rPr sz="3800"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266189" y="1582102"/>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内容下载</a:t>
            </a:r>
            <a:endParaRPr sz="3000">
              <a:latin typeface="宋体" panose="02010600030101010101" pitchFamily="2" charset="-122"/>
              <a:cs typeface="宋体" panose="02010600030101010101" pitchFamily="2" charset="-122"/>
            </a:endParaRPr>
          </a:p>
        </p:txBody>
      </p:sp>
      <p:sp>
        <p:nvSpPr>
          <p:cNvPr id="5" name="object 5"/>
          <p:cNvSpPr/>
          <p:nvPr/>
        </p:nvSpPr>
        <p:spPr>
          <a:xfrm>
            <a:off x="4956047" y="4578477"/>
            <a:ext cx="295275" cy="276225"/>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032247" y="4187952"/>
            <a:ext cx="381000" cy="35509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5108447" y="4568952"/>
            <a:ext cx="304800" cy="30480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5260847" y="4568952"/>
            <a:ext cx="304800" cy="30480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184775" y="2859557"/>
            <a:ext cx="256540" cy="70485"/>
          </a:xfrm>
          <a:custGeom>
            <a:avLst/>
            <a:gdLst/>
            <a:ahLst/>
            <a:cxnLst/>
            <a:rect l="l" t="t" r="r" b="b"/>
            <a:pathLst>
              <a:path w="256539" h="70485">
                <a:moveTo>
                  <a:pt x="249186" y="70446"/>
                </a:moveTo>
                <a:lnTo>
                  <a:pt x="0" y="3581"/>
                </a:lnTo>
                <a:lnTo>
                  <a:pt x="7112" y="0"/>
                </a:lnTo>
                <a:lnTo>
                  <a:pt x="256286" y="64198"/>
                </a:lnTo>
                <a:lnTo>
                  <a:pt x="249186" y="70446"/>
                </a:lnTo>
                <a:close/>
              </a:path>
            </a:pathLst>
          </a:custGeom>
          <a:solidFill>
            <a:srgbClr val="99997E"/>
          </a:solidFill>
        </p:spPr>
        <p:txBody>
          <a:bodyPr wrap="square" lIns="0" tIns="0" rIns="0" bIns="0" rtlCol="0"/>
          <a:lstStyle/>
          <a:p/>
        </p:txBody>
      </p:sp>
      <p:sp>
        <p:nvSpPr>
          <p:cNvPr id="10" name="object 10"/>
          <p:cNvSpPr/>
          <p:nvPr/>
        </p:nvSpPr>
        <p:spPr>
          <a:xfrm>
            <a:off x="5191645" y="2852940"/>
            <a:ext cx="249554" cy="72390"/>
          </a:xfrm>
          <a:custGeom>
            <a:avLst/>
            <a:gdLst/>
            <a:ahLst/>
            <a:cxnLst/>
            <a:rect l="l" t="t" r="r" b="b"/>
            <a:pathLst>
              <a:path w="249554" h="72389">
                <a:moveTo>
                  <a:pt x="249415" y="72148"/>
                </a:moveTo>
                <a:lnTo>
                  <a:pt x="241"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11" name="object 11"/>
          <p:cNvSpPr/>
          <p:nvPr/>
        </p:nvSpPr>
        <p:spPr>
          <a:xfrm>
            <a:off x="5197411" y="3016580"/>
            <a:ext cx="382879" cy="180073"/>
          </a:xfrm>
          <a:prstGeom prst="rect">
            <a:avLst/>
          </a:prstGeom>
          <a:blipFill>
            <a:blip r:embed="rId4" cstate="print"/>
            <a:stretch>
              <a:fillRect/>
            </a:stretch>
          </a:blipFill>
        </p:spPr>
        <p:txBody>
          <a:bodyPr wrap="square" lIns="0" tIns="0" rIns="0" bIns="0" rtlCol="0"/>
          <a:lstStyle/>
          <a:p/>
        </p:txBody>
      </p:sp>
      <p:sp>
        <p:nvSpPr>
          <p:cNvPr id="12" name="object 12"/>
          <p:cNvSpPr/>
          <p:nvPr/>
        </p:nvSpPr>
        <p:spPr>
          <a:xfrm>
            <a:off x="5184775" y="2511425"/>
            <a:ext cx="405765" cy="165735"/>
          </a:xfrm>
          <a:custGeom>
            <a:avLst/>
            <a:gdLst/>
            <a:ahLst/>
            <a:cxnLst/>
            <a:rect l="l" t="t" r="r" b="b"/>
            <a:pathLst>
              <a:path w="405764" h="165735">
                <a:moveTo>
                  <a:pt x="249186" y="165303"/>
                </a:moveTo>
                <a:lnTo>
                  <a:pt x="0" y="98437"/>
                </a:lnTo>
                <a:lnTo>
                  <a:pt x="156590" y="0"/>
                </a:lnTo>
                <a:lnTo>
                  <a:pt x="405726" y="66865"/>
                </a:lnTo>
                <a:lnTo>
                  <a:pt x="249186" y="165303"/>
                </a:lnTo>
                <a:close/>
              </a:path>
            </a:pathLst>
          </a:custGeom>
          <a:solidFill>
            <a:srgbClr val="99997E"/>
          </a:solidFill>
        </p:spPr>
        <p:txBody>
          <a:bodyPr wrap="square" lIns="0" tIns="0" rIns="0" bIns="0" rtlCol="0"/>
          <a:lstStyle/>
          <a:p/>
        </p:txBody>
      </p:sp>
      <p:sp>
        <p:nvSpPr>
          <p:cNvPr id="13" name="object 13"/>
          <p:cNvSpPr/>
          <p:nvPr/>
        </p:nvSpPr>
        <p:spPr>
          <a:xfrm>
            <a:off x="5433961" y="2578290"/>
            <a:ext cx="156845" cy="338455"/>
          </a:xfrm>
          <a:custGeom>
            <a:avLst/>
            <a:gdLst/>
            <a:ahLst/>
            <a:cxnLst/>
            <a:rect l="l" t="t" r="r" b="b"/>
            <a:pathLst>
              <a:path w="156845" h="338455">
                <a:moveTo>
                  <a:pt x="0" y="337997"/>
                </a:moveTo>
                <a:lnTo>
                  <a:pt x="0" y="98437"/>
                </a:lnTo>
                <a:lnTo>
                  <a:pt x="156540" y="0"/>
                </a:lnTo>
                <a:lnTo>
                  <a:pt x="156540" y="239547"/>
                </a:lnTo>
                <a:lnTo>
                  <a:pt x="0" y="337997"/>
                </a:lnTo>
                <a:close/>
              </a:path>
            </a:pathLst>
          </a:custGeom>
          <a:solidFill>
            <a:srgbClr val="4B4B31"/>
          </a:solidFill>
        </p:spPr>
        <p:txBody>
          <a:bodyPr wrap="square" lIns="0" tIns="0" rIns="0" bIns="0" rtlCol="0"/>
          <a:lstStyle/>
          <a:p/>
        </p:txBody>
      </p:sp>
      <p:sp>
        <p:nvSpPr>
          <p:cNvPr id="14" name="object 14"/>
          <p:cNvSpPr/>
          <p:nvPr/>
        </p:nvSpPr>
        <p:spPr>
          <a:xfrm>
            <a:off x="5433961" y="2832176"/>
            <a:ext cx="156845" cy="336550"/>
          </a:xfrm>
          <a:custGeom>
            <a:avLst/>
            <a:gdLst/>
            <a:ahLst/>
            <a:cxnLst/>
            <a:rect l="l" t="t" r="r" b="b"/>
            <a:pathLst>
              <a:path w="156845" h="336550">
                <a:moveTo>
                  <a:pt x="0" y="336042"/>
                </a:moveTo>
                <a:lnTo>
                  <a:pt x="0" y="98437"/>
                </a:lnTo>
                <a:lnTo>
                  <a:pt x="156540" y="0"/>
                </a:lnTo>
                <a:lnTo>
                  <a:pt x="156540" y="237604"/>
                </a:lnTo>
                <a:lnTo>
                  <a:pt x="0" y="336042"/>
                </a:lnTo>
                <a:close/>
              </a:path>
            </a:pathLst>
          </a:custGeom>
          <a:solidFill>
            <a:srgbClr val="4B4B31"/>
          </a:solidFill>
        </p:spPr>
        <p:txBody>
          <a:bodyPr wrap="square" lIns="0" tIns="0" rIns="0" bIns="0" rtlCol="0"/>
          <a:lstStyle/>
          <a:p/>
        </p:txBody>
      </p:sp>
      <p:sp>
        <p:nvSpPr>
          <p:cNvPr id="15" name="object 15"/>
          <p:cNvSpPr/>
          <p:nvPr/>
        </p:nvSpPr>
        <p:spPr>
          <a:xfrm>
            <a:off x="5433961" y="2823273"/>
            <a:ext cx="156540" cy="107061"/>
          </a:xfrm>
          <a:prstGeom prst="rect">
            <a:avLst/>
          </a:prstGeom>
          <a:blipFill>
            <a:blip r:embed="rId5" cstate="print"/>
            <a:stretch>
              <a:fillRect/>
            </a:stretch>
          </a:blipFill>
        </p:spPr>
        <p:txBody>
          <a:bodyPr wrap="square" lIns="0" tIns="0" rIns="0" bIns="0" rtlCol="0"/>
          <a:lstStyle/>
          <a:p/>
        </p:txBody>
      </p:sp>
      <p:sp>
        <p:nvSpPr>
          <p:cNvPr id="16" name="object 16"/>
          <p:cNvSpPr/>
          <p:nvPr/>
        </p:nvSpPr>
        <p:spPr>
          <a:xfrm>
            <a:off x="5184775" y="2609862"/>
            <a:ext cx="249554" cy="306705"/>
          </a:xfrm>
          <a:custGeom>
            <a:avLst/>
            <a:gdLst/>
            <a:ahLst/>
            <a:cxnLst/>
            <a:rect l="l" t="t" r="r" b="b"/>
            <a:pathLst>
              <a:path w="249554" h="306705">
                <a:moveTo>
                  <a:pt x="249186" y="306082"/>
                </a:moveTo>
                <a:lnTo>
                  <a:pt x="0" y="241884"/>
                </a:lnTo>
                <a:lnTo>
                  <a:pt x="0" y="0"/>
                </a:lnTo>
                <a:lnTo>
                  <a:pt x="249186" y="66865"/>
                </a:lnTo>
                <a:lnTo>
                  <a:pt x="249186" y="306082"/>
                </a:lnTo>
                <a:close/>
              </a:path>
            </a:pathLst>
          </a:custGeom>
          <a:solidFill>
            <a:srgbClr val="E4E4CC"/>
          </a:solidFill>
        </p:spPr>
        <p:txBody>
          <a:bodyPr wrap="square" lIns="0" tIns="0" rIns="0" bIns="0" rtlCol="0"/>
          <a:lstStyle/>
          <a:p/>
        </p:txBody>
      </p:sp>
      <p:sp>
        <p:nvSpPr>
          <p:cNvPr id="17" name="object 17"/>
          <p:cNvSpPr/>
          <p:nvPr/>
        </p:nvSpPr>
        <p:spPr>
          <a:xfrm>
            <a:off x="5184775" y="2863469"/>
            <a:ext cx="249554" cy="305435"/>
          </a:xfrm>
          <a:custGeom>
            <a:avLst/>
            <a:gdLst/>
            <a:ahLst/>
            <a:cxnLst/>
            <a:rect l="l" t="t" r="r" b="b"/>
            <a:pathLst>
              <a:path w="249554" h="305435">
                <a:moveTo>
                  <a:pt x="249186" y="305269"/>
                </a:moveTo>
                <a:lnTo>
                  <a:pt x="0" y="241071"/>
                </a:lnTo>
                <a:lnTo>
                  <a:pt x="0" y="0"/>
                </a:lnTo>
                <a:lnTo>
                  <a:pt x="249186" y="66865"/>
                </a:lnTo>
                <a:lnTo>
                  <a:pt x="249186" y="305269"/>
                </a:lnTo>
                <a:close/>
              </a:path>
            </a:pathLst>
          </a:custGeom>
          <a:solidFill>
            <a:srgbClr val="E4E4CC"/>
          </a:solidFill>
        </p:spPr>
        <p:txBody>
          <a:bodyPr wrap="square" lIns="0" tIns="0" rIns="0" bIns="0" rtlCol="0"/>
          <a:lstStyle/>
          <a:p/>
        </p:txBody>
      </p:sp>
      <p:sp>
        <p:nvSpPr>
          <p:cNvPr id="18" name="object 18"/>
          <p:cNvSpPr/>
          <p:nvPr/>
        </p:nvSpPr>
        <p:spPr>
          <a:xfrm>
            <a:off x="5214442" y="2639491"/>
            <a:ext cx="190753" cy="269024"/>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5197843" y="2960522"/>
            <a:ext cx="17145" cy="48260"/>
          </a:xfrm>
          <a:custGeom>
            <a:avLst/>
            <a:gdLst/>
            <a:ahLst/>
            <a:cxnLst/>
            <a:rect l="l" t="t" r="r" b="b"/>
            <a:pathLst>
              <a:path w="17145" h="48260">
                <a:moveTo>
                  <a:pt x="16840" y="47967"/>
                </a:moveTo>
                <a:lnTo>
                  <a:pt x="0" y="43624"/>
                </a:lnTo>
                <a:lnTo>
                  <a:pt x="0" y="0"/>
                </a:lnTo>
                <a:lnTo>
                  <a:pt x="16840" y="4533"/>
                </a:lnTo>
                <a:lnTo>
                  <a:pt x="16840" y="47967"/>
                </a:lnTo>
                <a:close/>
              </a:path>
            </a:pathLst>
          </a:custGeom>
          <a:solidFill>
            <a:srgbClr val="4B4B31"/>
          </a:solidFill>
        </p:spPr>
        <p:txBody>
          <a:bodyPr wrap="square" lIns="0" tIns="0" rIns="0" bIns="0" rtlCol="0"/>
          <a:lstStyle/>
          <a:p/>
        </p:txBody>
      </p:sp>
      <p:sp>
        <p:nvSpPr>
          <p:cNvPr id="20" name="object 20"/>
          <p:cNvSpPr/>
          <p:nvPr/>
        </p:nvSpPr>
        <p:spPr>
          <a:xfrm>
            <a:off x="5204421" y="2962338"/>
            <a:ext cx="10795" cy="41910"/>
          </a:xfrm>
          <a:custGeom>
            <a:avLst/>
            <a:gdLst/>
            <a:ahLst/>
            <a:cxnLst/>
            <a:rect l="l" t="t" r="r" b="b"/>
            <a:pathLst>
              <a:path w="10795" h="41910">
                <a:moveTo>
                  <a:pt x="10261" y="41529"/>
                </a:moveTo>
                <a:lnTo>
                  <a:pt x="0" y="38912"/>
                </a:lnTo>
                <a:lnTo>
                  <a:pt x="0" y="0"/>
                </a:lnTo>
                <a:lnTo>
                  <a:pt x="10261" y="2717"/>
                </a:lnTo>
                <a:lnTo>
                  <a:pt x="10261" y="41529"/>
                </a:lnTo>
                <a:close/>
              </a:path>
            </a:pathLst>
          </a:custGeom>
          <a:solidFill>
            <a:srgbClr val="CCCCB1"/>
          </a:solidFill>
        </p:spPr>
        <p:txBody>
          <a:bodyPr wrap="square" lIns="0" tIns="0" rIns="0" bIns="0" rtlCol="0"/>
          <a:lstStyle/>
          <a:p/>
        </p:txBody>
      </p:sp>
      <p:sp>
        <p:nvSpPr>
          <p:cNvPr id="21" name="object 21"/>
          <p:cNvSpPr/>
          <p:nvPr/>
        </p:nvSpPr>
        <p:spPr>
          <a:xfrm>
            <a:off x="5221833" y="2525280"/>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p:txBody>
      </p:sp>
      <p:sp>
        <p:nvSpPr>
          <p:cNvPr id="22" name="object 22"/>
          <p:cNvSpPr/>
          <p:nvPr/>
        </p:nvSpPr>
        <p:spPr>
          <a:xfrm>
            <a:off x="5221833" y="2525280"/>
            <a:ext cx="334645" cy="80645"/>
          </a:xfrm>
          <a:custGeom>
            <a:avLst/>
            <a:gdLst/>
            <a:ahLst/>
            <a:cxnLst/>
            <a:rect l="l" t="t" r="r" b="b"/>
            <a:pathLst>
              <a:path w="334645" h="80644">
                <a:moveTo>
                  <a:pt x="6730" y="80390"/>
                </a:moveTo>
                <a:lnTo>
                  <a:pt x="0" y="78536"/>
                </a:lnTo>
                <a:lnTo>
                  <a:pt x="125933" y="0"/>
                </a:lnTo>
                <a:lnTo>
                  <a:pt x="147464" y="5854"/>
                </a:lnTo>
                <a:lnTo>
                  <a:pt x="125933" y="5854"/>
                </a:lnTo>
                <a:lnTo>
                  <a:pt x="6730" y="80390"/>
                </a:lnTo>
                <a:close/>
              </a:path>
              <a:path w="334645" h="80644">
                <a:moveTo>
                  <a:pt x="327596" y="60718"/>
                </a:moveTo>
                <a:lnTo>
                  <a:pt x="125933" y="5854"/>
                </a:lnTo>
                <a:lnTo>
                  <a:pt x="147464" y="5854"/>
                </a:lnTo>
                <a:lnTo>
                  <a:pt x="334378" y="56680"/>
                </a:lnTo>
                <a:lnTo>
                  <a:pt x="327596" y="60718"/>
                </a:lnTo>
                <a:close/>
              </a:path>
            </a:pathLst>
          </a:custGeom>
          <a:solidFill>
            <a:srgbClr val="3E3E3E"/>
          </a:solidFill>
        </p:spPr>
        <p:txBody>
          <a:bodyPr wrap="square" lIns="0" tIns="0" rIns="0" bIns="0" rtlCol="0"/>
          <a:lstStyle/>
          <a:p/>
        </p:txBody>
      </p:sp>
      <p:sp>
        <p:nvSpPr>
          <p:cNvPr id="23" name="object 23"/>
          <p:cNvSpPr/>
          <p:nvPr/>
        </p:nvSpPr>
        <p:spPr>
          <a:xfrm>
            <a:off x="5461673" y="2936379"/>
            <a:ext cx="256540" cy="70485"/>
          </a:xfrm>
          <a:custGeom>
            <a:avLst/>
            <a:gdLst/>
            <a:ahLst/>
            <a:cxnLst/>
            <a:rect l="l" t="t" r="r" b="b"/>
            <a:pathLst>
              <a:path w="256539" h="70485">
                <a:moveTo>
                  <a:pt x="249123" y="70434"/>
                </a:moveTo>
                <a:lnTo>
                  <a:pt x="0" y="3568"/>
                </a:lnTo>
                <a:lnTo>
                  <a:pt x="7099" y="0"/>
                </a:lnTo>
                <a:lnTo>
                  <a:pt x="256286" y="64147"/>
                </a:lnTo>
                <a:lnTo>
                  <a:pt x="249123" y="70434"/>
                </a:lnTo>
                <a:close/>
              </a:path>
            </a:pathLst>
          </a:custGeom>
          <a:solidFill>
            <a:srgbClr val="99997E"/>
          </a:solidFill>
        </p:spPr>
        <p:txBody>
          <a:bodyPr wrap="square" lIns="0" tIns="0" rIns="0" bIns="0" rtlCol="0"/>
          <a:lstStyle/>
          <a:p/>
        </p:txBody>
      </p:sp>
      <p:sp>
        <p:nvSpPr>
          <p:cNvPr id="24" name="object 24"/>
          <p:cNvSpPr/>
          <p:nvPr/>
        </p:nvSpPr>
        <p:spPr>
          <a:xfrm>
            <a:off x="5468543" y="2929763"/>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p:txBody>
      </p:sp>
      <p:sp>
        <p:nvSpPr>
          <p:cNvPr id="25" name="object 25"/>
          <p:cNvSpPr/>
          <p:nvPr/>
        </p:nvSpPr>
        <p:spPr>
          <a:xfrm>
            <a:off x="5474309" y="3093351"/>
            <a:ext cx="382879" cy="180073"/>
          </a:xfrm>
          <a:prstGeom prst="rect">
            <a:avLst/>
          </a:prstGeom>
          <a:blipFill>
            <a:blip r:embed="rId7" cstate="print"/>
            <a:stretch>
              <a:fillRect/>
            </a:stretch>
          </a:blipFill>
        </p:spPr>
        <p:txBody>
          <a:bodyPr wrap="square" lIns="0" tIns="0" rIns="0" bIns="0" rtlCol="0"/>
          <a:lstStyle/>
          <a:p/>
        </p:txBody>
      </p:sp>
      <p:sp>
        <p:nvSpPr>
          <p:cNvPr id="26" name="object 26"/>
          <p:cNvSpPr/>
          <p:nvPr/>
        </p:nvSpPr>
        <p:spPr>
          <a:xfrm>
            <a:off x="5461673" y="2588196"/>
            <a:ext cx="405765" cy="165735"/>
          </a:xfrm>
          <a:custGeom>
            <a:avLst/>
            <a:gdLst/>
            <a:ahLst/>
            <a:cxnLst/>
            <a:rect l="l" t="t" r="r" b="b"/>
            <a:pathLst>
              <a:path w="405764" h="165735">
                <a:moveTo>
                  <a:pt x="249123" y="165303"/>
                </a:moveTo>
                <a:lnTo>
                  <a:pt x="0" y="98437"/>
                </a:lnTo>
                <a:lnTo>
                  <a:pt x="156540" y="0"/>
                </a:lnTo>
                <a:lnTo>
                  <a:pt x="405726" y="66865"/>
                </a:lnTo>
                <a:lnTo>
                  <a:pt x="249123" y="165303"/>
                </a:lnTo>
                <a:close/>
              </a:path>
            </a:pathLst>
          </a:custGeom>
          <a:solidFill>
            <a:srgbClr val="99997E"/>
          </a:solidFill>
        </p:spPr>
        <p:txBody>
          <a:bodyPr wrap="square" lIns="0" tIns="0" rIns="0" bIns="0" rtlCol="0"/>
          <a:lstStyle/>
          <a:p/>
        </p:txBody>
      </p:sp>
      <p:sp>
        <p:nvSpPr>
          <p:cNvPr id="27" name="object 27"/>
          <p:cNvSpPr/>
          <p:nvPr/>
        </p:nvSpPr>
        <p:spPr>
          <a:xfrm>
            <a:off x="5710796" y="2655061"/>
            <a:ext cx="156845" cy="338455"/>
          </a:xfrm>
          <a:custGeom>
            <a:avLst/>
            <a:gdLst/>
            <a:ahLst/>
            <a:cxnLst/>
            <a:rect l="l" t="t" r="r" b="b"/>
            <a:pathLst>
              <a:path w="156845" h="338455">
                <a:moveTo>
                  <a:pt x="0" y="337997"/>
                </a:moveTo>
                <a:lnTo>
                  <a:pt x="0" y="98437"/>
                </a:lnTo>
                <a:lnTo>
                  <a:pt x="156603" y="0"/>
                </a:lnTo>
                <a:lnTo>
                  <a:pt x="156603" y="239547"/>
                </a:lnTo>
                <a:lnTo>
                  <a:pt x="0" y="337997"/>
                </a:lnTo>
                <a:close/>
              </a:path>
            </a:pathLst>
          </a:custGeom>
          <a:solidFill>
            <a:srgbClr val="4B4B31"/>
          </a:solidFill>
        </p:spPr>
        <p:txBody>
          <a:bodyPr wrap="square" lIns="0" tIns="0" rIns="0" bIns="0" rtlCol="0"/>
          <a:lstStyle/>
          <a:p/>
        </p:txBody>
      </p:sp>
      <p:sp>
        <p:nvSpPr>
          <p:cNvPr id="28" name="object 28"/>
          <p:cNvSpPr/>
          <p:nvPr/>
        </p:nvSpPr>
        <p:spPr>
          <a:xfrm>
            <a:off x="5710796" y="2908947"/>
            <a:ext cx="156845" cy="336550"/>
          </a:xfrm>
          <a:custGeom>
            <a:avLst/>
            <a:gdLst/>
            <a:ahLst/>
            <a:cxnLst/>
            <a:rect l="l" t="t" r="r" b="b"/>
            <a:pathLst>
              <a:path w="156845" h="336550">
                <a:moveTo>
                  <a:pt x="0" y="336092"/>
                </a:moveTo>
                <a:lnTo>
                  <a:pt x="0" y="98437"/>
                </a:lnTo>
                <a:lnTo>
                  <a:pt x="156603" y="0"/>
                </a:lnTo>
                <a:lnTo>
                  <a:pt x="156603" y="237655"/>
                </a:lnTo>
                <a:lnTo>
                  <a:pt x="0" y="336092"/>
                </a:lnTo>
                <a:close/>
              </a:path>
            </a:pathLst>
          </a:custGeom>
          <a:solidFill>
            <a:srgbClr val="4B4B31"/>
          </a:solidFill>
        </p:spPr>
        <p:txBody>
          <a:bodyPr wrap="square" lIns="0" tIns="0" rIns="0" bIns="0" rtlCol="0"/>
          <a:lstStyle/>
          <a:p/>
        </p:txBody>
      </p:sp>
      <p:sp>
        <p:nvSpPr>
          <p:cNvPr id="29" name="object 29"/>
          <p:cNvSpPr/>
          <p:nvPr/>
        </p:nvSpPr>
        <p:spPr>
          <a:xfrm>
            <a:off x="5710796" y="2900095"/>
            <a:ext cx="156603" cy="107060"/>
          </a:xfrm>
          <a:prstGeom prst="rect">
            <a:avLst/>
          </a:prstGeom>
          <a:blipFill>
            <a:blip r:embed="rId8" cstate="print"/>
            <a:stretch>
              <a:fillRect/>
            </a:stretch>
          </a:blipFill>
        </p:spPr>
        <p:txBody>
          <a:bodyPr wrap="square" lIns="0" tIns="0" rIns="0" bIns="0" rtlCol="0"/>
          <a:lstStyle/>
          <a:p/>
        </p:txBody>
      </p:sp>
      <p:sp>
        <p:nvSpPr>
          <p:cNvPr id="30" name="object 30"/>
          <p:cNvSpPr/>
          <p:nvPr/>
        </p:nvSpPr>
        <p:spPr>
          <a:xfrm>
            <a:off x="5461673" y="2686634"/>
            <a:ext cx="249554" cy="306705"/>
          </a:xfrm>
          <a:custGeom>
            <a:avLst/>
            <a:gdLst/>
            <a:ahLst/>
            <a:cxnLst/>
            <a:rect l="l" t="t" r="r" b="b"/>
            <a:pathLst>
              <a:path w="249554" h="306705">
                <a:moveTo>
                  <a:pt x="249123" y="306082"/>
                </a:moveTo>
                <a:lnTo>
                  <a:pt x="0" y="241884"/>
                </a:lnTo>
                <a:lnTo>
                  <a:pt x="0" y="0"/>
                </a:lnTo>
                <a:lnTo>
                  <a:pt x="249123" y="66865"/>
                </a:lnTo>
                <a:lnTo>
                  <a:pt x="249123" y="306082"/>
                </a:lnTo>
                <a:close/>
              </a:path>
            </a:pathLst>
          </a:custGeom>
          <a:solidFill>
            <a:srgbClr val="E4E4CC"/>
          </a:solidFill>
        </p:spPr>
        <p:txBody>
          <a:bodyPr wrap="square" lIns="0" tIns="0" rIns="0" bIns="0" rtlCol="0"/>
          <a:lstStyle/>
          <a:p/>
        </p:txBody>
      </p:sp>
      <p:sp>
        <p:nvSpPr>
          <p:cNvPr id="31" name="object 31"/>
          <p:cNvSpPr/>
          <p:nvPr/>
        </p:nvSpPr>
        <p:spPr>
          <a:xfrm>
            <a:off x="5461673" y="2940240"/>
            <a:ext cx="249554" cy="305435"/>
          </a:xfrm>
          <a:custGeom>
            <a:avLst/>
            <a:gdLst/>
            <a:ahLst/>
            <a:cxnLst/>
            <a:rect l="l" t="t" r="r" b="b"/>
            <a:pathLst>
              <a:path w="249554" h="305435">
                <a:moveTo>
                  <a:pt x="249123" y="305269"/>
                </a:moveTo>
                <a:lnTo>
                  <a:pt x="0" y="241071"/>
                </a:lnTo>
                <a:lnTo>
                  <a:pt x="0" y="0"/>
                </a:lnTo>
                <a:lnTo>
                  <a:pt x="249123" y="66865"/>
                </a:lnTo>
                <a:lnTo>
                  <a:pt x="249123" y="305269"/>
                </a:lnTo>
                <a:close/>
              </a:path>
            </a:pathLst>
          </a:custGeom>
          <a:solidFill>
            <a:srgbClr val="E4E4CC"/>
          </a:solidFill>
        </p:spPr>
        <p:txBody>
          <a:bodyPr wrap="square" lIns="0" tIns="0" rIns="0" bIns="0" rtlCol="0"/>
          <a:lstStyle/>
          <a:p/>
        </p:txBody>
      </p:sp>
      <p:sp>
        <p:nvSpPr>
          <p:cNvPr id="32" name="object 32"/>
          <p:cNvSpPr/>
          <p:nvPr/>
        </p:nvSpPr>
        <p:spPr>
          <a:xfrm>
            <a:off x="5491340" y="2716301"/>
            <a:ext cx="190703" cy="269036"/>
          </a:xfrm>
          <a:prstGeom prst="rect">
            <a:avLst/>
          </a:prstGeom>
          <a:blipFill>
            <a:blip r:embed="rId9" cstate="print"/>
            <a:stretch>
              <a:fillRect/>
            </a:stretch>
          </a:blipFill>
        </p:spPr>
        <p:txBody>
          <a:bodyPr wrap="square" lIns="0" tIns="0" rIns="0" bIns="0" rtlCol="0"/>
          <a:lstStyle/>
          <a:p/>
        </p:txBody>
      </p:sp>
      <p:sp>
        <p:nvSpPr>
          <p:cNvPr id="33" name="object 33"/>
          <p:cNvSpPr/>
          <p:nvPr/>
        </p:nvSpPr>
        <p:spPr>
          <a:xfrm>
            <a:off x="5474690" y="3037344"/>
            <a:ext cx="17145" cy="48260"/>
          </a:xfrm>
          <a:custGeom>
            <a:avLst/>
            <a:gdLst/>
            <a:ahLst/>
            <a:cxnLst/>
            <a:rect l="l" t="t" r="r" b="b"/>
            <a:pathLst>
              <a:path w="17145" h="48260">
                <a:moveTo>
                  <a:pt x="16891" y="47955"/>
                </a:moveTo>
                <a:lnTo>
                  <a:pt x="0" y="43624"/>
                </a:lnTo>
                <a:lnTo>
                  <a:pt x="0" y="0"/>
                </a:lnTo>
                <a:lnTo>
                  <a:pt x="16891" y="4521"/>
                </a:lnTo>
                <a:lnTo>
                  <a:pt x="16891" y="47955"/>
                </a:lnTo>
                <a:close/>
              </a:path>
            </a:pathLst>
          </a:custGeom>
          <a:solidFill>
            <a:srgbClr val="4B4B31"/>
          </a:solidFill>
        </p:spPr>
        <p:txBody>
          <a:bodyPr wrap="square" lIns="0" tIns="0" rIns="0" bIns="0" rtlCol="0"/>
          <a:lstStyle/>
          <a:p/>
        </p:txBody>
      </p:sp>
      <p:sp>
        <p:nvSpPr>
          <p:cNvPr id="34" name="object 34"/>
          <p:cNvSpPr/>
          <p:nvPr/>
        </p:nvSpPr>
        <p:spPr>
          <a:xfrm>
            <a:off x="5481320" y="3039110"/>
            <a:ext cx="10795" cy="41910"/>
          </a:xfrm>
          <a:custGeom>
            <a:avLst/>
            <a:gdLst/>
            <a:ahLst/>
            <a:cxnLst/>
            <a:rect l="l" t="t" r="r" b="b"/>
            <a:pathLst>
              <a:path w="10795" h="41910">
                <a:moveTo>
                  <a:pt x="10261" y="41579"/>
                </a:moveTo>
                <a:lnTo>
                  <a:pt x="0" y="38912"/>
                </a:lnTo>
                <a:lnTo>
                  <a:pt x="0" y="0"/>
                </a:lnTo>
                <a:lnTo>
                  <a:pt x="10261" y="2755"/>
                </a:lnTo>
                <a:lnTo>
                  <a:pt x="10261" y="41579"/>
                </a:lnTo>
                <a:close/>
              </a:path>
            </a:pathLst>
          </a:custGeom>
          <a:solidFill>
            <a:srgbClr val="CCCCB1"/>
          </a:solidFill>
        </p:spPr>
        <p:txBody>
          <a:bodyPr wrap="square" lIns="0" tIns="0" rIns="0" bIns="0" rtlCol="0"/>
          <a:lstStyle/>
          <a:p/>
        </p:txBody>
      </p:sp>
      <p:sp>
        <p:nvSpPr>
          <p:cNvPr id="35" name="object 35"/>
          <p:cNvSpPr/>
          <p:nvPr/>
        </p:nvSpPr>
        <p:spPr>
          <a:xfrm>
            <a:off x="5498681" y="2602052"/>
            <a:ext cx="334645" cy="135255"/>
          </a:xfrm>
          <a:custGeom>
            <a:avLst/>
            <a:gdLst/>
            <a:ahLst/>
            <a:cxnLst/>
            <a:rect l="l" t="t" r="r" b="b"/>
            <a:pathLst>
              <a:path w="334645" h="135255">
                <a:moveTo>
                  <a:pt x="208445" y="135255"/>
                </a:moveTo>
                <a:lnTo>
                  <a:pt x="0" y="78587"/>
                </a:lnTo>
                <a:lnTo>
                  <a:pt x="125971" y="0"/>
                </a:lnTo>
                <a:lnTo>
                  <a:pt x="334378" y="56718"/>
                </a:lnTo>
                <a:lnTo>
                  <a:pt x="208445" y="135255"/>
                </a:lnTo>
                <a:close/>
              </a:path>
            </a:pathLst>
          </a:custGeom>
          <a:solidFill>
            <a:srgbClr val="7E7E7E"/>
          </a:solidFill>
        </p:spPr>
        <p:txBody>
          <a:bodyPr wrap="square" lIns="0" tIns="0" rIns="0" bIns="0" rtlCol="0"/>
          <a:lstStyle/>
          <a:p/>
        </p:txBody>
      </p:sp>
      <p:sp>
        <p:nvSpPr>
          <p:cNvPr id="36" name="object 36"/>
          <p:cNvSpPr/>
          <p:nvPr/>
        </p:nvSpPr>
        <p:spPr>
          <a:xfrm>
            <a:off x="5498681" y="2602052"/>
            <a:ext cx="334645" cy="80645"/>
          </a:xfrm>
          <a:custGeom>
            <a:avLst/>
            <a:gdLst/>
            <a:ahLst/>
            <a:cxnLst/>
            <a:rect l="l" t="t" r="r" b="b"/>
            <a:pathLst>
              <a:path w="334645" h="80644">
                <a:moveTo>
                  <a:pt x="6781" y="80391"/>
                </a:moveTo>
                <a:lnTo>
                  <a:pt x="0" y="78587"/>
                </a:lnTo>
                <a:lnTo>
                  <a:pt x="125971" y="0"/>
                </a:lnTo>
                <a:lnTo>
                  <a:pt x="147483" y="5854"/>
                </a:lnTo>
                <a:lnTo>
                  <a:pt x="125971" y="5854"/>
                </a:lnTo>
                <a:lnTo>
                  <a:pt x="6781" y="80391"/>
                </a:lnTo>
                <a:close/>
              </a:path>
              <a:path w="334645" h="80644">
                <a:moveTo>
                  <a:pt x="327647" y="60718"/>
                </a:moveTo>
                <a:lnTo>
                  <a:pt x="125971" y="5854"/>
                </a:lnTo>
                <a:lnTo>
                  <a:pt x="147483" y="5854"/>
                </a:lnTo>
                <a:lnTo>
                  <a:pt x="334378" y="56718"/>
                </a:lnTo>
                <a:lnTo>
                  <a:pt x="327647" y="60718"/>
                </a:lnTo>
                <a:close/>
              </a:path>
            </a:pathLst>
          </a:custGeom>
          <a:solidFill>
            <a:srgbClr val="3E3E3E"/>
          </a:solidFill>
        </p:spPr>
        <p:txBody>
          <a:bodyPr wrap="square" lIns="0" tIns="0" rIns="0" bIns="0" rtlCol="0"/>
          <a:lstStyle/>
          <a:p/>
        </p:txBody>
      </p:sp>
      <p:sp>
        <p:nvSpPr>
          <p:cNvPr id="37" name="object 37"/>
          <p:cNvSpPr/>
          <p:nvPr/>
        </p:nvSpPr>
        <p:spPr>
          <a:xfrm>
            <a:off x="5489447" y="1063752"/>
            <a:ext cx="381000" cy="355091"/>
          </a:xfrm>
          <a:prstGeom prst="rect">
            <a:avLst/>
          </a:prstGeom>
          <a:blipFill>
            <a:blip r:embed="rId2" cstate="print"/>
            <a:stretch>
              <a:fillRect/>
            </a:stretch>
          </a:blipFill>
        </p:spPr>
        <p:txBody>
          <a:bodyPr wrap="square" lIns="0" tIns="0" rIns="0" bIns="0" rtlCol="0"/>
          <a:lstStyle/>
          <a:p/>
        </p:txBody>
      </p:sp>
      <p:sp>
        <p:nvSpPr>
          <p:cNvPr id="38" name="object 38"/>
          <p:cNvSpPr/>
          <p:nvPr/>
        </p:nvSpPr>
        <p:spPr>
          <a:xfrm>
            <a:off x="7394447" y="4035552"/>
            <a:ext cx="381000" cy="355092"/>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2822448" y="3044951"/>
            <a:ext cx="381000" cy="355091"/>
          </a:xfrm>
          <a:prstGeom prst="rect">
            <a:avLst/>
          </a:prstGeom>
          <a:blipFill>
            <a:blip r:embed="rId2" cstate="print"/>
            <a:stretch>
              <a:fillRect/>
            </a:stretch>
          </a:blipFill>
        </p:spPr>
        <p:txBody>
          <a:bodyPr wrap="square" lIns="0" tIns="0" rIns="0" bIns="0" rtlCol="0"/>
          <a:lstStyle/>
          <a:p/>
        </p:txBody>
      </p:sp>
      <p:sp>
        <p:nvSpPr>
          <p:cNvPr id="40" name="object 40"/>
          <p:cNvSpPr/>
          <p:nvPr/>
        </p:nvSpPr>
        <p:spPr>
          <a:xfrm>
            <a:off x="7318247" y="4426077"/>
            <a:ext cx="295275" cy="276225"/>
          </a:xfrm>
          <a:prstGeom prst="rect">
            <a:avLst/>
          </a:prstGeom>
          <a:blipFill>
            <a:blip r:embed="rId1" cstate="print"/>
            <a:stretch>
              <a:fillRect/>
            </a:stretch>
          </a:blipFill>
        </p:spPr>
        <p:txBody>
          <a:bodyPr wrap="square" lIns="0" tIns="0" rIns="0" bIns="0" rtlCol="0"/>
          <a:lstStyle/>
          <a:p/>
        </p:txBody>
      </p:sp>
      <p:sp>
        <p:nvSpPr>
          <p:cNvPr id="41" name="object 41"/>
          <p:cNvSpPr/>
          <p:nvPr/>
        </p:nvSpPr>
        <p:spPr>
          <a:xfrm>
            <a:off x="7470647" y="4416552"/>
            <a:ext cx="304800" cy="304800"/>
          </a:xfrm>
          <a:prstGeom prst="rect">
            <a:avLst/>
          </a:prstGeom>
          <a:blipFill>
            <a:blip r:embed="rId3" cstate="print"/>
            <a:stretch>
              <a:fillRect/>
            </a:stretch>
          </a:blipFill>
        </p:spPr>
        <p:txBody>
          <a:bodyPr wrap="square" lIns="0" tIns="0" rIns="0" bIns="0" rtlCol="0"/>
          <a:lstStyle/>
          <a:p/>
        </p:txBody>
      </p:sp>
      <p:sp>
        <p:nvSpPr>
          <p:cNvPr id="42" name="object 42"/>
          <p:cNvSpPr/>
          <p:nvPr/>
        </p:nvSpPr>
        <p:spPr>
          <a:xfrm>
            <a:off x="7623047" y="4416552"/>
            <a:ext cx="304800" cy="304800"/>
          </a:xfrm>
          <a:prstGeom prst="rect">
            <a:avLst/>
          </a:prstGeom>
          <a:blipFill>
            <a:blip r:embed="rId3" cstate="print"/>
            <a:stretch>
              <a:fillRect/>
            </a:stretch>
          </a:blipFill>
        </p:spPr>
        <p:txBody>
          <a:bodyPr wrap="square" lIns="0" tIns="0" rIns="0" bIns="0" rtlCol="0"/>
          <a:lstStyle/>
          <a:p/>
        </p:txBody>
      </p:sp>
      <p:sp>
        <p:nvSpPr>
          <p:cNvPr id="43" name="object 43"/>
          <p:cNvSpPr/>
          <p:nvPr/>
        </p:nvSpPr>
        <p:spPr>
          <a:xfrm>
            <a:off x="2441448" y="3435477"/>
            <a:ext cx="295275" cy="276225"/>
          </a:xfrm>
          <a:prstGeom prst="rect">
            <a:avLst/>
          </a:prstGeom>
          <a:blipFill>
            <a:blip r:embed="rId1" cstate="print"/>
            <a:stretch>
              <a:fillRect/>
            </a:stretch>
          </a:blipFill>
        </p:spPr>
        <p:txBody>
          <a:bodyPr wrap="square" lIns="0" tIns="0" rIns="0" bIns="0" rtlCol="0"/>
          <a:lstStyle/>
          <a:p/>
        </p:txBody>
      </p:sp>
      <p:sp>
        <p:nvSpPr>
          <p:cNvPr id="44" name="object 44"/>
          <p:cNvSpPr/>
          <p:nvPr/>
        </p:nvSpPr>
        <p:spPr>
          <a:xfrm>
            <a:off x="2593848" y="3425952"/>
            <a:ext cx="304800" cy="304800"/>
          </a:xfrm>
          <a:prstGeom prst="rect">
            <a:avLst/>
          </a:prstGeom>
          <a:blipFill>
            <a:blip r:embed="rId3" cstate="print"/>
            <a:stretch>
              <a:fillRect/>
            </a:stretch>
          </a:blipFill>
        </p:spPr>
        <p:txBody>
          <a:bodyPr wrap="square" lIns="0" tIns="0" rIns="0" bIns="0" rtlCol="0"/>
          <a:lstStyle/>
          <a:p/>
        </p:txBody>
      </p:sp>
      <p:sp>
        <p:nvSpPr>
          <p:cNvPr id="45" name="object 45"/>
          <p:cNvSpPr/>
          <p:nvPr/>
        </p:nvSpPr>
        <p:spPr>
          <a:xfrm>
            <a:off x="2746248" y="3425952"/>
            <a:ext cx="304800" cy="304800"/>
          </a:xfrm>
          <a:prstGeom prst="rect">
            <a:avLst/>
          </a:prstGeom>
          <a:blipFill>
            <a:blip r:embed="rId3" cstate="print"/>
            <a:stretch>
              <a:fillRect/>
            </a:stretch>
          </a:blipFill>
        </p:spPr>
        <p:txBody>
          <a:bodyPr wrap="square" lIns="0" tIns="0" rIns="0" bIns="0" rtlCol="0"/>
          <a:lstStyle/>
          <a:p/>
        </p:txBody>
      </p:sp>
      <p:sp>
        <p:nvSpPr>
          <p:cNvPr id="46" name="object 46"/>
          <p:cNvSpPr/>
          <p:nvPr/>
        </p:nvSpPr>
        <p:spPr>
          <a:xfrm>
            <a:off x="2898648" y="3425952"/>
            <a:ext cx="304800" cy="304800"/>
          </a:xfrm>
          <a:prstGeom prst="rect">
            <a:avLst/>
          </a:prstGeom>
          <a:blipFill>
            <a:blip r:embed="rId3" cstate="print"/>
            <a:stretch>
              <a:fillRect/>
            </a:stretch>
          </a:blipFill>
        </p:spPr>
        <p:txBody>
          <a:bodyPr wrap="square" lIns="0" tIns="0" rIns="0" bIns="0" rtlCol="0"/>
          <a:lstStyle/>
          <a:p/>
        </p:txBody>
      </p:sp>
      <p:sp>
        <p:nvSpPr>
          <p:cNvPr id="47" name="object 47"/>
          <p:cNvSpPr/>
          <p:nvPr/>
        </p:nvSpPr>
        <p:spPr>
          <a:xfrm>
            <a:off x="3051048" y="3425952"/>
            <a:ext cx="304800" cy="304800"/>
          </a:xfrm>
          <a:prstGeom prst="rect">
            <a:avLst/>
          </a:prstGeom>
          <a:blipFill>
            <a:blip r:embed="rId3" cstate="print"/>
            <a:stretch>
              <a:fillRect/>
            </a:stretch>
          </a:blipFill>
        </p:spPr>
        <p:txBody>
          <a:bodyPr wrap="square" lIns="0" tIns="0" rIns="0" bIns="0" rtlCol="0"/>
          <a:lstStyle/>
          <a:p/>
        </p:txBody>
      </p:sp>
      <p:sp>
        <p:nvSpPr>
          <p:cNvPr id="48" name="object 48"/>
          <p:cNvSpPr/>
          <p:nvPr/>
        </p:nvSpPr>
        <p:spPr>
          <a:xfrm>
            <a:off x="3203448" y="3425952"/>
            <a:ext cx="304800" cy="304800"/>
          </a:xfrm>
          <a:prstGeom prst="rect">
            <a:avLst/>
          </a:prstGeom>
          <a:blipFill>
            <a:blip r:embed="rId3" cstate="print"/>
            <a:stretch>
              <a:fillRect/>
            </a:stretch>
          </a:blipFill>
        </p:spPr>
        <p:txBody>
          <a:bodyPr wrap="square" lIns="0" tIns="0" rIns="0" bIns="0" rtlCol="0"/>
          <a:lstStyle/>
          <a:p/>
        </p:txBody>
      </p:sp>
      <p:sp>
        <p:nvSpPr>
          <p:cNvPr id="49" name="object 49"/>
          <p:cNvSpPr/>
          <p:nvPr/>
        </p:nvSpPr>
        <p:spPr>
          <a:xfrm>
            <a:off x="5489447" y="1454277"/>
            <a:ext cx="295275" cy="276225"/>
          </a:xfrm>
          <a:prstGeom prst="rect">
            <a:avLst/>
          </a:prstGeom>
          <a:blipFill>
            <a:blip r:embed="rId1" cstate="print"/>
            <a:stretch>
              <a:fillRect/>
            </a:stretch>
          </a:blipFill>
        </p:spPr>
        <p:txBody>
          <a:bodyPr wrap="square" lIns="0" tIns="0" rIns="0" bIns="0" rtlCol="0"/>
          <a:lstStyle/>
          <a:p/>
        </p:txBody>
      </p:sp>
      <p:sp>
        <p:nvSpPr>
          <p:cNvPr id="50" name="object 50"/>
          <p:cNvSpPr/>
          <p:nvPr/>
        </p:nvSpPr>
        <p:spPr>
          <a:xfrm>
            <a:off x="5641847" y="1444752"/>
            <a:ext cx="304800" cy="304800"/>
          </a:xfrm>
          <a:prstGeom prst="rect">
            <a:avLst/>
          </a:prstGeom>
          <a:blipFill>
            <a:blip r:embed="rId3" cstate="print"/>
            <a:stretch>
              <a:fillRect/>
            </a:stretch>
          </a:blipFill>
        </p:spPr>
        <p:txBody>
          <a:bodyPr wrap="square" lIns="0" tIns="0" rIns="0" bIns="0" rtlCol="0"/>
          <a:lstStyle/>
          <a:p/>
        </p:txBody>
      </p:sp>
      <p:sp>
        <p:nvSpPr>
          <p:cNvPr id="51" name="object 51"/>
          <p:cNvSpPr/>
          <p:nvPr/>
        </p:nvSpPr>
        <p:spPr>
          <a:xfrm>
            <a:off x="7242047" y="2282951"/>
            <a:ext cx="381000" cy="355091"/>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7394447" y="2673476"/>
            <a:ext cx="295275" cy="276225"/>
          </a:xfrm>
          <a:prstGeom prst="rect">
            <a:avLst/>
          </a:prstGeom>
          <a:blipFill>
            <a:blip r:embed="rId1" cstate="print"/>
            <a:stretch>
              <a:fillRect/>
            </a:stretch>
          </a:blipFill>
        </p:spPr>
        <p:txBody>
          <a:bodyPr wrap="square" lIns="0" tIns="0" rIns="0" bIns="0" rtlCol="0"/>
          <a:lstStyle/>
          <a:p/>
        </p:txBody>
      </p:sp>
      <p:sp>
        <p:nvSpPr>
          <p:cNvPr id="53" name="object 53"/>
          <p:cNvSpPr txBox="1"/>
          <p:nvPr/>
        </p:nvSpPr>
        <p:spPr>
          <a:xfrm>
            <a:off x="5431790" y="3310572"/>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4" name="object 54"/>
          <p:cNvSpPr txBox="1"/>
          <p:nvPr/>
        </p:nvSpPr>
        <p:spPr>
          <a:xfrm>
            <a:off x="4296067" y="3691521"/>
            <a:ext cx="38290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996600"/>
                </a:solidFill>
                <a:latin typeface="宋体" panose="02010600030101010101" pitchFamily="2" charset="-122"/>
                <a:cs typeface="宋体" panose="02010600030101010101" pitchFamily="2" charset="-122"/>
              </a:rPr>
              <a:t>下</a:t>
            </a:r>
            <a:r>
              <a:rPr sz="1400" b="1" spc="-5" dirty="0">
                <a:solidFill>
                  <a:srgbClr val="996600"/>
                </a:solidFill>
                <a:latin typeface="宋体" panose="02010600030101010101" pitchFamily="2" charset="-122"/>
                <a:cs typeface="宋体" panose="02010600030101010101" pitchFamily="2" charset="-122"/>
              </a:rPr>
              <a:t>载</a:t>
            </a:r>
            <a:endParaRPr sz="1400">
              <a:latin typeface="宋体" panose="02010600030101010101" pitchFamily="2" charset="-122"/>
              <a:cs typeface="宋体" panose="02010600030101010101" pitchFamily="2" charset="-122"/>
            </a:endParaRPr>
          </a:p>
        </p:txBody>
      </p:sp>
      <p:sp>
        <p:nvSpPr>
          <p:cNvPr id="55" name="object 55"/>
          <p:cNvSpPr/>
          <p:nvPr/>
        </p:nvSpPr>
        <p:spPr>
          <a:xfrm>
            <a:off x="3279775" y="3349625"/>
            <a:ext cx="1676400" cy="1066800"/>
          </a:xfrm>
          <a:custGeom>
            <a:avLst/>
            <a:gdLst/>
            <a:ahLst/>
            <a:cxnLst/>
            <a:rect l="l" t="t" r="r" b="b"/>
            <a:pathLst>
              <a:path w="1676400" h="1066800">
                <a:moveTo>
                  <a:pt x="65747" y="109575"/>
                </a:moveTo>
                <a:lnTo>
                  <a:pt x="0" y="0"/>
                </a:lnTo>
                <a:lnTo>
                  <a:pt x="127114" y="13144"/>
                </a:lnTo>
                <a:lnTo>
                  <a:pt x="116421" y="29946"/>
                </a:lnTo>
                <a:lnTo>
                  <a:pt x="82550" y="29946"/>
                </a:lnTo>
                <a:lnTo>
                  <a:pt x="62090" y="62090"/>
                </a:lnTo>
                <a:lnTo>
                  <a:pt x="86201" y="77434"/>
                </a:lnTo>
                <a:lnTo>
                  <a:pt x="65747" y="109575"/>
                </a:lnTo>
                <a:close/>
              </a:path>
              <a:path w="1676400" h="1066800">
                <a:moveTo>
                  <a:pt x="86201" y="77434"/>
                </a:moveTo>
                <a:lnTo>
                  <a:pt x="62090" y="62090"/>
                </a:lnTo>
                <a:lnTo>
                  <a:pt x="82550" y="29946"/>
                </a:lnTo>
                <a:lnTo>
                  <a:pt x="106658" y="45288"/>
                </a:lnTo>
                <a:lnTo>
                  <a:pt x="86201" y="77434"/>
                </a:lnTo>
                <a:close/>
              </a:path>
              <a:path w="1676400" h="1066800">
                <a:moveTo>
                  <a:pt x="106658" y="45288"/>
                </a:moveTo>
                <a:lnTo>
                  <a:pt x="82550" y="29946"/>
                </a:lnTo>
                <a:lnTo>
                  <a:pt x="116421" y="29946"/>
                </a:lnTo>
                <a:lnTo>
                  <a:pt x="106658" y="45288"/>
                </a:lnTo>
                <a:close/>
              </a:path>
              <a:path w="1676400" h="1066800">
                <a:moveTo>
                  <a:pt x="1569741" y="1021511"/>
                </a:moveTo>
                <a:lnTo>
                  <a:pt x="86201" y="77434"/>
                </a:lnTo>
                <a:lnTo>
                  <a:pt x="106658" y="45288"/>
                </a:lnTo>
                <a:lnTo>
                  <a:pt x="1590198" y="989365"/>
                </a:lnTo>
                <a:lnTo>
                  <a:pt x="1569741" y="1021511"/>
                </a:lnTo>
                <a:close/>
              </a:path>
              <a:path w="1676400" h="1066800">
                <a:moveTo>
                  <a:pt x="1658431" y="1036853"/>
                </a:moveTo>
                <a:lnTo>
                  <a:pt x="1593850" y="1036853"/>
                </a:lnTo>
                <a:lnTo>
                  <a:pt x="1614309" y="1004709"/>
                </a:lnTo>
                <a:lnTo>
                  <a:pt x="1590198" y="989365"/>
                </a:lnTo>
                <a:lnTo>
                  <a:pt x="1610652" y="957224"/>
                </a:lnTo>
                <a:lnTo>
                  <a:pt x="1658431" y="1036853"/>
                </a:lnTo>
                <a:close/>
              </a:path>
              <a:path w="1676400" h="1066800">
                <a:moveTo>
                  <a:pt x="1593850" y="1036853"/>
                </a:moveTo>
                <a:lnTo>
                  <a:pt x="1569741" y="1021511"/>
                </a:lnTo>
                <a:lnTo>
                  <a:pt x="1590198" y="989365"/>
                </a:lnTo>
                <a:lnTo>
                  <a:pt x="1614309" y="1004709"/>
                </a:lnTo>
                <a:lnTo>
                  <a:pt x="1593850" y="1036853"/>
                </a:lnTo>
                <a:close/>
              </a:path>
              <a:path w="1676400" h="1066800">
                <a:moveTo>
                  <a:pt x="1676400" y="1066800"/>
                </a:moveTo>
                <a:lnTo>
                  <a:pt x="1549285" y="1053655"/>
                </a:lnTo>
                <a:lnTo>
                  <a:pt x="1569741" y="1021511"/>
                </a:lnTo>
                <a:lnTo>
                  <a:pt x="1593850" y="1036853"/>
                </a:lnTo>
                <a:lnTo>
                  <a:pt x="1658431" y="1036853"/>
                </a:lnTo>
                <a:lnTo>
                  <a:pt x="1676400" y="1066800"/>
                </a:lnTo>
                <a:close/>
              </a:path>
            </a:pathLst>
          </a:custGeom>
          <a:solidFill>
            <a:srgbClr val="AEBE39"/>
          </a:solidFill>
        </p:spPr>
        <p:txBody>
          <a:bodyPr wrap="square" lIns="0" tIns="0" rIns="0" bIns="0" rtlCol="0"/>
          <a:lstStyle/>
          <a:p/>
        </p:txBody>
      </p:sp>
      <p:sp>
        <p:nvSpPr>
          <p:cNvPr id="56" name="object 56"/>
          <p:cNvSpPr txBox="1"/>
          <p:nvPr/>
        </p:nvSpPr>
        <p:spPr>
          <a:xfrm>
            <a:off x="2569845" y="3677920"/>
            <a:ext cx="570865" cy="453390"/>
          </a:xfrm>
          <a:prstGeom prst="rect">
            <a:avLst/>
          </a:prstGeom>
        </p:spPr>
        <p:txBody>
          <a:bodyPr vert="horz" wrap="square" lIns="0" tIns="13335" rIns="0" bIns="0" rtlCol="0">
            <a:spAutoFit/>
          </a:bodyPr>
          <a:lstStyle/>
          <a:p>
            <a:pPr marL="12700" marR="5080" indent="208280">
              <a:lnSpc>
                <a:spcPct val="100000"/>
              </a:lnSpc>
              <a:spcBef>
                <a:spcPts val="105"/>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p:txBody>
      </p:sp>
      <p:sp>
        <p:nvSpPr>
          <p:cNvPr id="57" name="object 57"/>
          <p:cNvSpPr/>
          <p:nvPr/>
        </p:nvSpPr>
        <p:spPr>
          <a:xfrm>
            <a:off x="1908048" y="5407152"/>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58" name="object 58"/>
          <p:cNvSpPr/>
          <p:nvPr/>
        </p:nvSpPr>
        <p:spPr>
          <a:xfrm>
            <a:off x="1903412" y="5402262"/>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59" name="object 59"/>
          <p:cNvSpPr txBox="1"/>
          <p:nvPr/>
        </p:nvSpPr>
        <p:spPr>
          <a:xfrm>
            <a:off x="1908048" y="4390390"/>
            <a:ext cx="5943600" cy="1512570"/>
          </a:xfrm>
          <a:prstGeom prst="rect">
            <a:avLst/>
          </a:prstGeom>
        </p:spPr>
        <p:txBody>
          <a:bodyPr vert="horz" wrap="square" lIns="0" tIns="12700" rIns="0" bIns="0" rtlCol="0">
            <a:spAutoFit/>
          </a:bodyPr>
          <a:lstStyle/>
          <a:p>
            <a:pPr marL="9296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985135" marR="2132965"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spcBef>
                <a:spcPts val="10"/>
              </a:spcBef>
            </a:pPr>
            <a:endParaRPr sz="2100">
              <a:latin typeface="Times New Roman" panose="02020603050405020304"/>
              <a:cs typeface="Times New Roman" panose="02020603050405020304"/>
            </a:endParaRPr>
          </a:p>
          <a:p>
            <a:pPr marL="278765">
              <a:lnSpc>
                <a:spcPct val="100000"/>
              </a:lnSpc>
            </a:pPr>
            <a:r>
              <a:rPr sz="2000" b="1" dirty="0">
                <a:latin typeface="宋体" panose="02010600030101010101" pitchFamily="2" charset="-122"/>
                <a:cs typeface="宋体" panose="02010600030101010101" pitchFamily="2" charset="-122"/>
              </a:rPr>
              <a:t>直接从</a:t>
            </a:r>
            <a:r>
              <a:rPr sz="2000" b="1" spc="-5" dirty="0">
                <a:latin typeface="Arial" panose="020B0604020202020204"/>
                <a:cs typeface="Arial" panose="020B0604020202020204"/>
              </a:rPr>
              <a:t>peer</a:t>
            </a:r>
            <a:r>
              <a:rPr sz="2000" b="1" dirty="0">
                <a:latin typeface="宋体" panose="02010600030101010101" pitchFamily="2" charset="-122"/>
                <a:cs typeface="宋体" panose="02010600030101010101" pitchFamily="2" charset="-122"/>
              </a:rPr>
              <a:t>下载，不再需要经过目录服务器</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0" name="object 6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47052" y="361315"/>
            <a:ext cx="690499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基于目录服务器的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r>
              <a:rPr sz="4200" spc="-114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(4)</a:t>
            </a:r>
            <a:endParaRPr sz="4200">
              <a:latin typeface="Garamond" panose="02020404030301010803"/>
              <a:cs typeface="Garamond" panose="02020404030301010803"/>
            </a:endParaRPr>
          </a:p>
        </p:txBody>
      </p:sp>
      <p:sp>
        <p:nvSpPr>
          <p:cNvPr id="4" name="object 4"/>
          <p:cNvSpPr/>
          <p:nvPr/>
        </p:nvSpPr>
        <p:spPr>
          <a:xfrm>
            <a:off x="457200" y="1848611"/>
            <a:ext cx="8229600" cy="3720465"/>
          </a:xfrm>
          <a:custGeom>
            <a:avLst/>
            <a:gdLst/>
            <a:ahLst/>
            <a:cxnLst/>
            <a:rect l="l" t="t" r="r" b="b"/>
            <a:pathLst>
              <a:path w="8229600" h="3720465">
                <a:moveTo>
                  <a:pt x="7981188" y="248412"/>
                </a:moveTo>
                <a:lnTo>
                  <a:pt x="7732776" y="248412"/>
                </a:lnTo>
                <a:lnTo>
                  <a:pt x="7732776" y="0"/>
                </a:lnTo>
                <a:lnTo>
                  <a:pt x="7742942" y="48066"/>
                </a:lnTo>
                <a:lnTo>
                  <a:pt x="7769739" y="87380"/>
                </a:lnTo>
                <a:lnTo>
                  <a:pt x="7809242" y="113919"/>
                </a:lnTo>
                <a:lnTo>
                  <a:pt x="7857528" y="123659"/>
                </a:lnTo>
                <a:lnTo>
                  <a:pt x="7981188" y="123659"/>
                </a:lnTo>
                <a:lnTo>
                  <a:pt x="7981188" y="248412"/>
                </a:lnTo>
                <a:close/>
              </a:path>
              <a:path w="8229600" h="3720465">
                <a:moveTo>
                  <a:pt x="7981188" y="123659"/>
                </a:moveTo>
                <a:lnTo>
                  <a:pt x="7857528" y="123659"/>
                </a:lnTo>
                <a:lnTo>
                  <a:pt x="7905796" y="113919"/>
                </a:lnTo>
                <a:lnTo>
                  <a:pt x="7945180" y="87380"/>
                </a:lnTo>
                <a:lnTo>
                  <a:pt x="7971653" y="48066"/>
                </a:lnTo>
                <a:lnTo>
                  <a:pt x="7981188" y="0"/>
                </a:lnTo>
                <a:lnTo>
                  <a:pt x="7981188" y="123659"/>
                </a:lnTo>
                <a:close/>
              </a:path>
              <a:path w="8229600" h="3720465">
                <a:moveTo>
                  <a:pt x="248043" y="3720338"/>
                </a:moveTo>
                <a:lnTo>
                  <a:pt x="198053" y="3715297"/>
                </a:lnTo>
                <a:lnTo>
                  <a:pt x="151492" y="3700836"/>
                </a:lnTo>
                <a:lnTo>
                  <a:pt x="109358" y="3677944"/>
                </a:lnTo>
                <a:lnTo>
                  <a:pt x="72648" y="3647611"/>
                </a:lnTo>
                <a:lnTo>
                  <a:pt x="42360" y="3610827"/>
                </a:lnTo>
                <a:lnTo>
                  <a:pt x="19491" y="3568583"/>
                </a:lnTo>
                <a:lnTo>
                  <a:pt x="5039" y="3521868"/>
                </a:lnTo>
                <a:lnTo>
                  <a:pt x="0" y="3471672"/>
                </a:lnTo>
                <a:lnTo>
                  <a:pt x="0" y="495300"/>
                </a:lnTo>
                <a:lnTo>
                  <a:pt x="5039" y="445453"/>
                </a:lnTo>
                <a:lnTo>
                  <a:pt x="19497" y="399009"/>
                </a:lnTo>
                <a:lnTo>
                  <a:pt x="42380" y="356979"/>
                </a:lnTo>
                <a:lnTo>
                  <a:pt x="72694" y="320373"/>
                </a:lnTo>
                <a:lnTo>
                  <a:pt x="109448" y="290202"/>
                </a:lnTo>
                <a:lnTo>
                  <a:pt x="151647" y="267478"/>
                </a:lnTo>
                <a:lnTo>
                  <a:pt x="198299" y="253211"/>
                </a:lnTo>
                <a:lnTo>
                  <a:pt x="248412" y="248412"/>
                </a:lnTo>
                <a:lnTo>
                  <a:pt x="7981188" y="248412"/>
                </a:lnTo>
                <a:lnTo>
                  <a:pt x="8031300" y="243134"/>
                </a:lnTo>
                <a:lnTo>
                  <a:pt x="8077952" y="228505"/>
                </a:lnTo>
                <a:lnTo>
                  <a:pt x="8120151" y="205519"/>
                </a:lnTo>
                <a:lnTo>
                  <a:pt x="8156905" y="175169"/>
                </a:lnTo>
                <a:lnTo>
                  <a:pt x="8187219" y="138449"/>
                </a:lnTo>
                <a:lnTo>
                  <a:pt x="8210102" y="96351"/>
                </a:lnTo>
                <a:lnTo>
                  <a:pt x="8224560" y="49871"/>
                </a:lnTo>
                <a:lnTo>
                  <a:pt x="8229600" y="0"/>
                </a:lnTo>
                <a:lnTo>
                  <a:pt x="8229600" y="371703"/>
                </a:lnTo>
                <a:lnTo>
                  <a:pt x="372071" y="371703"/>
                </a:lnTo>
                <a:lnTo>
                  <a:pt x="323788" y="381449"/>
                </a:lnTo>
                <a:lnTo>
                  <a:pt x="284414" y="407974"/>
                </a:lnTo>
                <a:lnTo>
                  <a:pt x="257945" y="447270"/>
                </a:lnTo>
                <a:lnTo>
                  <a:pt x="248412" y="495300"/>
                </a:lnTo>
                <a:lnTo>
                  <a:pt x="248412" y="743712"/>
                </a:lnTo>
                <a:lnTo>
                  <a:pt x="8229600" y="743711"/>
                </a:lnTo>
                <a:lnTo>
                  <a:pt x="8229600" y="2976372"/>
                </a:lnTo>
                <a:lnTo>
                  <a:pt x="8224560" y="3026305"/>
                </a:lnTo>
                <a:lnTo>
                  <a:pt x="8210102" y="3072829"/>
                </a:lnTo>
                <a:lnTo>
                  <a:pt x="8187219" y="3114951"/>
                </a:lnTo>
                <a:lnTo>
                  <a:pt x="8156905" y="3151679"/>
                </a:lnTo>
                <a:lnTo>
                  <a:pt x="8120151" y="3182019"/>
                </a:lnTo>
                <a:lnTo>
                  <a:pt x="8077952" y="3204979"/>
                </a:lnTo>
                <a:lnTo>
                  <a:pt x="8031300" y="3219564"/>
                </a:lnTo>
                <a:lnTo>
                  <a:pt x="7981188" y="3224784"/>
                </a:lnTo>
                <a:lnTo>
                  <a:pt x="496824" y="3224784"/>
                </a:lnTo>
                <a:lnTo>
                  <a:pt x="496824" y="3471672"/>
                </a:lnTo>
                <a:lnTo>
                  <a:pt x="491545" y="3521868"/>
                </a:lnTo>
                <a:lnTo>
                  <a:pt x="476911" y="3568583"/>
                </a:lnTo>
                <a:lnTo>
                  <a:pt x="453911" y="3610827"/>
                </a:lnTo>
                <a:lnTo>
                  <a:pt x="423535" y="3647611"/>
                </a:lnTo>
                <a:lnTo>
                  <a:pt x="386771" y="3677944"/>
                </a:lnTo>
                <a:lnTo>
                  <a:pt x="344608" y="3700836"/>
                </a:lnTo>
                <a:lnTo>
                  <a:pt x="298036" y="3715297"/>
                </a:lnTo>
                <a:lnTo>
                  <a:pt x="248043" y="3720338"/>
                </a:lnTo>
                <a:close/>
              </a:path>
              <a:path w="8229600" h="3720465">
                <a:moveTo>
                  <a:pt x="8229600" y="743711"/>
                </a:moveTo>
                <a:lnTo>
                  <a:pt x="248412" y="743712"/>
                </a:lnTo>
                <a:lnTo>
                  <a:pt x="298281" y="738693"/>
                </a:lnTo>
                <a:lnTo>
                  <a:pt x="344752" y="724256"/>
                </a:lnTo>
                <a:lnTo>
                  <a:pt x="386823" y="701399"/>
                </a:lnTo>
                <a:lnTo>
                  <a:pt x="423491" y="671118"/>
                </a:lnTo>
                <a:lnTo>
                  <a:pt x="453754" y="634413"/>
                </a:lnTo>
                <a:lnTo>
                  <a:pt x="476611" y="592282"/>
                </a:lnTo>
                <a:lnTo>
                  <a:pt x="491061" y="545722"/>
                </a:lnTo>
                <a:lnTo>
                  <a:pt x="496100" y="495731"/>
                </a:lnTo>
                <a:lnTo>
                  <a:pt x="486352" y="447452"/>
                </a:lnTo>
                <a:lnTo>
                  <a:pt x="459770" y="408028"/>
                </a:lnTo>
                <a:lnTo>
                  <a:pt x="420345" y="381449"/>
                </a:lnTo>
                <a:lnTo>
                  <a:pt x="372071" y="371703"/>
                </a:lnTo>
                <a:lnTo>
                  <a:pt x="8229600" y="371703"/>
                </a:lnTo>
                <a:lnTo>
                  <a:pt x="8229600" y="743711"/>
                </a:lnTo>
                <a:close/>
              </a:path>
            </a:pathLst>
          </a:custGeom>
          <a:solidFill>
            <a:srgbClr val="CC9900"/>
          </a:solidFill>
        </p:spPr>
        <p:txBody>
          <a:bodyPr wrap="square" lIns="0" tIns="0" rIns="0" bIns="0" rtlCol="0"/>
          <a:lstStyle/>
          <a:p/>
        </p:txBody>
      </p:sp>
      <p:sp>
        <p:nvSpPr>
          <p:cNvPr id="5" name="object 5"/>
          <p:cNvSpPr/>
          <p:nvPr/>
        </p:nvSpPr>
        <p:spPr>
          <a:xfrm>
            <a:off x="702563" y="1597152"/>
            <a:ext cx="7987283" cy="998220"/>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52437" y="1595437"/>
            <a:ext cx="8239125" cy="3975100"/>
          </a:xfrm>
          <a:custGeom>
            <a:avLst/>
            <a:gdLst/>
            <a:ahLst/>
            <a:cxnLst/>
            <a:rect l="l" t="t" r="r" b="b"/>
            <a:pathLst>
              <a:path w="8239125" h="3975100">
                <a:moveTo>
                  <a:pt x="7943189" y="12700"/>
                </a:moveTo>
                <a:lnTo>
                  <a:pt x="7899501" y="12700"/>
                </a:lnTo>
                <a:lnTo>
                  <a:pt x="7911198" y="0"/>
                </a:lnTo>
                <a:lnTo>
                  <a:pt x="7949323" y="0"/>
                </a:lnTo>
                <a:lnTo>
                  <a:pt x="7943189" y="12700"/>
                </a:lnTo>
                <a:close/>
              </a:path>
              <a:path w="8239125" h="3975100">
                <a:moveTo>
                  <a:pt x="8073351" y="12700"/>
                </a:moveTo>
                <a:lnTo>
                  <a:pt x="8029448" y="12700"/>
                </a:lnTo>
                <a:lnTo>
                  <a:pt x="8023313" y="0"/>
                </a:lnTo>
                <a:lnTo>
                  <a:pt x="8061604" y="0"/>
                </a:lnTo>
                <a:lnTo>
                  <a:pt x="8073351" y="12700"/>
                </a:lnTo>
                <a:close/>
              </a:path>
              <a:path w="8239125" h="3975100">
                <a:moveTo>
                  <a:pt x="7891513" y="25400"/>
                </a:moveTo>
                <a:lnTo>
                  <a:pt x="7865706" y="25400"/>
                </a:lnTo>
                <a:lnTo>
                  <a:pt x="7876819" y="12700"/>
                </a:lnTo>
                <a:lnTo>
                  <a:pt x="7902778" y="12700"/>
                </a:lnTo>
                <a:lnTo>
                  <a:pt x="7891513" y="25400"/>
                </a:lnTo>
                <a:close/>
              </a:path>
              <a:path w="8239125" h="3975100">
                <a:moveTo>
                  <a:pt x="8106918" y="25400"/>
                </a:moveTo>
                <a:lnTo>
                  <a:pt x="8081124" y="25400"/>
                </a:lnTo>
                <a:lnTo>
                  <a:pt x="8069859" y="12700"/>
                </a:lnTo>
                <a:lnTo>
                  <a:pt x="8096021" y="12700"/>
                </a:lnTo>
                <a:lnTo>
                  <a:pt x="8106918" y="25400"/>
                </a:lnTo>
                <a:close/>
              </a:path>
              <a:path w="8239125" h="3975100">
                <a:moveTo>
                  <a:pt x="7870253" y="38100"/>
                </a:moveTo>
                <a:lnTo>
                  <a:pt x="7845056" y="38100"/>
                </a:lnTo>
                <a:lnTo>
                  <a:pt x="7855318" y="25400"/>
                </a:lnTo>
                <a:lnTo>
                  <a:pt x="7880946" y="25400"/>
                </a:lnTo>
                <a:lnTo>
                  <a:pt x="7870253" y="38100"/>
                </a:lnTo>
                <a:close/>
              </a:path>
              <a:path w="8239125" h="3975100">
                <a:moveTo>
                  <a:pt x="8127758" y="38100"/>
                </a:moveTo>
                <a:lnTo>
                  <a:pt x="8102384" y="38100"/>
                </a:lnTo>
                <a:lnTo>
                  <a:pt x="8091678" y="25400"/>
                </a:lnTo>
                <a:lnTo>
                  <a:pt x="8117509" y="25400"/>
                </a:lnTo>
                <a:lnTo>
                  <a:pt x="8127758" y="38100"/>
                </a:lnTo>
                <a:close/>
              </a:path>
              <a:path w="8239125" h="3975100">
                <a:moveTo>
                  <a:pt x="7831480" y="63500"/>
                </a:moveTo>
                <a:lnTo>
                  <a:pt x="7816418" y="63500"/>
                </a:lnTo>
                <a:lnTo>
                  <a:pt x="7825587" y="50800"/>
                </a:lnTo>
                <a:lnTo>
                  <a:pt x="7834960" y="38100"/>
                </a:lnTo>
                <a:lnTo>
                  <a:pt x="7860258" y="38100"/>
                </a:lnTo>
                <a:lnTo>
                  <a:pt x="7850200" y="50800"/>
                </a:lnTo>
                <a:lnTo>
                  <a:pt x="7840853" y="50800"/>
                </a:lnTo>
                <a:lnTo>
                  <a:pt x="7831480" y="63500"/>
                </a:lnTo>
                <a:close/>
              </a:path>
              <a:path w="8239125" h="3975100">
                <a:moveTo>
                  <a:pt x="8156384" y="63500"/>
                </a:moveTo>
                <a:lnTo>
                  <a:pt x="8141157" y="63500"/>
                </a:lnTo>
                <a:lnTo>
                  <a:pt x="8131784" y="50800"/>
                </a:lnTo>
                <a:lnTo>
                  <a:pt x="8122424" y="50800"/>
                </a:lnTo>
                <a:lnTo>
                  <a:pt x="8112366" y="38100"/>
                </a:lnTo>
                <a:lnTo>
                  <a:pt x="8137664" y="38100"/>
                </a:lnTo>
                <a:lnTo>
                  <a:pt x="8147215" y="50800"/>
                </a:lnTo>
                <a:lnTo>
                  <a:pt x="8156384" y="63500"/>
                </a:lnTo>
                <a:close/>
              </a:path>
              <a:path w="8239125" h="3975100">
                <a:moveTo>
                  <a:pt x="7806156" y="88900"/>
                </a:moveTo>
                <a:lnTo>
                  <a:pt x="7791310" y="88900"/>
                </a:lnTo>
                <a:lnTo>
                  <a:pt x="7799260" y="76200"/>
                </a:lnTo>
                <a:lnTo>
                  <a:pt x="7807629" y="63500"/>
                </a:lnTo>
                <a:lnTo>
                  <a:pt x="7822819" y="63500"/>
                </a:lnTo>
                <a:lnTo>
                  <a:pt x="7814208" y="76200"/>
                </a:lnTo>
                <a:lnTo>
                  <a:pt x="7814360" y="76200"/>
                </a:lnTo>
                <a:lnTo>
                  <a:pt x="7806156" y="88900"/>
                </a:lnTo>
                <a:close/>
              </a:path>
              <a:path w="8239125" h="3975100">
                <a:moveTo>
                  <a:pt x="8188959" y="101600"/>
                </a:moveTo>
                <a:lnTo>
                  <a:pt x="8181340" y="101600"/>
                </a:lnTo>
                <a:lnTo>
                  <a:pt x="8173974" y="88900"/>
                </a:lnTo>
                <a:lnTo>
                  <a:pt x="8166481" y="88900"/>
                </a:lnTo>
                <a:lnTo>
                  <a:pt x="8158264" y="76200"/>
                </a:lnTo>
                <a:lnTo>
                  <a:pt x="8158429" y="76200"/>
                </a:lnTo>
                <a:lnTo>
                  <a:pt x="8149805" y="63500"/>
                </a:lnTo>
                <a:lnTo>
                  <a:pt x="8165160" y="63500"/>
                </a:lnTo>
                <a:lnTo>
                  <a:pt x="8173529" y="76200"/>
                </a:lnTo>
                <a:lnTo>
                  <a:pt x="8181467" y="88900"/>
                </a:lnTo>
                <a:lnTo>
                  <a:pt x="8188959" y="101600"/>
                </a:lnTo>
                <a:close/>
              </a:path>
              <a:path w="8239125" h="3975100">
                <a:moveTo>
                  <a:pt x="7757744" y="165100"/>
                </a:moveTo>
                <a:lnTo>
                  <a:pt x="7748892" y="165100"/>
                </a:lnTo>
                <a:lnTo>
                  <a:pt x="7753324" y="152400"/>
                </a:lnTo>
                <a:lnTo>
                  <a:pt x="7770164" y="114300"/>
                </a:lnTo>
                <a:lnTo>
                  <a:pt x="7783804" y="88900"/>
                </a:lnTo>
                <a:lnTo>
                  <a:pt x="7798650" y="88900"/>
                </a:lnTo>
                <a:lnTo>
                  <a:pt x="7791284" y="101600"/>
                </a:lnTo>
                <a:lnTo>
                  <a:pt x="7791424" y="101600"/>
                </a:lnTo>
                <a:lnTo>
                  <a:pt x="7784515" y="114300"/>
                </a:lnTo>
                <a:lnTo>
                  <a:pt x="7778305" y="114300"/>
                </a:lnTo>
                <a:lnTo>
                  <a:pt x="7772336" y="127000"/>
                </a:lnTo>
                <a:lnTo>
                  <a:pt x="7766964" y="139700"/>
                </a:lnTo>
                <a:lnTo>
                  <a:pt x="7762100" y="152400"/>
                </a:lnTo>
                <a:lnTo>
                  <a:pt x="7757744" y="165100"/>
                </a:lnTo>
                <a:close/>
              </a:path>
              <a:path w="8239125" h="3975100">
                <a:moveTo>
                  <a:pt x="8223745" y="165100"/>
                </a:moveTo>
                <a:lnTo>
                  <a:pt x="8214880" y="165100"/>
                </a:lnTo>
                <a:lnTo>
                  <a:pt x="8210435" y="152400"/>
                </a:lnTo>
                <a:lnTo>
                  <a:pt x="8205558" y="139700"/>
                </a:lnTo>
                <a:lnTo>
                  <a:pt x="8200186" y="127000"/>
                </a:lnTo>
                <a:lnTo>
                  <a:pt x="8194319" y="114300"/>
                </a:lnTo>
                <a:lnTo>
                  <a:pt x="8188121" y="114300"/>
                </a:lnTo>
                <a:lnTo>
                  <a:pt x="8181200" y="101600"/>
                </a:lnTo>
                <a:lnTo>
                  <a:pt x="8196008" y="101600"/>
                </a:lnTo>
                <a:lnTo>
                  <a:pt x="8202460" y="114300"/>
                </a:lnTo>
                <a:lnTo>
                  <a:pt x="8208556" y="127000"/>
                </a:lnTo>
                <a:lnTo>
                  <a:pt x="8214245" y="139700"/>
                </a:lnTo>
                <a:lnTo>
                  <a:pt x="8219300" y="152400"/>
                </a:lnTo>
                <a:lnTo>
                  <a:pt x="8223745" y="165100"/>
                </a:lnTo>
                <a:close/>
              </a:path>
              <a:path w="8239125" h="3975100">
                <a:moveTo>
                  <a:pt x="7753934" y="177800"/>
                </a:moveTo>
                <a:lnTo>
                  <a:pt x="7743113" y="177800"/>
                </a:lnTo>
                <a:lnTo>
                  <a:pt x="7744904" y="165100"/>
                </a:lnTo>
                <a:lnTo>
                  <a:pt x="7757833" y="165100"/>
                </a:lnTo>
                <a:lnTo>
                  <a:pt x="7753934" y="177800"/>
                </a:lnTo>
                <a:close/>
              </a:path>
              <a:path w="8239125" h="3975100">
                <a:moveTo>
                  <a:pt x="8229549" y="177800"/>
                </a:moveTo>
                <a:lnTo>
                  <a:pt x="8218703" y="177800"/>
                </a:lnTo>
                <a:lnTo>
                  <a:pt x="8214804" y="165100"/>
                </a:lnTo>
                <a:lnTo>
                  <a:pt x="8227771" y="165100"/>
                </a:lnTo>
                <a:lnTo>
                  <a:pt x="8229549" y="177800"/>
                </a:lnTo>
                <a:close/>
              </a:path>
              <a:path w="8239125" h="3975100">
                <a:moveTo>
                  <a:pt x="7750670" y="190500"/>
                </a:moveTo>
                <a:lnTo>
                  <a:pt x="7739989" y="190500"/>
                </a:lnTo>
                <a:lnTo>
                  <a:pt x="7741475" y="177800"/>
                </a:lnTo>
                <a:lnTo>
                  <a:pt x="7752270" y="177800"/>
                </a:lnTo>
                <a:lnTo>
                  <a:pt x="7750670" y="190500"/>
                </a:lnTo>
                <a:close/>
              </a:path>
              <a:path w="8239125" h="3975100">
                <a:moveTo>
                  <a:pt x="8232660" y="190500"/>
                </a:moveTo>
                <a:lnTo>
                  <a:pt x="8221954" y="190500"/>
                </a:lnTo>
                <a:lnTo>
                  <a:pt x="8220354" y="177800"/>
                </a:lnTo>
                <a:lnTo>
                  <a:pt x="8231174" y="177800"/>
                </a:lnTo>
                <a:lnTo>
                  <a:pt x="8232660" y="190500"/>
                </a:lnTo>
                <a:close/>
              </a:path>
              <a:path w="8239125" h="3975100">
                <a:moveTo>
                  <a:pt x="7747965" y="203200"/>
                </a:moveTo>
                <a:lnTo>
                  <a:pt x="7737462" y="203200"/>
                </a:lnTo>
                <a:lnTo>
                  <a:pt x="7738656" y="190500"/>
                </a:lnTo>
                <a:lnTo>
                  <a:pt x="7749273" y="190500"/>
                </a:lnTo>
                <a:lnTo>
                  <a:pt x="7747965" y="203200"/>
                </a:lnTo>
                <a:close/>
              </a:path>
              <a:path w="8239125" h="3975100">
                <a:moveTo>
                  <a:pt x="8235188" y="203200"/>
                </a:moveTo>
                <a:lnTo>
                  <a:pt x="8224672" y="203200"/>
                </a:lnTo>
                <a:lnTo>
                  <a:pt x="8223351" y="190500"/>
                </a:lnTo>
                <a:lnTo>
                  <a:pt x="8233994" y="190500"/>
                </a:lnTo>
                <a:lnTo>
                  <a:pt x="8235188" y="203200"/>
                </a:lnTo>
                <a:close/>
              </a:path>
              <a:path w="8239125" h="3975100">
                <a:moveTo>
                  <a:pt x="7744980" y="215900"/>
                </a:moveTo>
                <a:lnTo>
                  <a:pt x="7735544" y="215900"/>
                </a:lnTo>
                <a:lnTo>
                  <a:pt x="7736433" y="203200"/>
                </a:lnTo>
                <a:lnTo>
                  <a:pt x="7745844" y="203200"/>
                </a:lnTo>
                <a:lnTo>
                  <a:pt x="7744980" y="215900"/>
                </a:lnTo>
                <a:close/>
              </a:path>
              <a:path w="8239125" h="3975100">
                <a:moveTo>
                  <a:pt x="8237105" y="215900"/>
                </a:moveTo>
                <a:lnTo>
                  <a:pt x="8227656" y="215900"/>
                </a:lnTo>
                <a:lnTo>
                  <a:pt x="8226793" y="203200"/>
                </a:lnTo>
                <a:lnTo>
                  <a:pt x="8236216" y="203200"/>
                </a:lnTo>
                <a:lnTo>
                  <a:pt x="8237105" y="215900"/>
                </a:lnTo>
                <a:close/>
              </a:path>
              <a:path w="8239125" h="3975100">
                <a:moveTo>
                  <a:pt x="7743736" y="228600"/>
                </a:moveTo>
                <a:lnTo>
                  <a:pt x="7734249" y="228600"/>
                </a:lnTo>
                <a:lnTo>
                  <a:pt x="7734820" y="215900"/>
                </a:lnTo>
                <a:lnTo>
                  <a:pt x="7744294" y="215900"/>
                </a:lnTo>
                <a:lnTo>
                  <a:pt x="7743736" y="228600"/>
                </a:lnTo>
                <a:close/>
              </a:path>
              <a:path w="8239125" h="3975100">
                <a:moveTo>
                  <a:pt x="8238388" y="228600"/>
                </a:moveTo>
                <a:lnTo>
                  <a:pt x="8228901" y="228600"/>
                </a:lnTo>
                <a:lnTo>
                  <a:pt x="8228342" y="215900"/>
                </a:lnTo>
                <a:lnTo>
                  <a:pt x="8237829" y="215900"/>
                </a:lnTo>
                <a:lnTo>
                  <a:pt x="8238388" y="228600"/>
                </a:lnTo>
                <a:close/>
              </a:path>
              <a:path w="8239125" h="3975100">
                <a:moveTo>
                  <a:pt x="7743113" y="241300"/>
                </a:moveTo>
                <a:lnTo>
                  <a:pt x="7733588" y="241300"/>
                </a:lnTo>
                <a:lnTo>
                  <a:pt x="7733842" y="228600"/>
                </a:lnTo>
                <a:lnTo>
                  <a:pt x="7743355" y="228600"/>
                </a:lnTo>
                <a:lnTo>
                  <a:pt x="7743113" y="241300"/>
                </a:lnTo>
                <a:close/>
              </a:path>
              <a:path w="8239125" h="3975100">
                <a:moveTo>
                  <a:pt x="8239048" y="241300"/>
                </a:moveTo>
                <a:lnTo>
                  <a:pt x="8229523" y="241300"/>
                </a:lnTo>
                <a:lnTo>
                  <a:pt x="8229282" y="228600"/>
                </a:lnTo>
                <a:lnTo>
                  <a:pt x="8238794" y="228600"/>
                </a:lnTo>
                <a:lnTo>
                  <a:pt x="8239048" y="241300"/>
                </a:lnTo>
                <a:close/>
              </a:path>
              <a:path w="8239125" h="3975100">
                <a:moveTo>
                  <a:pt x="7743024" y="495300"/>
                </a:moveTo>
                <a:lnTo>
                  <a:pt x="7733499" y="495300"/>
                </a:lnTo>
                <a:lnTo>
                  <a:pt x="7733512" y="241300"/>
                </a:lnTo>
                <a:lnTo>
                  <a:pt x="7733665" y="254000"/>
                </a:lnTo>
                <a:lnTo>
                  <a:pt x="7734160" y="254000"/>
                </a:lnTo>
                <a:lnTo>
                  <a:pt x="7734973" y="266700"/>
                </a:lnTo>
                <a:lnTo>
                  <a:pt x="7736141" y="266700"/>
                </a:lnTo>
                <a:lnTo>
                  <a:pt x="7737589" y="279400"/>
                </a:lnTo>
                <a:lnTo>
                  <a:pt x="7739265" y="279400"/>
                </a:lnTo>
                <a:lnTo>
                  <a:pt x="7741284" y="292100"/>
                </a:lnTo>
                <a:lnTo>
                  <a:pt x="7743024" y="292100"/>
                </a:lnTo>
                <a:lnTo>
                  <a:pt x="7743024" y="495300"/>
                </a:lnTo>
                <a:close/>
              </a:path>
              <a:path w="8239125" h="3975100">
                <a:moveTo>
                  <a:pt x="7743024" y="292100"/>
                </a:moveTo>
                <a:lnTo>
                  <a:pt x="7741284" y="292100"/>
                </a:lnTo>
                <a:lnTo>
                  <a:pt x="7739265" y="279400"/>
                </a:lnTo>
                <a:lnTo>
                  <a:pt x="7737589" y="279400"/>
                </a:lnTo>
                <a:lnTo>
                  <a:pt x="7736141" y="266700"/>
                </a:lnTo>
                <a:lnTo>
                  <a:pt x="7734973" y="266700"/>
                </a:lnTo>
                <a:lnTo>
                  <a:pt x="7734160" y="254000"/>
                </a:lnTo>
                <a:lnTo>
                  <a:pt x="7733665" y="254000"/>
                </a:lnTo>
                <a:lnTo>
                  <a:pt x="7733512" y="241300"/>
                </a:lnTo>
                <a:lnTo>
                  <a:pt x="7743024" y="241300"/>
                </a:lnTo>
                <a:lnTo>
                  <a:pt x="7743024" y="292100"/>
                </a:lnTo>
                <a:close/>
              </a:path>
              <a:path w="8239125" h="3975100">
                <a:moveTo>
                  <a:pt x="7750302" y="292100"/>
                </a:moveTo>
                <a:lnTo>
                  <a:pt x="7743024" y="292100"/>
                </a:lnTo>
                <a:lnTo>
                  <a:pt x="7743024" y="241300"/>
                </a:lnTo>
                <a:lnTo>
                  <a:pt x="7743190" y="254000"/>
                </a:lnTo>
                <a:lnTo>
                  <a:pt x="7743634" y="254000"/>
                </a:lnTo>
                <a:lnTo>
                  <a:pt x="7744421" y="266700"/>
                </a:lnTo>
                <a:lnTo>
                  <a:pt x="7745425" y="266700"/>
                </a:lnTo>
                <a:lnTo>
                  <a:pt x="7746809" y="279400"/>
                </a:lnTo>
                <a:lnTo>
                  <a:pt x="7748358" y="279400"/>
                </a:lnTo>
                <a:lnTo>
                  <a:pt x="7750302" y="292100"/>
                </a:lnTo>
                <a:close/>
              </a:path>
              <a:path w="8239125" h="3975100">
                <a:moveTo>
                  <a:pt x="7981556" y="292100"/>
                </a:moveTo>
                <a:lnTo>
                  <a:pt x="7974279" y="292100"/>
                </a:lnTo>
                <a:lnTo>
                  <a:pt x="7976222" y="279400"/>
                </a:lnTo>
                <a:lnTo>
                  <a:pt x="7977771" y="279400"/>
                </a:lnTo>
                <a:lnTo>
                  <a:pt x="7979156" y="266700"/>
                </a:lnTo>
                <a:lnTo>
                  <a:pt x="7980159" y="266700"/>
                </a:lnTo>
                <a:lnTo>
                  <a:pt x="7980946" y="254000"/>
                </a:lnTo>
                <a:lnTo>
                  <a:pt x="7981391" y="254000"/>
                </a:lnTo>
                <a:lnTo>
                  <a:pt x="7981556" y="241300"/>
                </a:lnTo>
                <a:lnTo>
                  <a:pt x="7981556" y="292100"/>
                </a:lnTo>
                <a:close/>
              </a:path>
              <a:path w="8239125" h="3975100">
                <a:moveTo>
                  <a:pt x="7991081" y="495300"/>
                </a:moveTo>
                <a:lnTo>
                  <a:pt x="7981556" y="495300"/>
                </a:lnTo>
                <a:lnTo>
                  <a:pt x="7981556" y="241300"/>
                </a:lnTo>
                <a:lnTo>
                  <a:pt x="7991081" y="241300"/>
                </a:lnTo>
                <a:lnTo>
                  <a:pt x="7990903" y="254000"/>
                </a:lnTo>
                <a:lnTo>
                  <a:pt x="7990395" y="254000"/>
                </a:lnTo>
                <a:lnTo>
                  <a:pt x="7989570" y="266700"/>
                </a:lnTo>
                <a:lnTo>
                  <a:pt x="7988439" y="266700"/>
                </a:lnTo>
                <a:lnTo>
                  <a:pt x="7986991" y="279400"/>
                </a:lnTo>
                <a:lnTo>
                  <a:pt x="7985252" y="279400"/>
                </a:lnTo>
                <a:lnTo>
                  <a:pt x="7983220" y="292100"/>
                </a:lnTo>
                <a:lnTo>
                  <a:pt x="7991081" y="292100"/>
                </a:lnTo>
                <a:lnTo>
                  <a:pt x="7991081" y="495300"/>
                </a:lnTo>
                <a:close/>
              </a:path>
              <a:path w="8239125" h="3975100">
                <a:moveTo>
                  <a:pt x="7991081" y="292100"/>
                </a:moveTo>
                <a:lnTo>
                  <a:pt x="7983220" y="292100"/>
                </a:lnTo>
                <a:lnTo>
                  <a:pt x="7985252" y="279400"/>
                </a:lnTo>
                <a:lnTo>
                  <a:pt x="7986991" y="279400"/>
                </a:lnTo>
                <a:lnTo>
                  <a:pt x="7988439" y="266700"/>
                </a:lnTo>
                <a:lnTo>
                  <a:pt x="7989570" y="266700"/>
                </a:lnTo>
                <a:lnTo>
                  <a:pt x="7990395" y="254000"/>
                </a:lnTo>
                <a:lnTo>
                  <a:pt x="7990903" y="254000"/>
                </a:lnTo>
                <a:lnTo>
                  <a:pt x="7991081" y="241300"/>
                </a:lnTo>
                <a:lnTo>
                  <a:pt x="7991081" y="292100"/>
                </a:lnTo>
                <a:close/>
              </a:path>
              <a:path w="8239125" h="3975100">
                <a:moveTo>
                  <a:pt x="8229511" y="317500"/>
                </a:moveTo>
                <a:lnTo>
                  <a:pt x="8220354" y="317500"/>
                </a:lnTo>
                <a:lnTo>
                  <a:pt x="8221954" y="304800"/>
                </a:lnTo>
                <a:lnTo>
                  <a:pt x="8223351" y="304800"/>
                </a:lnTo>
                <a:lnTo>
                  <a:pt x="8224672" y="292100"/>
                </a:lnTo>
                <a:lnTo>
                  <a:pt x="8225790" y="292100"/>
                </a:lnTo>
                <a:lnTo>
                  <a:pt x="8226806" y="279400"/>
                </a:lnTo>
                <a:lnTo>
                  <a:pt x="8227631" y="279400"/>
                </a:lnTo>
                <a:lnTo>
                  <a:pt x="8228355" y="266700"/>
                </a:lnTo>
                <a:lnTo>
                  <a:pt x="8228888" y="266700"/>
                </a:lnTo>
                <a:lnTo>
                  <a:pt x="8229282" y="254000"/>
                </a:lnTo>
                <a:lnTo>
                  <a:pt x="8229523" y="254000"/>
                </a:lnTo>
                <a:lnTo>
                  <a:pt x="8229600" y="241300"/>
                </a:lnTo>
                <a:lnTo>
                  <a:pt x="8229511" y="317500"/>
                </a:lnTo>
                <a:close/>
              </a:path>
              <a:path w="8239125" h="3975100">
                <a:moveTo>
                  <a:pt x="8229600" y="316810"/>
                </a:moveTo>
                <a:lnTo>
                  <a:pt x="8229600" y="241300"/>
                </a:lnTo>
                <a:lnTo>
                  <a:pt x="8239125" y="241300"/>
                </a:lnTo>
                <a:lnTo>
                  <a:pt x="8239036" y="254000"/>
                </a:lnTo>
                <a:lnTo>
                  <a:pt x="8238794" y="254000"/>
                </a:lnTo>
                <a:lnTo>
                  <a:pt x="8238388" y="266700"/>
                </a:lnTo>
                <a:lnTo>
                  <a:pt x="8237816" y="266700"/>
                </a:lnTo>
                <a:lnTo>
                  <a:pt x="8237080" y="279400"/>
                </a:lnTo>
                <a:lnTo>
                  <a:pt x="8236204" y="279400"/>
                </a:lnTo>
                <a:lnTo>
                  <a:pt x="8235162" y="292100"/>
                </a:lnTo>
                <a:lnTo>
                  <a:pt x="8233981" y="292100"/>
                </a:lnTo>
                <a:lnTo>
                  <a:pt x="8232635" y="304800"/>
                </a:lnTo>
                <a:lnTo>
                  <a:pt x="8231149" y="304800"/>
                </a:lnTo>
                <a:lnTo>
                  <a:pt x="8229600" y="316810"/>
                </a:lnTo>
                <a:close/>
              </a:path>
              <a:path w="8239125" h="3975100">
                <a:moveTo>
                  <a:pt x="8239125" y="3225800"/>
                </a:moveTo>
                <a:lnTo>
                  <a:pt x="8229600" y="3225800"/>
                </a:lnTo>
                <a:lnTo>
                  <a:pt x="8229600" y="316810"/>
                </a:lnTo>
                <a:lnTo>
                  <a:pt x="8231149" y="304800"/>
                </a:lnTo>
                <a:lnTo>
                  <a:pt x="8232635" y="304800"/>
                </a:lnTo>
                <a:lnTo>
                  <a:pt x="8233981" y="292100"/>
                </a:lnTo>
                <a:lnTo>
                  <a:pt x="8235162" y="292100"/>
                </a:lnTo>
                <a:lnTo>
                  <a:pt x="8236204" y="279400"/>
                </a:lnTo>
                <a:lnTo>
                  <a:pt x="8237080" y="279400"/>
                </a:lnTo>
                <a:lnTo>
                  <a:pt x="8237816" y="266700"/>
                </a:lnTo>
                <a:lnTo>
                  <a:pt x="8238388" y="266700"/>
                </a:lnTo>
                <a:lnTo>
                  <a:pt x="8238794" y="254000"/>
                </a:lnTo>
                <a:lnTo>
                  <a:pt x="8239036" y="254000"/>
                </a:lnTo>
                <a:lnTo>
                  <a:pt x="8239125" y="241300"/>
                </a:lnTo>
                <a:lnTo>
                  <a:pt x="8239125" y="3225800"/>
                </a:lnTo>
                <a:close/>
              </a:path>
              <a:path w="8239125" h="3975100">
                <a:moveTo>
                  <a:pt x="7757477" y="304800"/>
                </a:moveTo>
                <a:lnTo>
                  <a:pt x="7746161" y="304800"/>
                </a:lnTo>
                <a:lnTo>
                  <a:pt x="7743583" y="292100"/>
                </a:lnTo>
                <a:lnTo>
                  <a:pt x="7754734" y="292100"/>
                </a:lnTo>
                <a:lnTo>
                  <a:pt x="7757477" y="304800"/>
                </a:lnTo>
                <a:close/>
              </a:path>
              <a:path w="8239125" h="3975100">
                <a:moveTo>
                  <a:pt x="7978317" y="304800"/>
                </a:moveTo>
                <a:lnTo>
                  <a:pt x="7967103" y="304800"/>
                </a:lnTo>
                <a:lnTo>
                  <a:pt x="7969846" y="292100"/>
                </a:lnTo>
                <a:lnTo>
                  <a:pt x="7980908" y="292100"/>
                </a:lnTo>
                <a:lnTo>
                  <a:pt x="7978317" y="304800"/>
                </a:lnTo>
                <a:close/>
              </a:path>
              <a:path w="8239125" h="3975100">
                <a:moveTo>
                  <a:pt x="7763459" y="317500"/>
                </a:moveTo>
                <a:lnTo>
                  <a:pt x="7752092" y="317500"/>
                </a:lnTo>
                <a:lnTo>
                  <a:pt x="7748993" y="304800"/>
                </a:lnTo>
                <a:lnTo>
                  <a:pt x="7760233" y="304800"/>
                </a:lnTo>
                <a:lnTo>
                  <a:pt x="7763459" y="317500"/>
                </a:lnTo>
                <a:close/>
              </a:path>
              <a:path w="8239125" h="3975100">
                <a:moveTo>
                  <a:pt x="7972374" y="317500"/>
                </a:moveTo>
                <a:lnTo>
                  <a:pt x="7961122" y="317500"/>
                </a:lnTo>
                <a:lnTo>
                  <a:pt x="7964347" y="304800"/>
                </a:lnTo>
                <a:lnTo>
                  <a:pt x="7975473" y="304800"/>
                </a:lnTo>
                <a:lnTo>
                  <a:pt x="7972374" y="317500"/>
                </a:lnTo>
                <a:close/>
              </a:path>
              <a:path w="8239125" h="3975100">
                <a:moveTo>
                  <a:pt x="7774089" y="330200"/>
                </a:moveTo>
                <a:lnTo>
                  <a:pt x="7762849" y="330200"/>
                </a:lnTo>
                <a:lnTo>
                  <a:pt x="7759026" y="317500"/>
                </a:lnTo>
                <a:lnTo>
                  <a:pt x="7770190" y="317500"/>
                </a:lnTo>
                <a:lnTo>
                  <a:pt x="7774089" y="330200"/>
                </a:lnTo>
                <a:close/>
              </a:path>
              <a:path w="8239125" h="3975100">
                <a:moveTo>
                  <a:pt x="7961591" y="330200"/>
                </a:moveTo>
                <a:lnTo>
                  <a:pt x="7950492" y="330200"/>
                </a:lnTo>
                <a:lnTo>
                  <a:pt x="7954391" y="317500"/>
                </a:lnTo>
                <a:lnTo>
                  <a:pt x="7965414" y="317500"/>
                </a:lnTo>
                <a:lnTo>
                  <a:pt x="7961591" y="330200"/>
                </a:lnTo>
                <a:close/>
              </a:path>
              <a:path w="8239125" h="3975100">
                <a:moveTo>
                  <a:pt x="8195881" y="393700"/>
                </a:moveTo>
                <a:lnTo>
                  <a:pt x="8181200" y="393700"/>
                </a:lnTo>
                <a:lnTo>
                  <a:pt x="8188121" y="381000"/>
                </a:lnTo>
                <a:lnTo>
                  <a:pt x="8194446" y="368300"/>
                </a:lnTo>
                <a:lnTo>
                  <a:pt x="8200186" y="368300"/>
                </a:lnTo>
                <a:lnTo>
                  <a:pt x="8205660" y="355600"/>
                </a:lnTo>
                <a:lnTo>
                  <a:pt x="8210524" y="342900"/>
                </a:lnTo>
                <a:lnTo>
                  <a:pt x="8214880" y="330200"/>
                </a:lnTo>
                <a:lnTo>
                  <a:pt x="8218703" y="317500"/>
                </a:lnTo>
                <a:lnTo>
                  <a:pt x="8227720" y="317500"/>
                </a:lnTo>
                <a:lnTo>
                  <a:pt x="8223745" y="330200"/>
                </a:lnTo>
                <a:lnTo>
                  <a:pt x="8219211" y="342900"/>
                </a:lnTo>
                <a:lnTo>
                  <a:pt x="8214144" y="355600"/>
                </a:lnTo>
                <a:lnTo>
                  <a:pt x="8208556" y="368300"/>
                </a:lnTo>
                <a:lnTo>
                  <a:pt x="8202460" y="381000"/>
                </a:lnTo>
                <a:lnTo>
                  <a:pt x="8195881" y="393700"/>
                </a:lnTo>
                <a:close/>
              </a:path>
              <a:path w="8239125" h="3975100">
                <a:moveTo>
                  <a:pt x="7786522" y="342900"/>
                </a:moveTo>
                <a:lnTo>
                  <a:pt x="7771142" y="342900"/>
                </a:lnTo>
                <a:lnTo>
                  <a:pt x="7766888" y="330200"/>
                </a:lnTo>
                <a:lnTo>
                  <a:pt x="7782013" y="330200"/>
                </a:lnTo>
                <a:lnTo>
                  <a:pt x="7786522" y="342900"/>
                </a:lnTo>
                <a:close/>
              </a:path>
              <a:path w="8239125" h="3975100">
                <a:moveTo>
                  <a:pt x="7953273" y="342900"/>
                </a:moveTo>
                <a:lnTo>
                  <a:pt x="7938058" y="342900"/>
                </a:lnTo>
                <a:lnTo>
                  <a:pt x="7942567" y="330200"/>
                </a:lnTo>
                <a:lnTo>
                  <a:pt x="7957540" y="330200"/>
                </a:lnTo>
                <a:lnTo>
                  <a:pt x="7953273" y="342900"/>
                </a:lnTo>
                <a:close/>
              </a:path>
              <a:path w="8239125" h="3975100">
                <a:moveTo>
                  <a:pt x="7805547" y="355600"/>
                </a:moveTo>
                <a:lnTo>
                  <a:pt x="7785138" y="355600"/>
                </a:lnTo>
                <a:lnTo>
                  <a:pt x="7780286" y="342900"/>
                </a:lnTo>
                <a:lnTo>
                  <a:pt x="7800352" y="342900"/>
                </a:lnTo>
                <a:lnTo>
                  <a:pt x="7805547" y="355600"/>
                </a:lnTo>
                <a:close/>
              </a:path>
              <a:path w="8239125" h="3975100">
                <a:moveTo>
                  <a:pt x="7939443" y="355600"/>
                </a:moveTo>
                <a:lnTo>
                  <a:pt x="7919034" y="355600"/>
                </a:lnTo>
                <a:lnTo>
                  <a:pt x="7924228" y="342900"/>
                </a:lnTo>
                <a:lnTo>
                  <a:pt x="7944129" y="342900"/>
                </a:lnTo>
                <a:lnTo>
                  <a:pt x="7939443" y="355600"/>
                </a:lnTo>
                <a:close/>
              </a:path>
              <a:path w="8239125" h="3975100">
                <a:moveTo>
                  <a:pt x="7832598" y="368300"/>
                </a:moveTo>
                <a:lnTo>
                  <a:pt x="7806347" y="368300"/>
                </a:lnTo>
                <a:lnTo>
                  <a:pt x="7800797" y="355600"/>
                </a:lnTo>
                <a:lnTo>
                  <a:pt x="7826717" y="355600"/>
                </a:lnTo>
                <a:lnTo>
                  <a:pt x="7832598" y="368300"/>
                </a:lnTo>
                <a:close/>
              </a:path>
              <a:path w="8239125" h="3975100">
                <a:moveTo>
                  <a:pt x="7838363" y="368300"/>
                </a:moveTo>
                <a:lnTo>
                  <a:pt x="7832598" y="368300"/>
                </a:lnTo>
                <a:lnTo>
                  <a:pt x="7832369" y="355600"/>
                </a:lnTo>
                <a:lnTo>
                  <a:pt x="7838363" y="368300"/>
                </a:lnTo>
                <a:close/>
              </a:path>
              <a:path w="8239125" h="3975100">
                <a:moveTo>
                  <a:pt x="7891983" y="368300"/>
                </a:moveTo>
                <a:lnTo>
                  <a:pt x="7886217" y="368300"/>
                </a:lnTo>
                <a:lnTo>
                  <a:pt x="7892211" y="355600"/>
                </a:lnTo>
                <a:lnTo>
                  <a:pt x="7891983" y="368300"/>
                </a:lnTo>
                <a:close/>
              </a:path>
              <a:path w="8239125" h="3975100">
                <a:moveTo>
                  <a:pt x="7918018" y="368300"/>
                </a:moveTo>
                <a:lnTo>
                  <a:pt x="7891983" y="368300"/>
                </a:lnTo>
                <a:lnTo>
                  <a:pt x="7897876" y="355600"/>
                </a:lnTo>
                <a:lnTo>
                  <a:pt x="7923580" y="355600"/>
                </a:lnTo>
                <a:lnTo>
                  <a:pt x="7918018" y="368300"/>
                </a:lnTo>
                <a:close/>
              </a:path>
              <a:path w="8239125" h="3975100">
                <a:moveTo>
                  <a:pt x="7868793" y="381000"/>
                </a:moveTo>
                <a:lnTo>
                  <a:pt x="7855546" y="381000"/>
                </a:lnTo>
                <a:lnTo>
                  <a:pt x="7849006" y="368300"/>
                </a:lnTo>
                <a:lnTo>
                  <a:pt x="7875333" y="368300"/>
                </a:lnTo>
                <a:lnTo>
                  <a:pt x="7868793" y="381000"/>
                </a:lnTo>
                <a:close/>
              </a:path>
              <a:path w="8239125" h="3975100">
                <a:moveTo>
                  <a:pt x="8173377" y="419100"/>
                </a:moveTo>
                <a:lnTo>
                  <a:pt x="8158264" y="419100"/>
                </a:lnTo>
                <a:lnTo>
                  <a:pt x="8166481" y="406400"/>
                </a:lnTo>
                <a:lnTo>
                  <a:pt x="8173974" y="406400"/>
                </a:lnTo>
                <a:lnTo>
                  <a:pt x="8181340" y="393700"/>
                </a:lnTo>
                <a:lnTo>
                  <a:pt x="8188833" y="393700"/>
                </a:lnTo>
                <a:lnTo>
                  <a:pt x="8181467" y="406400"/>
                </a:lnTo>
                <a:lnTo>
                  <a:pt x="8173377" y="419100"/>
                </a:lnTo>
                <a:close/>
              </a:path>
              <a:path w="8239125" h="3975100">
                <a:moveTo>
                  <a:pt x="8147037" y="444500"/>
                </a:moveTo>
                <a:lnTo>
                  <a:pt x="8131784" y="444500"/>
                </a:lnTo>
                <a:lnTo>
                  <a:pt x="8141157" y="431800"/>
                </a:lnTo>
                <a:lnTo>
                  <a:pt x="8149805" y="431800"/>
                </a:lnTo>
                <a:lnTo>
                  <a:pt x="8158429" y="419100"/>
                </a:lnTo>
                <a:lnTo>
                  <a:pt x="8165160" y="419100"/>
                </a:lnTo>
                <a:lnTo>
                  <a:pt x="8156219" y="431800"/>
                </a:lnTo>
                <a:lnTo>
                  <a:pt x="8147037" y="444500"/>
                </a:lnTo>
                <a:close/>
              </a:path>
              <a:path w="8239125" h="3975100">
                <a:moveTo>
                  <a:pt x="8127568" y="457200"/>
                </a:moveTo>
                <a:lnTo>
                  <a:pt x="8112366" y="457200"/>
                </a:lnTo>
                <a:lnTo>
                  <a:pt x="8122424" y="444500"/>
                </a:lnTo>
                <a:lnTo>
                  <a:pt x="8137486" y="444500"/>
                </a:lnTo>
                <a:lnTo>
                  <a:pt x="8127568" y="457200"/>
                </a:lnTo>
                <a:close/>
              </a:path>
              <a:path w="8239125" h="3975100">
                <a:moveTo>
                  <a:pt x="8106714" y="469900"/>
                </a:moveTo>
                <a:lnTo>
                  <a:pt x="8091678" y="469900"/>
                </a:lnTo>
                <a:lnTo>
                  <a:pt x="8102384" y="457200"/>
                </a:lnTo>
                <a:lnTo>
                  <a:pt x="8117509" y="457200"/>
                </a:lnTo>
                <a:lnTo>
                  <a:pt x="8106714" y="469900"/>
                </a:lnTo>
                <a:close/>
              </a:path>
              <a:path w="8239125" h="3975100">
                <a:moveTo>
                  <a:pt x="8084616" y="482600"/>
                </a:moveTo>
                <a:lnTo>
                  <a:pt x="8058543" y="482600"/>
                </a:lnTo>
                <a:lnTo>
                  <a:pt x="8070075" y="469900"/>
                </a:lnTo>
                <a:lnTo>
                  <a:pt x="8095818" y="469900"/>
                </a:lnTo>
                <a:lnTo>
                  <a:pt x="8084616" y="482600"/>
                </a:lnTo>
                <a:close/>
              </a:path>
              <a:path w="8239125" h="3975100">
                <a:moveTo>
                  <a:pt x="8055470" y="495300"/>
                </a:moveTo>
                <a:lnTo>
                  <a:pt x="8004975" y="495300"/>
                </a:lnTo>
                <a:lnTo>
                  <a:pt x="8011248" y="482600"/>
                </a:lnTo>
                <a:lnTo>
                  <a:pt x="8061439" y="482600"/>
                </a:lnTo>
                <a:lnTo>
                  <a:pt x="8055470" y="495300"/>
                </a:lnTo>
                <a:close/>
              </a:path>
              <a:path w="8239125" h="3975100">
                <a:moveTo>
                  <a:pt x="215696" y="508000"/>
                </a:moveTo>
                <a:lnTo>
                  <a:pt x="166001" y="508000"/>
                </a:lnTo>
                <a:lnTo>
                  <a:pt x="177685" y="495300"/>
                </a:lnTo>
                <a:lnTo>
                  <a:pt x="221881" y="495300"/>
                </a:lnTo>
                <a:lnTo>
                  <a:pt x="215696" y="508000"/>
                </a:lnTo>
                <a:close/>
              </a:path>
              <a:path w="8239125" h="3975100">
                <a:moveTo>
                  <a:pt x="158000" y="520700"/>
                </a:moveTo>
                <a:lnTo>
                  <a:pt x="143306" y="520700"/>
                </a:lnTo>
                <a:lnTo>
                  <a:pt x="154508" y="508000"/>
                </a:lnTo>
                <a:lnTo>
                  <a:pt x="169265" y="508000"/>
                </a:lnTo>
                <a:lnTo>
                  <a:pt x="158000" y="520700"/>
                </a:lnTo>
                <a:close/>
              </a:path>
              <a:path w="8239125" h="3975100">
                <a:moveTo>
                  <a:pt x="116700" y="546100"/>
                </a:moveTo>
                <a:lnTo>
                  <a:pt x="101638" y="546100"/>
                </a:lnTo>
                <a:lnTo>
                  <a:pt x="111556" y="533400"/>
                </a:lnTo>
                <a:lnTo>
                  <a:pt x="121615" y="520700"/>
                </a:lnTo>
                <a:lnTo>
                  <a:pt x="147447" y="520700"/>
                </a:lnTo>
                <a:lnTo>
                  <a:pt x="136740" y="533400"/>
                </a:lnTo>
                <a:lnTo>
                  <a:pt x="126758" y="533400"/>
                </a:lnTo>
                <a:lnTo>
                  <a:pt x="116700" y="546100"/>
                </a:lnTo>
                <a:close/>
              </a:path>
              <a:path w="8239125" h="3975100">
                <a:moveTo>
                  <a:pt x="97967" y="558800"/>
                </a:moveTo>
                <a:lnTo>
                  <a:pt x="82905" y="558800"/>
                </a:lnTo>
                <a:lnTo>
                  <a:pt x="92087" y="546100"/>
                </a:lnTo>
                <a:lnTo>
                  <a:pt x="107340" y="546100"/>
                </a:lnTo>
                <a:lnTo>
                  <a:pt x="97967" y="558800"/>
                </a:lnTo>
                <a:close/>
              </a:path>
              <a:path w="8239125" h="3975100">
                <a:moveTo>
                  <a:pt x="57784" y="596900"/>
                </a:moveTo>
                <a:lnTo>
                  <a:pt x="50292" y="596900"/>
                </a:lnTo>
                <a:lnTo>
                  <a:pt x="57657" y="584200"/>
                </a:lnTo>
                <a:lnTo>
                  <a:pt x="65747" y="571500"/>
                </a:lnTo>
                <a:lnTo>
                  <a:pt x="73964" y="558800"/>
                </a:lnTo>
                <a:lnTo>
                  <a:pt x="89319" y="558800"/>
                </a:lnTo>
                <a:lnTo>
                  <a:pt x="80695" y="571500"/>
                </a:lnTo>
                <a:lnTo>
                  <a:pt x="80860" y="571500"/>
                </a:lnTo>
                <a:lnTo>
                  <a:pt x="72643" y="584200"/>
                </a:lnTo>
                <a:lnTo>
                  <a:pt x="65151" y="584200"/>
                </a:lnTo>
                <a:lnTo>
                  <a:pt x="57784" y="596900"/>
                </a:lnTo>
                <a:close/>
              </a:path>
              <a:path w="8239125" h="3975100">
                <a:moveTo>
                  <a:pt x="20421" y="673100"/>
                </a:moveTo>
                <a:lnTo>
                  <a:pt x="11404" y="673100"/>
                </a:lnTo>
                <a:lnTo>
                  <a:pt x="15379" y="660400"/>
                </a:lnTo>
                <a:lnTo>
                  <a:pt x="30568" y="622300"/>
                </a:lnTo>
                <a:lnTo>
                  <a:pt x="43243" y="596900"/>
                </a:lnTo>
                <a:lnTo>
                  <a:pt x="57924" y="596900"/>
                </a:lnTo>
                <a:lnTo>
                  <a:pt x="51003" y="609600"/>
                </a:lnTo>
                <a:lnTo>
                  <a:pt x="51130" y="609600"/>
                </a:lnTo>
                <a:lnTo>
                  <a:pt x="44678" y="622300"/>
                </a:lnTo>
                <a:lnTo>
                  <a:pt x="38938" y="622300"/>
                </a:lnTo>
                <a:lnTo>
                  <a:pt x="33464" y="635000"/>
                </a:lnTo>
                <a:lnTo>
                  <a:pt x="28600" y="647700"/>
                </a:lnTo>
                <a:lnTo>
                  <a:pt x="24244" y="660400"/>
                </a:lnTo>
                <a:lnTo>
                  <a:pt x="20421" y="673100"/>
                </a:lnTo>
                <a:close/>
              </a:path>
              <a:path w="8239125" h="3975100">
                <a:moveTo>
                  <a:pt x="402894" y="622300"/>
                </a:moveTo>
                <a:lnTo>
                  <a:pt x="351002" y="622300"/>
                </a:lnTo>
                <a:lnTo>
                  <a:pt x="357111" y="609600"/>
                </a:lnTo>
                <a:lnTo>
                  <a:pt x="396557" y="609600"/>
                </a:lnTo>
                <a:lnTo>
                  <a:pt x="402894" y="622300"/>
                </a:lnTo>
                <a:close/>
              </a:path>
              <a:path w="8239125" h="3975100">
                <a:moveTo>
                  <a:pt x="335711" y="635000"/>
                </a:moveTo>
                <a:lnTo>
                  <a:pt x="315544" y="635000"/>
                </a:lnTo>
                <a:lnTo>
                  <a:pt x="321106" y="622300"/>
                </a:lnTo>
                <a:lnTo>
                  <a:pt x="341477" y="622300"/>
                </a:lnTo>
                <a:lnTo>
                  <a:pt x="335711" y="635000"/>
                </a:lnTo>
                <a:close/>
              </a:path>
              <a:path w="8239125" h="3975100">
                <a:moveTo>
                  <a:pt x="341248" y="635000"/>
                </a:moveTo>
                <a:lnTo>
                  <a:pt x="341477" y="622300"/>
                </a:lnTo>
                <a:lnTo>
                  <a:pt x="347141" y="622300"/>
                </a:lnTo>
                <a:lnTo>
                  <a:pt x="341248" y="635000"/>
                </a:lnTo>
                <a:close/>
              </a:path>
              <a:path w="8239125" h="3975100">
                <a:moveTo>
                  <a:pt x="412407" y="635000"/>
                </a:moveTo>
                <a:lnTo>
                  <a:pt x="406527" y="622300"/>
                </a:lnTo>
                <a:lnTo>
                  <a:pt x="412191" y="622300"/>
                </a:lnTo>
                <a:lnTo>
                  <a:pt x="412407" y="635000"/>
                </a:lnTo>
                <a:close/>
              </a:path>
              <a:path w="8239125" h="3975100">
                <a:moveTo>
                  <a:pt x="438327" y="635000"/>
                </a:moveTo>
                <a:lnTo>
                  <a:pt x="417944" y="635000"/>
                </a:lnTo>
                <a:lnTo>
                  <a:pt x="412191" y="622300"/>
                </a:lnTo>
                <a:lnTo>
                  <a:pt x="432777" y="622300"/>
                </a:lnTo>
                <a:lnTo>
                  <a:pt x="438327" y="635000"/>
                </a:lnTo>
                <a:close/>
              </a:path>
              <a:path w="8239125" h="3975100">
                <a:moveTo>
                  <a:pt x="310057" y="647700"/>
                </a:moveTo>
                <a:lnTo>
                  <a:pt x="294995" y="647700"/>
                </a:lnTo>
                <a:lnTo>
                  <a:pt x="299681" y="635000"/>
                </a:lnTo>
                <a:lnTo>
                  <a:pt x="315087" y="635000"/>
                </a:lnTo>
                <a:lnTo>
                  <a:pt x="310057" y="647700"/>
                </a:lnTo>
                <a:close/>
              </a:path>
              <a:path w="8239125" h="3975100">
                <a:moveTo>
                  <a:pt x="458838" y="647700"/>
                </a:moveTo>
                <a:lnTo>
                  <a:pt x="443611" y="647700"/>
                </a:lnTo>
                <a:lnTo>
                  <a:pt x="438569" y="635000"/>
                </a:lnTo>
                <a:lnTo>
                  <a:pt x="453986" y="635000"/>
                </a:lnTo>
                <a:lnTo>
                  <a:pt x="458838" y="647700"/>
                </a:lnTo>
                <a:close/>
              </a:path>
              <a:path w="8239125" h="3975100">
                <a:moveTo>
                  <a:pt x="296557" y="660400"/>
                </a:moveTo>
                <a:lnTo>
                  <a:pt x="281584" y="660400"/>
                </a:lnTo>
                <a:lnTo>
                  <a:pt x="285851" y="647700"/>
                </a:lnTo>
                <a:lnTo>
                  <a:pt x="301066" y="647700"/>
                </a:lnTo>
                <a:lnTo>
                  <a:pt x="296557" y="660400"/>
                </a:lnTo>
                <a:close/>
              </a:path>
              <a:path w="8239125" h="3975100">
                <a:moveTo>
                  <a:pt x="472236" y="660400"/>
                </a:moveTo>
                <a:lnTo>
                  <a:pt x="457111" y="660400"/>
                </a:lnTo>
                <a:lnTo>
                  <a:pt x="452602" y="647700"/>
                </a:lnTo>
                <a:lnTo>
                  <a:pt x="467982" y="647700"/>
                </a:lnTo>
                <a:lnTo>
                  <a:pt x="472236" y="660400"/>
                </a:lnTo>
                <a:close/>
              </a:path>
              <a:path w="8239125" h="3975100">
                <a:moveTo>
                  <a:pt x="281190" y="673100"/>
                </a:moveTo>
                <a:lnTo>
                  <a:pt x="270103" y="673100"/>
                </a:lnTo>
                <a:lnTo>
                  <a:pt x="273697" y="660400"/>
                </a:lnTo>
                <a:lnTo>
                  <a:pt x="284873" y="660400"/>
                </a:lnTo>
                <a:lnTo>
                  <a:pt x="281190" y="673100"/>
                </a:lnTo>
                <a:close/>
              </a:path>
              <a:path w="8239125" h="3975100">
                <a:moveTo>
                  <a:pt x="284734" y="673100"/>
                </a:moveTo>
                <a:lnTo>
                  <a:pt x="284873" y="660400"/>
                </a:lnTo>
                <a:lnTo>
                  <a:pt x="288632" y="660400"/>
                </a:lnTo>
                <a:lnTo>
                  <a:pt x="284734" y="673100"/>
                </a:lnTo>
                <a:close/>
              </a:path>
              <a:path w="8239125" h="3975100">
                <a:moveTo>
                  <a:pt x="468934" y="673100"/>
                </a:moveTo>
                <a:lnTo>
                  <a:pt x="465035" y="660400"/>
                </a:lnTo>
                <a:lnTo>
                  <a:pt x="468795" y="660400"/>
                </a:lnTo>
                <a:lnTo>
                  <a:pt x="468934" y="673100"/>
                </a:lnTo>
                <a:close/>
              </a:path>
              <a:path w="8239125" h="3975100">
                <a:moveTo>
                  <a:pt x="483679" y="673100"/>
                </a:moveTo>
                <a:lnTo>
                  <a:pt x="472478" y="673100"/>
                </a:lnTo>
                <a:lnTo>
                  <a:pt x="468795" y="660400"/>
                </a:lnTo>
                <a:lnTo>
                  <a:pt x="480098" y="660400"/>
                </a:lnTo>
                <a:lnTo>
                  <a:pt x="483679" y="673100"/>
                </a:lnTo>
                <a:close/>
              </a:path>
              <a:path w="8239125" h="3975100">
                <a:moveTo>
                  <a:pt x="17170" y="685800"/>
                </a:moveTo>
                <a:lnTo>
                  <a:pt x="6489" y="685800"/>
                </a:lnTo>
                <a:lnTo>
                  <a:pt x="7975" y="673100"/>
                </a:lnTo>
                <a:lnTo>
                  <a:pt x="18770" y="673100"/>
                </a:lnTo>
                <a:lnTo>
                  <a:pt x="17170" y="685800"/>
                </a:lnTo>
                <a:close/>
              </a:path>
              <a:path w="8239125" h="3975100">
                <a:moveTo>
                  <a:pt x="274777" y="685800"/>
                </a:moveTo>
                <a:lnTo>
                  <a:pt x="263652" y="685800"/>
                </a:lnTo>
                <a:lnTo>
                  <a:pt x="266750" y="673100"/>
                </a:lnTo>
                <a:lnTo>
                  <a:pt x="278003" y="673100"/>
                </a:lnTo>
                <a:lnTo>
                  <a:pt x="274777" y="685800"/>
                </a:lnTo>
                <a:close/>
              </a:path>
              <a:path w="8239125" h="3975100">
                <a:moveTo>
                  <a:pt x="490131" y="685800"/>
                </a:moveTo>
                <a:lnTo>
                  <a:pt x="478891" y="685800"/>
                </a:lnTo>
                <a:lnTo>
                  <a:pt x="475665" y="673100"/>
                </a:lnTo>
                <a:lnTo>
                  <a:pt x="487032" y="673100"/>
                </a:lnTo>
                <a:lnTo>
                  <a:pt x="490131" y="685800"/>
                </a:lnTo>
                <a:close/>
              </a:path>
              <a:path w="8239125" h="3975100">
                <a:moveTo>
                  <a:pt x="14452" y="698500"/>
                </a:moveTo>
                <a:lnTo>
                  <a:pt x="3962" y="698500"/>
                </a:lnTo>
                <a:lnTo>
                  <a:pt x="5143" y="685800"/>
                </a:lnTo>
                <a:lnTo>
                  <a:pt x="15773" y="685800"/>
                </a:lnTo>
                <a:lnTo>
                  <a:pt x="14452" y="698500"/>
                </a:lnTo>
                <a:close/>
              </a:path>
              <a:path w="8239125" h="3975100">
                <a:moveTo>
                  <a:pt x="266890" y="698500"/>
                </a:moveTo>
                <a:lnTo>
                  <a:pt x="258216" y="698500"/>
                </a:lnTo>
                <a:lnTo>
                  <a:pt x="260794" y="685800"/>
                </a:lnTo>
                <a:lnTo>
                  <a:pt x="269379" y="685800"/>
                </a:lnTo>
                <a:lnTo>
                  <a:pt x="266890" y="698500"/>
                </a:lnTo>
                <a:close/>
              </a:path>
              <a:path w="8239125" h="3975100">
                <a:moveTo>
                  <a:pt x="495541" y="698500"/>
                </a:moveTo>
                <a:lnTo>
                  <a:pt x="486765" y="698500"/>
                </a:lnTo>
                <a:lnTo>
                  <a:pt x="484289" y="685800"/>
                </a:lnTo>
                <a:lnTo>
                  <a:pt x="492963" y="685800"/>
                </a:lnTo>
                <a:lnTo>
                  <a:pt x="495541" y="698500"/>
                </a:lnTo>
                <a:close/>
              </a:path>
              <a:path w="8239125" h="3975100">
                <a:moveTo>
                  <a:pt x="12318" y="711200"/>
                </a:moveTo>
                <a:lnTo>
                  <a:pt x="2044" y="711200"/>
                </a:lnTo>
                <a:lnTo>
                  <a:pt x="2920" y="698500"/>
                </a:lnTo>
                <a:lnTo>
                  <a:pt x="13334" y="698500"/>
                </a:lnTo>
                <a:lnTo>
                  <a:pt x="12318" y="711200"/>
                </a:lnTo>
                <a:close/>
              </a:path>
              <a:path w="8239125" h="3975100">
                <a:moveTo>
                  <a:pt x="262902" y="711200"/>
                </a:moveTo>
                <a:lnTo>
                  <a:pt x="252133" y="711200"/>
                </a:lnTo>
                <a:lnTo>
                  <a:pt x="253873" y="698500"/>
                </a:lnTo>
                <a:lnTo>
                  <a:pt x="264845" y="698500"/>
                </a:lnTo>
                <a:lnTo>
                  <a:pt x="262902" y="711200"/>
                </a:lnTo>
                <a:close/>
              </a:path>
              <a:path w="8239125" h="3975100">
                <a:moveTo>
                  <a:pt x="501535" y="711200"/>
                </a:moveTo>
                <a:lnTo>
                  <a:pt x="490766" y="711200"/>
                </a:lnTo>
                <a:lnTo>
                  <a:pt x="488822" y="698500"/>
                </a:lnTo>
                <a:lnTo>
                  <a:pt x="499859" y="698500"/>
                </a:lnTo>
                <a:lnTo>
                  <a:pt x="501535" y="711200"/>
                </a:lnTo>
                <a:close/>
              </a:path>
              <a:path w="8239125" h="3975100">
                <a:moveTo>
                  <a:pt x="10769" y="723900"/>
                </a:moveTo>
                <a:lnTo>
                  <a:pt x="736" y="723900"/>
                </a:lnTo>
                <a:lnTo>
                  <a:pt x="1308" y="711200"/>
                </a:lnTo>
                <a:lnTo>
                  <a:pt x="11480" y="711200"/>
                </a:lnTo>
                <a:lnTo>
                  <a:pt x="10769" y="723900"/>
                </a:lnTo>
                <a:close/>
              </a:path>
              <a:path w="8239125" h="3975100">
                <a:moveTo>
                  <a:pt x="259969" y="723900"/>
                </a:moveTo>
                <a:lnTo>
                  <a:pt x="249554" y="723900"/>
                </a:lnTo>
                <a:lnTo>
                  <a:pt x="250685" y="711200"/>
                </a:lnTo>
                <a:lnTo>
                  <a:pt x="261353" y="711200"/>
                </a:lnTo>
                <a:lnTo>
                  <a:pt x="259969" y="723900"/>
                </a:lnTo>
                <a:close/>
              </a:path>
              <a:path w="8239125" h="3975100">
                <a:moveTo>
                  <a:pt x="504151" y="723900"/>
                </a:moveTo>
                <a:lnTo>
                  <a:pt x="493699" y="723900"/>
                </a:lnTo>
                <a:lnTo>
                  <a:pt x="492315" y="711200"/>
                </a:lnTo>
                <a:lnTo>
                  <a:pt x="503021" y="711200"/>
                </a:lnTo>
                <a:lnTo>
                  <a:pt x="504151" y="723900"/>
                </a:lnTo>
                <a:close/>
              </a:path>
              <a:path w="8239125" h="3975100">
                <a:moveTo>
                  <a:pt x="9601" y="736600"/>
                </a:moveTo>
                <a:lnTo>
                  <a:pt x="76" y="736600"/>
                </a:lnTo>
                <a:lnTo>
                  <a:pt x="330" y="723900"/>
                </a:lnTo>
                <a:lnTo>
                  <a:pt x="9842" y="723900"/>
                </a:lnTo>
                <a:lnTo>
                  <a:pt x="9601" y="736600"/>
                </a:lnTo>
                <a:close/>
              </a:path>
              <a:path w="8239125" h="3975100">
                <a:moveTo>
                  <a:pt x="257721" y="736600"/>
                </a:moveTo>
                <a:lnTo>
                  <a:pt x="248221" y="736600"/>
                </a:lnTo>
                <a:lnTo>
                  <a:pt x="248729" y="723900"/>
                </a:lnTo>
                <a:lnTo>
                  <a:pt x="258203" y="723900"/>
                </a:lnTo>
                <a:lnTo>
                  <a:pt x="257721" y="736600"/>
                </a:lnTo>
                <a:close/>
              </a:path>
              <a:path w="8239125" h="3975100">
                <a:moveTo>
                  <a:pt x="258178" y="736600"/>
                </a:moveTo>
                <a:lnTo>
                  <a:pt x="258203" y="723900"/>
                </a:lnTo>
                <a:lnTo>
                  <a:pt x="258965" y="723900"/>
                </a:lnTo>
                <a:lnTo>
                  <a:pt x="258178" y="736600"/>
                </a:lnTo>
                <a:close/>
              </a:path>
              <a:path w="8239125" h="3975100">
                <a:moveTo>
                  <a:pt x="495490" y="736600"/>
                </a:moveTo>
                <a:lnTo>
                  <a:pt x="494703" y="723900"/>
                </a:lnTo>
                <a:lnTo>
                  <a:pt x="495465" y="723900"/>
                </a:lnTo>
                <a:lnTo>
                  <a:pt x="495490" y="736600"/>
                </a:lnTo>
                <a:close/>
              </a:path>
              <a:path w="8239125" h="3975100">
                <a:moveTo>
                  <a:pt x="505459" y="736600"/>
                </a:moveTo>
                <a:lnTo>
                  <a:pt x="495947" y="736600"/>
                </a:lnTo>
                <a:lnTo>
                  <a:pt x="495465" y="723900"/>
                </a:lnTo>
                <a:lnTo>
                  <a:pt x="504964" y="723900"/>
                </a:lnTo>
                <a:lnTo>
                  <a:pt x="505459" y="736600"/>
                </a:lnTo>
                <a:close/>
              </a:path>
              <a:path w="8239125" h="3975100">
                <a:moveTo>
                  <a:pt x="9525" y="3721100"/>
                </a:moveTo>
                <a:lnTo>
                  <a:pt x="0" y="3721100"/>
                </a:lnTo>
                <a:lnTo>
                  <a:pt x="0" y="736600"/>
                </a:lnTo>
                <a:lnTo>
                  <a:pt x="76" y="749300"/>
                </a:lnTo>
                <a:lnTo>
                  <a:pt x="330" y="749300"/>
                </a:lnTo>
                <a:lnTo>
                  <a:pt x="736" y="762000"/>
                </a:lnTo>
                <a:lnTo>
                  <a:pt x="1295" y="762000"/>
                </a:lnTo>
                <a:lnTo>
                  <a:pt x="2019" y="774700"/>
                </a:lnTo>
                <a:lnTo>
                  <a:pt x="2908" y="774700"/>
                </a:lnTo>
                <a:lnTo>
                  <a:pt x="3937" y="787400"/>
                </a:lnTo>
                <a:lnTo>
                  <a:pt x="5130" y="787400"/>
                </a:lnTo>
                <a:lnTo>
                  <a:pt x="6464" y="800100"/>
                </a:lnTo>
                <a:lnTo>
                  <a:pt x="7950" y="800100"/>
                </a:lnTo>
                <a:lnTo>
                  <a:pt x="9487" y="812110"/>
                </a:lnTo>
                <a:lnTo>
                  <a:pt x="9525" y="3721100"/>
                </a:lnTo>
                <a:close/>
              </a:path>
              <a:path w="8239125" h="3975100">
                <a:moveTo>
                  <a:pt x="9525" y="812403"/>
                </a:moveTo>
                <a:lnTo>
                  <a:pt x="7950" y="800100"/>
                </a:lnTo>
                <a:lnTo>
                  <a:pt x="6464" y="800100"/>
                </a:lnTo>
                <a:lnTo>
                  <a:pt x="5130" y="787400"/>
                </a:lnTo>
                <a:lnTo>
                  <a:pt x="3937" y="787400"/>
                </a:lnTo>
                <a:lnTo>
                  <a:pt x="2908" y="774700"/>
                </a:lnTo>
                <a:lnTo>
                  <a:pt x="2019" y="774700"/>
                </a:lnTo>
                <a:lnTo>
                  <a:pt x="1295" y="762000"/>
                </a:lnTo>
                <a:lnTo>
                  <a:pt x="736" y="762000"/>
                </a:lnTo>
                <a:lnTo>
                  <a:pt x="330" y="749300"/>
                </a:lnTo>
                <a:lnTo>
                  <a:pt x="76" y="749300"/>
                </a:lnTo>
                <a:lnTo>
                  <a:pt x="0" y="736600"/>
                </a:lnTo>
                <a:lnTo>
                  <a:pt x="9525" y="736600"/>
                </a:lnTo>
                <a:lnTo>
                  <a:pt x="9525" y="812403"/>
                </a:lnTo>
                <a:close/>
              </a:path>
              <a:path w="8239125" h="3975100">
                <a:moveTo>
                  <a:pt x="18770" y="812800"/>
                </a:moveTo>
                <a:lnTo>
                  <a:pt x="9575" y="812800"/>
                </a:lnTo>
                <a:lnTo>
                  <a:pt x="9525" y="736600"/>
                </a:lnTo>
                <a:lnTo>
                  <a:pt x="9601" y="749300"/>
                </a:lnTo>
                <a:lnTo>
                  <a:pt x="9842" y="749300"/>
                </a:lnTo>
                <a:lnTo>
                  <a:pt x="10236" y="762000"/>
                </a:lnTo>
                <a:lnTo>
                  <a:pt x="10769" y="762000"/>
                </a:lnTo>
                <a:lnTo>
                  <a:pt x="11480" y="774700"/>
                </a:lnTo>
                <a:lnTo>
                  <a:pt x="12318" y="774700"/>
                </a:lnTo>
                <a:lnTo>
                  <a:pt x="13334" y="787400"/>
                </a:lnTo>
                <a:lnTo>
                  <a:pt x="14452" y="787400"/>
                </a:lnTo>
                <a:lnTo>
                  <a:pt x="15773" y="800100"/>
                </a:lnTo>
                <a:lnTo>
                  <a:pt x="17170" y="800100"/>
                </a:lnTo>
                <a:lnTo>
                  <a:pt x="18770" y="812800"/>
                </a:lnTo>
                <a:close/>
              </a:path>
              <a:path w="8239125" h="3975100">
                <a:moveTo>
                  <a:pt x="257568" y="990600"/>
                </a:moveTo>
                <a:lnTo>
                  <a:pt x="248043" y="990600"/>
                </a:lnTo>
                <a:lnTo>
                  <a:pt x="248043" y="736600"/>
                </a:lnTo>
                <a:lnTo>
                  <a:pt x="257568" y="736600"/>
                </a:lnTo>
                <a:lnTo>
                  <a:pt x="257568" y="990600"/>
                </a:lnTo>
                <a:close/>
              </a:path>
              <a:path w="8239125" h="3975100">
                <a:moveTo>
                  <a:pt x="496011" y="812800"/>
                </a:moveTo>
                <a:lnTo>
                  <a:pt x="486854" y="812800"/>
                </a:lnTo>
                <a:lnTo>
                  <a:pt x="488454" y="800100"/>
                </a:lnTo>
                <a:lnTo>
                  <a:pt x="489851" y="800100"/>
                </a:lnTo>
                <a:lnTo>
                  <a:pt x="491159" y="787400"/>
                </a:lnTo>
                <a:lnTo>
                  <a:pt x="492277" y="787400"/>
                </a:lnTo>
                <a:lnTo>
                  <a:pt x="493293" y="774700"/>
                </a:lnTo>
                <a:lnTo>
                  <a:pt x="494131" y="774700"/>
                </a:lnTo>
                <a:lnTo>
                  <a:pt x="494842" y="762000"/>
                </a:lnTo>
                <a:lnTo>
                  <a:pt x="495376" y="762000"/>
                </a:lnTo>
                <a:lnTo>
                  <a:pt x="495782" y="749300"/>
                </a:lnTo>
                <a:lnTo>
                  <a:pt x="496011" y="749300"/>
                </a:lnTo>
                <a:lnTo>
                  <a:pt x="496100" y="736600"/>
                </a:lnTo>
                <a:lnTo>
                  <a:pt x="496011" y="812800"/>
                </a:lnTo>
                <a:close/>
              </a:path>
              <a:path w="8239125" h="3975100">
                <a:moveTo>
                  <a:pt x="496100" y="812110"/>
                </a:moveTo>
                <a:lnTo>
                  <a:pt x="496100" y="736600"/>
                </a:lnTo>
                <a:lnTo>
                  <a:pt x="505612" y="736600"/>
                </a:lnTo>
                <a:lnTo>
                  <a:pt x="505536" y="749300"/>
                </a:lnTo>
                <a:lnTo>
                  <a:pt x="505282" y="749300"/>
                </a:lnTo>
                <a:lnTo>
                  <a:pt x="504875" y="762000"/>
                </a:lnTo>
                <a:lnTo>
                  <a:pt x="504304" y="774700"/>
                </a:lnTo>
                <a:lnTo>
                  <a:pt x="503580" y="774700"/>
                </a:lnTo>
                <a:lnTo>
                  <a:pt x="502691" y="787400"/>
                </a:lnTo>
                <a:lnTo>
                  <a:pt x="500468" y="787400"/>
                </a:lnTo>
                <a:lnTo>
                  <a:pt x="499135" y="800100"/>
                </a:lnTo>
                <a:lnTo>
                  <a:pt x="497649" y="800100"/>
                </a:lnTo>
                <a:lnTo>
                  <a:pt x="496100" y="812110"/>
                </a:lnTo>
                <a:close/>
              </a:path>
              <a:path w="8239125" h="3975100">
                <a:moveTo>
                  <a:pt x="505612" y="3721100"/>
                </a:moveTo>
                <a:lnTo>
                  <a:pt x="496100" y="3721100"/>
                </a:lnTo>
                <a:lnTo>
                  <a:pt x="496100" y="812110"/>
                </a:lnTo>
                <a:lnTo>
                  <a:pt x="497649" y="800100"/>
                </a:lnTo>
                <a:lnTo>
                  <a:pt x="499135" y="800100"/>
                </a:lnTo>
                <a:lnTo>
                  <a:pt x="500468" y="787400"/>
                </a:lnTo>
                <a:lnTo>
                  <a:pt x="502691" y="787400"/>
                </a:lnTo>
                <a:lnTo>
                  <a:pt x="503580" y="774700"/>
                </a:lnTo>
                <a:lnTo>
                  <a:pt x="504304" y="774700"/>
                </a:lnTo>
                <a:lnTo>
                  <a:pt x="504875" y="762000"/>
                </a:lnTo>
                <a:lnTo>
                  <a:pt x="505282" y="749300"/>
                </a:lnTo>
                <a:lnTo>
                  <a:pt x="505536" y="749300"/>
                </a:lnTo>
                <a:lnTo>
                  <a:pt x="505612" y="736600"/>
                </a:lnTo>
                <a:lnTo>
                  <a:pt x="505625" y="3467100"/>
                </a:lnTo>
                <a:lnTo>
                  <a:pt x="500862" y="3479800"/>
                </a:lnTo>
                <a:lnTo>
                  <a:pt x="505624" y="3479800"/>
                </a:lnTo>
                <a:lnTo>
                  <a:pt x="505612" y="3721100"/>
                </a:lnTo>
                <a:close/>
              </a:path>
              <a:path w="8239125" h="3975100">
                <a:moveTo>
                  <a:pt x="57924" y="889000"/>
                </a:moveTo>
                <a:lnTo>
                  <a:pt x="43116" y="889000"/>
                </a:lnTo>
                <a:lnTo>
                  <a:pt x="36664" y="876300"/>
                </a:lnTo>
                <a:lnTo>
                  <a:pt x="19824" y="838200"/>
                </a:lnTo>
                <a:lnTo>
                  <a:pt x="11353" y="812800"/>
                </a:lnTo>
                <a:lnTo>
                  <a:pt x="20421" y="812800"/>
                </a:lnTo>
                <a:lnTo>
                  <a:pt x="24320" y="825500"/>
                </a:lnTo>
                <a:lnTo>
                  <a:pt x="28689" y="838200"/>
                </a:lnTo>
                <a:lnTo>
                  <a:pt x="33566" y="850900"/>
                </a:lnTo>
                <a:lnTo>
                  <a:pt x="38938" y="863600"/>
                </a:lnTo>
                <a:lnTo>
                  <a:pt x="44678" y="863600"/>
                </a:lnTo>
                <a:lnTo>
                  <a:pt x="51130" y="876300"/>
                </a:lnTo>
                <a:lnTo>
                  <a:pt x="51003" y="876300"/>
                </a:lnTo>
                <a:lnTo>
                  <a:pt x="57924" y="889000"/>
                </a:lnTo>
                <a:close/>
              </a:path>
              <a:path w="8239125" h="3975100">
                <a:moveTo>
                  <a:pt x="462508" y="889000"/>
                </a:moveTo>
                <a:lnTo>
                  <a:pt x="447700" y="889000"/>
                </a:lnTo>
                <a:lnTo>
                  <a:pt x="454609" y="876300"/>
                </a:lnTo>
                <a:lnTo>
                  <a:pt x="454482" y="876300"/>
                </a:lnTo>
                <a:lnTo>
                  <a:pt x="460933" y="863600"/>
                </a:lnTo>
                <a:lnTo>
                  <a:pt x="466674" y="863600"/>
                </a:lnTo>
                <a:lnTo>
                  <a:pt x="472160" y="850900"/>
                </a:lnTo>
                <a:lnTo>
                  <a:pt x="477024" y="838200"/>
                </a:lnTo>
                <a:lnTo>
                  <a:pt x="481368" y="825500"/>
                </a:lnTo>
                <a:lnTo>
                  <a:pt x="485190" y="812800"/>
                </a:lnTo>
                <a:lnTo>
                  <a:pt x="494220" y="812800"/>
                </a:lnTo>
                <a:lnTo>
                  <a:pt x="490232" y="825500"/>
                </a:lnTo>
                <a:lnTo>
                  <a:pt x="485698" y="838200"/>
                </a:lnTo>
                <a:lnTo>
                  <a:pt x="480631" y="850900"/>
                </a:lnTo>
                <a:lnTo>
                  <a:pt x="475043" y="863600"/>
                </a:lnTo>
                <a:lnTo>
                  <a:pt x="468960" y="876300"/>
                </a:lnTo>
                <a:lnTo>
                  <a:pt x="462508" y="889000"/>
                </a:lnTo>
                <a:close/>
              </a:path>
              <a:path w="8239125" h="3975100">
                <a:moveTo>
                  <a:pt x="89319" y="927100"/>
                </a:moveTo>
                <a:lnTo>
                  <a:pt x="73964" y="927100"/>
                </a:lnTo>
                <a:lnTo>
                  <a:pt x="65595" y="914400"/>
                </a:lnTo>
                <a:lnTo>
                  <a:pt x="57657" y="901700"/>
                </a:lnTo>
                <a:lnTo>
                  <a:pt x="50165" y="889000"/>
                </a:lnTo>
                <a:lnTo>
                  <a:pt x="57784" y="889000"/>
                </a:lnTo>
                <a:lnTo>
                  <a:pt x="65151" y="901700"/>
                </a:lnTo>
                <a:lnTo>
                  <a:pt x="72643" y="901700"/>
                </a:lnTo>
                <a:lnTo>
                  <a:pt x="80860" y="914400"/>
                </a:lnTo>
                <a:lnTo>
                  <a:pt x="80695" y="914400"/>
                </a:lnTo>
                <a:lnTo>
                  <a:pt x="89319" y="927100"/>
                </a:lnTo>
                <a:close/>
              </a:path>
              <a:path w="8239125" h="3975100">
                <a:moveTo>
                  <a:pt x="431495" y="927100"/>
                </a:moveTo>
                <a:lnTo>
                  <a:pt x="416306" y="927100"/>
                </a:lnTo>
                <a:lnTo>
                  <a:pt x="424916" y="914400"/>
                </a:lnTo>
                <a:lnTo>
                  <a:pt x="424764" y="914400"/>
                </a:lnTo>
                <a:lnTo>
                  <a:pt x="432968" y="901700"/>
                </a:lnTo>
                <a:lnTo>
                  <a:pt x="440474" y="901700"/>
                </a:lnTo>
                <a:lnTo>
                  <a:pt x="447827" y="889000"/>
                </a:lnTo>
                <a:lnTo>
                  <a:pt x="455320" y="889000"/>
                </a:lnTo>
                <a:lnTo>
                  <a:pt x="447814" y="901700"/>
                </a:lnTo>
                <a:lnTo>
                  <a:pt x="439864" y="914400"/>
                </a:lnTo>
                <a:lnTo>
                  <a:pt x="431495" y="927100"/>
                </a:lnTo>
                <a:close/>
              </a:path>
              <a:path w="8239125" h="3975100">
                <a:moveTo>
                  <a:pt x="107340" y="939800"/>
                </a:moveTo>
                <a:lnTo>
                  <a:pt x="91909" y="939800"/>
                </a:lnTo>
                <a:lnTo>
                  <a:pt x="82740" y="927100"/>
                </a:lnTo>
                <a:lnTo>
                  <a:pt x="97967" y="927100"/>
                </a:lnTo>
                <a:lnTo>
                  <a:pt x="107340" y="939800"/>
                </a:lnTo>
                <a:close/>
              </a:path>
              <a:path w="8239125" h="3975100">
                <a:moveTo>
                  <a:pt x="413537" y="939800"/>
                </a:moveTo>
                <a:lnTo>
                  <a:pt x="398272" y="939800"/>
                </a:lnTo>
                <a:lnTo>
                  <a:pt x="407644" y="927100"/>
                </a:lnTo>
                <a:lnTo>
                  <a:pt x="422706" y="927100"/>
                </a:lnTo>
                <a:lnTo>
                  <a:pt x="413537" y="939800"/>
                </a:lnTo>
                <a:close/>
              </a:path>
              <a:path w="8239125" h="3975100">
                <a:moveTo>
                  <a:pt x="126758" y="952500"/>
                </a:moveTo>
                <a:lnTo>
                  <a:pt x="111366" y="952500"/>
                </a:lnTo>
                <a:lnTo>
                  <a:pt x="101460" y="939800"/>
                </a:lnTo>
                <a:lnTo>
                  <a:pt x="116700" y="939800"/>
                </a:lnTo>
                <a:lnTo>
                  <a:pt x="126758" y="952500"/>
                </a:lnTo>
                <a:close/>
              </a:path>
              <a:path w="8239125" h="3975100">
                <a:moveTo>
                  <a:pt x="394068" y="952500"/>
                </a:moveTo>
                <a:lnTo>
                  <a:pt x="378866" y="952500"/>
                </a:lnTo>
                <a:lnTo>
                  <a:pt x="388924" y="939800"/>
                </a:lnTo>
                <a:lnTo>
                  <a:pt x="404164" y="939800"/>
                </a:lnTo>
                <a:lnTo>
                  <a:pt x="394068" y="952500"/>
                </a:lnTo>
                <a:close/>
              </a:path>
              <a:path w="8239125" h="3975100">
                <a:moveTo>
                  <a:pt x="147447" y="965200"/>
                </a:moveTo>
                <a:lnTo>
                  <a:pt x="132206" y="965200"/>
                </a:lnTo>
                <a:lnTo>
                  <a:pt x="121615" y="952500"/>
                </a:lnTo>
                <a:lnTo>
                  <a:pt x="136740" y="952500"/>
                </a:lnTo>
                <a:lnTo>
                  <a:pt x="147447" y="965200"/>
                </a:lnTo>
                <a:close/>
              </a:path>
              <a:path w="8239125" h="3975100">
                <a:moveTo>
                  <a:pt x="373418" y="965200"/>
                </a:moveTo>
                <a:lnTo>
                  <a:pt x="358178" y="965200"/>
                </a:lnTo>
                <a:lnTo>
                  <a:pt x="368871" y="952500"/>
                </a:lnTo>
                <a:lnTo>
                  <a:pt x="383806" y="952500"/>
                </a:lnTo>
                <a:lnTo>
                  <a:pt x="373418" y="965200"/>
                </a:lnTo>
                <a:close/>
              </a:path>
              <a:path w="8239125" h="3975100">
                <a:moveTo>
                  <a:pt x="180568" y="977900"/>
                </a:moveTo>
                <a:lnTo>
                  <a:pt x="154292" y="977900"/>
                </a:lnTo>
                <a:lnTo>
                  <a:pt x="143103" y="965200"/>
                </a:lnTo>
                <a:lnTo>
                  <a:pt x="169049" y="965200"/>
                </a:lnTo>
                <a:lnTo>
                  <a:pt x="180568" y="977900"/>
                </a:lnTo>
                <a:close/>
              </a:path>
              <a:path w="8239125" h="3975100">
                <a:moveTo>
                  <a:pt x="351104" y="977900"/>
                </a:moveTo>
                <a:lnTo>
                  <a:pt x="325043" y="977900"/>
                </a:lnTo>
                <a:lnTo>
                  <a:pt x="336575" y="965200"/>
                </a:lnTo>
                <a:lnTo>
                  <a:pt x="362305" y="965200"/>
                </a:lnTo>
                <a:lnTo>
                  <a:pt x="351104" y="977900"/>
                </a:lnTo>
                <a:close/>
              </a:path>
              <a:path w="8239125" h="3975100">
                <a:moveTo>
                  <a:pt x="227990" y="990600"/>
                </a:moveTo>
                <a:lnTo>
                  <a:pt x="183540" y="990600"/>
                </a:lnTo>
                <a:lnTo>
                  <a:pt x="177520" y="977900"/>
                </a:lnTo>
                <a:lnTo>
                  <a:pt x="221754" y="977900"/>
                </a:lnTo>
                <a:lnTo>
                  <a:pt x="227990" y="990600"/>
                </a:lnTo>
                <a:close/>
              </a:path>
              <a:path w="8239125" h="3975100">
                <a:moveTo>
                  <a:pt x="321957" y="990600"/>
                </a:moveTo>
                <a:lnTo>
                  <a:pt x="277634" y="990600"/>
                </a:lnTo>
                <a:lnTo>
                  <a:pt x="283857" y="977900"/>
                </a:lnTo>
                <a:lnTo>
                  <a:pt x="327926" y="977900"/>
                </a:lnTo>
                <a:lnTo>
                  <a:pt x="321957" y="990600"/>
                </a:lnTo>
                <a:close/>
              </a:path>
              <a:path w="8239125" h="3975100">
                <a:moveTo>
                  <a:pt x="8238794" y="3238500"/>
                </a:moveTo>
                <a:lnTo>
                  <a:pt x="8229282" y="3238500"/>
                </a:lnTo>
                <a:lnTo>
                  <a:pt x="8229523" y="3225800"/>
                </a:lnTo>
                <a:lnTo>
                  <a:pt x="8239036" y="3225800"/>
                </a:lnTo>
                <a:lnTo>
                  <a:pt x="8238794" y="3238500"/>
                </a:lnTo>
                <a:close/>
              </a:path>
              <a:path w="8239125" h="3975100">
                <a:moveTo>
                  <a:pt x="8237816" y="3251200"/>
                </a:moveTo>
                <a:lnTo>
                  <a:pt x="8228342" y="3251200"/>
                </a:lnTo>
                <a:lnTo>
                  <a:pt x="8228901" y="3238500"/>
                </a:lnTo>
                <a:lnTo>
                  <a:pt x="8238388" y="3238500"/>
                </a:lnTo>
                <a:lnTo>
                  <a:pt x="8237816" y="3251200"/>
                </a:lnTo>
                <a:close/>
              </a:path>
              <a:path w="8239125" h="3975100">
                <a:moveTo>
                  <a:pt x="8236204" y="3263900"/>
                </a:moveTo>
                <a:lnTo>
                  <a:pt x="8226793" y="3263900"/>
                </a:lnTo>
                <a:lnTo>
                  <a:pt x="8227656" y="3251200"/>
                </a:lnTo>
                <a:lnTo>
                  <a:pt x="8237080" y="3251200"/>
                </a:lnTo>
                <a:lnTo>
                  <a:pt x="8236204" y="3263900"/>
                </a:lnTo>
                <a:close/>
              </a:path>
              <a:path w="8239125" h="3975100">
                <a:moveTo>
                  <a:pt x="8233981" y="3276600"/>
                </a:moveTo>
                <a:lnTo>
                  <a:pt x="8224647" y="3276600"/>
                </a:lnTo>
                <a:lnTo>
                  <a:pt x="8225815" y="3263900"/>
                </a:lnTo>
                <a:lnTo>
                  <a:pt x="8235162" y="3263900"/>
                </a:lnTo>
                <a:lnTo>
                  <a:pt x="8233981" y="3276600"/>
                </a:lnTo>
                <a:close/>
              </a:path>
              <a:path w="8239125" h="3975100">
                <a:moveTo>
                  <a:pt x="8231149" y="3289300"/>
                </a:moveTo>
                <a:lnTo>
                  <a:pt x="8221929" y="3289300"/>
                </a:lnTo>
                <a:lnTo>
                  <a:pt x="8223377" y="3276600"/>
                </a:lnTo>
                <a:lnTo>
                  <a:pt x="8232635" y="3276600"/>
                </a:lnTo>
                <a:lnTo>
                  <a:pt x="8231149" y="3289300"/>
                </a:lnTo>
                <a:close/>
              </a:path>
              <a:path w="8239125" h="3975100">
                <a:moveTo>
                  <a:pt x="8219211" y="3327400"/>
                </a:moveTo>
                <a:lnTo>
                  <a:pt x="8205558" y="3327400"/>
                </a:lnTo>
                <a:lnTo>
                  <a:pt x="8210524" y="3314700"/>
                </a:lnTo>
                <a:lnTo>
                  <a:pt x="8214880" y="3302000"/>
                </a:lnTo>
                <a:lnTo>
                  <a:pt x="8218703" y="3289300"/>
                </a:lnTo>
                <a:lnTo>
                  <a:pt x="8229511" y="3289300"/>
                </a:lnTo>
                <a:lnTo>
                  <a:pt x="8227720" y="3302000"/>
                </a:lnTo>
                <a:lnTo>
                  <a:pt x="8223745" y="3314700"/>
                </a:lnTo>
                <a:lnTo>
                  <a:pt x="8219211" y="3327400"/>
                </a:lnTo>
                <a:close/>
              </a:path>
              <a:path w="8239125" h="3975100">
                <a:moveTo>
                  <a:pt x="8188833" y="3378200"/>
                </a:moveTo>
                <a:lnTo>
                  <a:pt x="8173974" y="3378200"/>
                </a:lnTo>
                <a:lnTo>
                  <a:pt x="8181340" y="3365500"/>
                </a:lnTo>
                <a:lnTo>
                  <a:pt x="8181200" y="3365500"/>
                </a:lnTo>
                <a:lnTo>
                  <a:pt x="8188121" y="3352800"/>
                </a:lnTo>
                <a:lnTo>
                  <a:pt x="8194319" y="3352800"/>
                </a:lnTo>
                <a:lnTo>
                  <a:pt x="8200301" y="3340100"/>
                </a:lnTo>
                <a:lnTo>
                  <a:pt x="8205660" y="3327400"/>
                </a:lnTo>
                <a:lnTo>
                  <a:pt x="8214144" y="3327400"/>
                </a:lnTo>
                <a:lnTo>
                  <a:pt x="8208556" y="3340100"/>
                </a:lnTo>
                <a:lnTo>
                  <a:pt x="8202460" y="3352800"/>
                </a:lnTo>
                <a:lnTo>
                  <a:pt x="8195881" y="3365500"/>
                </a:lnTo>
                <a:lnTo>
                  <a:pt x="8188833" y="3378200"/>
                </a:lnTo>
                <a:close/>
              </a:path>
              <a:path w="8239125" h="3975100">
                <a:moveTo>
                  <a:pt x="8156219" y="3416300"/>
                </a:moveTo>
                <a:lnTo>
                  <a:pt x="8140979" y="3416300"/>
                </a:lnTo>
                <a:lnTo>
                  <a:pt x="8149983" y="3403600"/>
                </a:lnTo>
                <a:lnTo>
                  <a:pt x="8149805" y="3403600"/>
                </a:lnTo>
                <a:lnTo>
                  <a:pt x="8158429" y="3390900"/>
                </a:lnTo>
                <a:lnTo>
                  <a:pt x="8166328" y="3390900"/>
                </a:lnTo>
                <a:lnTo>
                  <a:pt x="8174126" y="3378200"/>
                </a:lnTo>
                <a:lnTo>
                  <a:pt x="8181467" y="3378200"/>
                </a:lnTo>
                <a:lnTo>
                  <a:pt x="8173377" y="3390900"/>
                </a:lnTo>
                <a:lnTo>
                  <a:pt x="8165160" y="3403600"/>
                </a:lnTo>
                <a:lnTo>
                  <a:pt x="8156219" y="3416300"/>
                </a:lnTo>
                <a:close/>
              </a:path>
              <a:path w="8239125" h="3975100">
                <a:moveTo>
                  <a:pt x="8137486" y="3429000"/>
                </a:moveTo>
                <a:lnTo>
                  <a:pt x="8122246" y="3429000"/>
                </a:lnTo>
                <a:lnTo>
                  <a:pt x="8131962" y="3416300"/>
                </a:lnTo>
                <a:lnTo>
                  <a:pt x="8147037" y="3416300"/>
                </a:lnTo>
                <a:lnTo>
                  <a:pt x="8137486" y="3429000"/>
                </a:lnTo>
                <a:close/>
              </a:path>
              <a:path w="8239125" h="3975100">
                <a:moveTo>
                  <a:pt x="8117509" y="3441700"/>
                </a:moveTo>
                <a:lnTo>
                  <a:pt x="8102180" y="3441700"/>
                </a:lnTo>
                <a:lnTo>
                  <a:pt x="8112556" y="3429000"/>
                </a:lnTo>
                <a:lnTo>
                  <a:pt x="8127568" y="3429000"/>
                </a:lnTo>
                <a:lnTo>
                  <a:pt x="8117509" y="3441700"/>
                </a:lnTo>
                <a:close/>
              </a:path>
              <a:path w="8239125" h="3975100">
                <a:moveTo>
                  <a:pt x="8095818" y="3454400"/>
                </a:moveTo>
                <a:lnTo>
                  <a:pt x="8069859" y="3454400"/>
                </a:lnTo>
                <a:lnTo>
                  <a:pt x="8081124" y="3441700"/>
                </a:lnTo>
                <a:lnTo>
                  <a:pt x="8106714" y="3441700"/>
                </a:lnTo>
                <a:lnTo>
                  <a:pt x="8095818" y="3454400"/>
                </a:lnTo>
                <a:close/>
              </a:path>
              <a:path w="8239125" h="3975100">
                <a:moveTo>
                  <a:pt x="8061439" y="3467100"/>
                </a:moveTo>
                <a:lnTo>
                  <a:pt x="8035290" y="3467100"/>
                </a:lnTo>
                <a:lnTo>
                  <a:pt x="8041322" y="3454400"/>
                </a:lnTo>
                <a:lnTo>
                  <a:pt x="8073123" y="3454400"/>
                </a:lnTo>
                <a:lnTo>
                  <a:pt x="8061439" y="3467100"/>
                </a:lnTo>
                <a:close/>
              </a:path>
              <a:path w="8239125" h="3975100">
                <a:moveTo>
                  <a:pt x="505624" y="3479800"/>
                </a:moveTo>
                <a:lnTo>
                  <a:pt x="500862" y="3479800"/>
                </a:lnTo>
                <a:lnTo>
                  <a:pt x="505625" y="3467100"/>
                </a:lnTo>
                <a:lnTo>
                  <a:pt x="505624" y="3479800"/>
                </a:lnTo>
                <a:close/>
              </a:path>
              <a:path w="8239125" h="3975100">
                <a:moveTo>
                  <a:pt x="8018449" y="3479800"/>
                </a:moveTo>
                <a:lnTo>
                  <a:pt x="505624" y="3479800"/>
                </a:lnTo>
                <a:lnTo>
                  <a:pt x="505625" y="3467100"/>
                </a:lnTo>
                <a:lnTo>
                  <a:pt x="8024749" y="3467100"/>
                </a:lnTo>
                <a:lnTo>
                  <a:pt x="8018449" y="3479800"/>
                </a:lnTo>
                <a:close/>
              </a:path>
              <a:path w="8239125" h="3975100">
                <a:moveTo>
                  <a:pt x="9842" y="3733800"/>
                </a:moveTo>
                <a:lnTo>
                  <a:pt x="330" y="3733800"/>
                </a:lnTo>
                <a:lnTo>
                  <a:pt x="76" y="3721100"/>
                </a:lnTo>
                <a:lnTo>
                  <a:pt x="9601" y="3721100"/>
                </a:lnTo>
                <a:lnTo>
                  <a:pt x="9842" y="3733800"/>
                </a:lnTo>
                <a:close/>
              </a:path>
              <a:path w="8239125" h="3975100">
                <a:moveTo>
                  <a:pt x="505282" y="3733800"/>
                </a:moveTo>
                <a:lnTo>
                  <a:pt x="495769" y="3733800"/>
                </a:lnTo>
                <a:lnTo>
                  <a:pt x="496011" y="3721100"/>
                </a:lnTo>
                <a:lnTo>
                  <a:pt x="505536" y="3721100"/>
                </a:lnTo>
                <a:lnTo>
                  <a:pt x="505282" y="3733800"/>
                </a:lnTo>
                <a:close/>
              </a:path>
              <a:path w="8239125" h="3975100">
                <a:moveTo>
                  <a:pt x="10782" y="3746500"/>
                </a:moveTo>
                <a:lnTo>
                  <a:pt x="1295" y="3746500"/>
                </a:lnTo>
                <a:lnTo>
                  <a:pt x="736" y="3733800"/>
                </a:lnTo>
                <a:lnTo>
                  <a:pt x="10223" y="3733800"/>
                </a:lnTo>
                <a:lnTo>
                  <a:pt x="10782" y="3746500"/>
                </a:lnTo>
                <a:close/>
              </a:path>
              <a:path w="8239125" h="3975100">
                <a:moveTo>
                  <a:pt x="504304" y="3746500"/>
                </a:moveTo>
                <a:lnTo>
                  <a:pt x="494830" y="3746500"/>
                </a:lnTo>
                <a:lnTo>
                  <a:pt x="495388" y="3733800"/>
                </a:lnTo>
                <a:lnTo>
                  <a:pt x="504875" y="3733800"/>
                </a:lnTo>
                <a:lnTo>
                  <a:pt x="504304" y="3746500"/>
                </a:lnTo>
                <a:close/>
              </a:path>
              <a:path w="8239125" h="3975100">
                <a:moveTo>
                  <a:pt x="12331" y="3759200"/>
                </a:moveTo>
                <a:lnTo>
                  <a:pt x="2908" y="3759200"/>
                </a:lnTo>
                <a:lnTo>
                  <a:pt x="2019" y="3746500"/>
                </a:lnTo>
                <a:lnTo>
                  <a:pt x="11468" y="3746500"/>
                </a:lnTo>
                <a:lnTo>
                  <a:pt x="12331" y="3759200"/>
                </a:lnTo>
                <a:close/>
              </a:path>
              <a:path w="8239125" h="3975100">
                <a:moveTo>
                  <a:pt x="502691" y="3759200"/>
                </a:moveTo>
                <a:lnTo>
                  <a:pt x="493280" y="3759200"/>
                </a:lnTo>
                <a:lnTo>
                  <a:pt x="494144" y="3746500"/>
                </a:lnTo>
                <a:lnTo>
                  <a:pt x="503580" y="3746500"/>
                </a:lnTo>
                <a:lnTo>
                  <a:pt x="502691" y="3759200"/>
                </a:lnTo>
                <a:close/>
              </a:path>
              <a:path w="8239125" h="3975100">
                <a:moveTo>
                  <a:pt x="14478" y="3771900"/>
                </a:moveTo>
                <a:lnTo>
                  <a:pt x="5130" y="3771900"/>
                </a:lnTo>
                <a:lnTo>
                  <a:pt x="3937" y="3759200"/>
                </a:lnTo>
                <a:lnTo>
                  <a:pt x="13309" y="3759200"/>
                </a:lnTo>
                <a:lnTo>
                  <a:pt x="14478" y="3771900"/>
                </a:lnTo>
                <a:close/>
              </a:path>
              <a:path w="8239125" h="3975100">
                <a:moveTo>
                  <a:pt x="500468" y="3771900"/>
                </a:moveTo>
                <a:lnTo>
                  <a:pt x="491134" y="3771900"/>
                </a:lnTo>
                <a:lnTo>
                  <a:pt x="492302" y="3759200"/>
                </a:lnTo>
                <a:lnTo>
                  <a:pt x="501662" y="3759200"/>
                </a:lnTo>
                <a:lnTo>
                  <a:pt x="500468" y="3771900"/>
                </a:lnTo>
                <a:close/>
              </a:path>
              <a:path w="8239125" h="3975100">
                <a:moveTo>
                  <a:pt x="17195" y="3784600"/>
                </a:moveTo>
                <a:lnTo>
                  <a:pt x="7950" y="3784600"/>
                </a:lnTo>
                <a:lnTo>
                  <a:pt x="6464" y="3771900"/>
                </a:lnTo>
                <a:lnTo>
                  <a:pt x="15735" y="3771900"/>
                </a:lnTo>
                <a:lnTo>
                  <a:pt x="17195" y="3784600"/>
                </a:lnTo>
                <a:close/>
              </a:path>
              <a:path w="8239125" h="3975100">
                <a:moveTo>
                  <a:pt x="497649" y="3784600"/>
                </a:moveTo>
                <a:lnTo>
                  <a:pt x="488416" y="3784600"/>
                </a:lnTo>
                <a:lnTo>
                  <a:pt x="489877" y="3771900"/>
                </a:lnTo>
                <a:lnTo>
                  <a:pt x="499135" y="3771900"/>
                </a:lnTo>
                <a:lnTo>
                  <a:pt x="497649" y="3784600"/>
                </a:lnTo>
                <a:close/>
              </a:path>
              <a:path w="8239125" h="3975100">
                <a:moveTo>
                  <a:pt x="33566" y="3822700"/>
                </a:moveTo>
                <a:lnTo>
                  <a:pt x="19824" y="3822700"/>
                </a:lnTo>
                <a:lnTo>
                  <a:pt x="15379" y="3810000"/>
                </a:lnTo>
                <a:lnTo>
                  <a:pt x="11353" y="3797300"/>
                </a:lnTo>
                <a:lnTo>
                  <a:pt x="9575" y="3784600"/>
                </a:lnTo>
                <a:lnTo>
                  <a:pt x="18732" y="3784600"/>
                </a:lnTo>
                <a:lnTo>
                  <a:pt x="20485" y="3797300"/>
                </a:lnTo>
                <a:lnTo>
                  <a:pt x="24244" y="3797300"/>
                </a:lnTo>
                <a:lnTo>
                  <a:pt x="28689" y="3810000"/>
                </a:lnTo>
                <a:lnTo>
                  <a:pt x="33566" y="3822700"/>
                </a:lnTo>
                <a:close/>
              </a:path>
              <a:path w="8239125" h="3975100">
                <a:moveTo>
                  <a:pt x="485698" y="3822700"/>
                </a:moveTo>
                <a:lnTo>
                  <a:pt x="472059" y="3822700"/>
                </a:lnTo>
                <a:lnTo>
                  <a:pt x="477024" y="3810000"/>
                </a:lnTo>
                <a:lnTo>
                  <a:pt x="481368" y="3797300"/>
                </a:lnTo>
                <a:lnTo>
                  <a:pt x="485140" y="3797300"/>
                </a:lnTo>
                <a:lnTo>
                  <a:pt x="486879" y="3784600"/>
                </a:lnTo>
                <a:lnTo>
                  <a:pt x="496011" y="3784600"/>
                </a:lnTo>
                <a:lnTo>
                  <a:pt x="494220" y="3797300"/>
                </a:lnTo>
                <a:lnTo>
                  <a:pt x="490232" y="3810000"/>
                </a:lnTo>
                <a:lnTo>
                  <a:pt x="485698" y="3822700"/>
                </a:lnTo>
                <a:close/>
              </a:path>
              <a:path w="8239125" h="3975100">
                <a:moveTo>
                  <a:pt x="65151" y="3873500"/>
                </a:moveTo>
                <a:lnTo>
                  <a:pt x="50165" y="3873500"/>
                </a:lnTo>
                <a:lnTo>
                  <a:pt x="43116" y="3860800"/>
                </a:lnTo>
                <a:lnTo>
                  <a:pt x="36664" y="3848100"/>
                </a:lnTo>
                <a:lnTo>
                  <a:pt x="30568" y="3835400"/>
                </a:lnTo>
                <a:lnTo>
                  <a:pt x="24879" y="3822700"/>
                </a:lnTo>
                <a:lnTo>
                  <a:pt x="33464" y="3822700"/>
                </a:lnTo>
                <a:lnTo>
                  <a:pt x="38938" y="3835400"/>
                </a:lnTo>
                <a:lnTo>
                  <a:pt x="44805" y="3848100"/>
                </a:lnTo>
                <a:lnTo>
                  <a:pt x="51130" y="3860800"/>
                </a:lnTo>
                <a:lnTo>
                  <a:pt x="57784" y="3860800"/>
                </a:lnTo>
                <a:lnTo>
                  <a:pt x="65151" y="3873500"/>
                </a:lnTo>
                <a:close/>
              </a:path>
              <a:path w="8239125" h="3975100">
                <a:moveTo>
                  <a:pt x="447814" y="3886200"/>
                </a:moveTo>
                <a:lnTo>
                  <a:pt x="432816" y="3886200"/>
                </a:lnTo>
                <a:lnTo>
                  <a:pt x="440613" y="3873500"/>
                </a:lnTo>
                <a:lnTo>
                  <a:pt x="440474" y="3873500"/>
                </a:lnTo>
                <a:lnTo>
                  <a:pt x="447827" y="3860800"/>
                </a:lnTo>
                <a:lnTo>
                  <a:pt x="454482" y="3860800"/>
                </a:lnTo>
                <a:lnTo>
                  <a:pt x="460933" y="3848100"/>
                </a:lnTo>
                <a:lnTo>
                  <a:pt x="466788" y="3835400"/>
                </a:lnTo>
                <a:lnTo>
                  <a:pt x="472160" y="3822700"/>
                </a:lnTo>
                <a:lnTo>
                  <a:pt x="480631" y="3822700"/>
                </a:lnTo>
                <a:lnTo>
                  <a:pt x="475043" y="3835400"/>
                </a:lnTo>
                <a:lnTo>
                  <a:pt x="468960" y="3848100"/>
                </a:lnTo>
                <a:lnTo>
                  <a:pt x="462508" y="3860800"/>
                </a:lnTo>
                <a:lnTo>
                  <a:pt x="455320" y="3873500"/>
                </a:lnTo>
                <a:lnTo>
                  <a:pt x="447814" y="3886200"/>
                </a:lnTo>
                <a:close/>
              </a:path>
              <a:path w="8239125" h="3975100">
                <a:moveTo>
                  <a:pt x="98145" y="3911600"/>
                </a:moveTo>
                <a:lnTo>
                  <a:pt x="82740" y="3911600"/>
                </a:lnTo>
                <a:lnTo>
                  <a:pt x="73964" y="3898900"/>
                </a:lnTo>
                <a:lnTo>
                  <a:pt x="65595" y="3886200"/>
                </a:lnTo>
                <a:lnTo>
                  <a:pt x="57657" y="3873500"/>
                </a:lnTo>
                <a:lnTo>
                  <a:pt x="64998" y="3873500"/>
                </a:lnTo>
                <a:lnTo>
                  <a:pt x="72796" y="3886200"/>
                </a:lnTo>
                <a:lnTo>
                  <a:pt x="80695" y="3886200"/>
                </a:lnTo>
                <a:lnTo>
                  <a:pt x="89319" y="3898900"/>
                </a:lnTo>
                <a:lnTo>
                  <a:pt x="89141" y="3898900"/>
                </a:lnTo>
                <a:lnTo>
                  <a:pt x="98145" y="3911600"/>
                </a:lnTo>
                <a:close/>
              </a:path>
              <a:path w="8239125" h="3975100">
                <a:moveTo>
                  <a:pt x="422706" y="3911600"/>
                </a:moveTo>
                <a:lnTo>
                  <a:pt x="407466" y="3911600"/>
                </a:lnTo>
                <a:lnTo>
                  <a:pt x="416471" y="3898900"/>
                </a:lnTo>
                <a:lnTo>
                  <a:pt x="416306" y="3898900"/>
                </a:lnTo>
                <a:lnTo>
                  <a:pt x="424916" y="3886200"/>
                </a:lnTo>
                <a:lnTo>
                  <a:pt x="439864" y="3886200"/>
                </a:lnTo>
                <a:lnTo>
                  <a:pt x="431495" y="3898900"/>
                </a:lnTo>
                <a:lnTo>
                  <a:pt x="422706" y="3911600"/>
                </a:lnTo>
                <a:close/>
              </a:path>
              <a:path w="8239125" h="3975100">
                <a:moveTo>
                  <a:pt x="116878" y="3924300"/>
                </a:moveTo>
                <a:lnTo>
                  <a:pt x="101460" y="3924300"/>
                </a:lnTo>
                <a:lnTo>
                  <a:pt x="91909" y="3911600"/>
                </a:lnTo>
                <a:lnTo>
                  <a:pt x="107162" y="3911600"/>
                </a:lnTo>
                <a:lnTo>
                  <a:pt x="116878" y="3924300"/>
                </a:lnTo>
                <a:close/>
              </a:path>
              <a:path w="8239125" h="3975100">
                <a:moveTo>
                  <a:pt x="404164" y="3924300"/>
                </a:moveTo>
                <a:lnTo>
                  <a:pt x="388734" y="3924300"/>
                </a:lnTo>
                <a:lnTo>
                  <a:pt x="398462" y="3911600"/>
                </a:lnTo>
                <a:lnTo>
                  <a:pt x="413537" y="3911600"/>
                </a:lnTo>
                <a:lnTo>
                  <a:pt x="404164" y="3924300"/>
                </a:lnTo>
                <a:close/>
              </a:path>
              <a:path w="8239125" h="3975100">
                <a:moveTo>
                  <a:pt x="136944" y="3937000"/>
                </a:moveTo>
                <a:lnTo>
                  <a:pt x="121615" y="3937000"/>
                </a:lnTo>
                <a:lnTo>
                  <a:pt x="111366" y="3924300"/>
                </a:lnTo>
                <a:lnTo>
                  <a:pt x="126568" y="3924300"/>
                </a:lnTo>
                <a:lnTo>
                  <a:pt x="136944" y="3937000"/>
                </a:lnTo>
                <a:close/>
              </a:path>
              <a:path w="8239125" h="3975100">
                <a:moveTo>
                  <a:pt x="383806" y="3937000"/>
                </a:moveTo>
                <a:lnTo>
                  <a:pt x="368668" y="3937000"/>
                </a:lnTo>
                <a:lnTo>
                  <a:pt x="379056" y="3924300"/>
                </a:lnTo>
                <a:lnTo>
                  <a:pt x="394068" y="3924300"/>
                </a:lnTo>
                <a:lnTo>
                  <a:pt x="383806" y="3937000"/>
                </a:lnTo>
                <a:close/>
              </a:path>
              <a:path w="8239125" h="3975100">
                <a:moveTo>
                  <a:pt x="169265" y="3949700"/>
                </a:moveTo>
                <a:lnTo>
                  <a:pt x="143103" y="3949700"/>
                </a:lnTo>
                <a:lnTo>
                  <a:pt x="132206" y="3937000"/>
                </a:lnTo>
                <a:lnTo>
                  <a:pt x="158000" y="3937000"/>
                </a:lnTo>
                <a:lnTo>
                  <a:pt x="169265" y="3949700"/>
                </a:lnTo>
                <a:close/>
              </a:path>
              <a:path w="8239125" h="3975100">
                <a:moveTo>
                  <a:pt x="362305" y="3949700"/>
                </a:moveTo>
                <a:lnTo>
                  <a:pt x="336346" y="3949700"/>
                </a:lnTo>
                <a:lnTo>
                  <a:pt x="347611" y="3937000"/>
                </a:lnTo>
                <a:lnTo>
                  <a:pt x="373418" y="3937000"/>
                </a:lnTo>
                <a:lnTo>
                  <a:pt x="362305" y="3949700"/>
                </a:lnTo>
                <a:close/>
              </a:path>
              <a:path w="8239125" h="3975100">
                <a:moveTo>
                  <a:pt x="197916" y="3962400"/>
                </a:moveTo>
                <a:lnTo>
                  <a:pt x="165773" y="3962400"/>
                </a:lnTo>
                <a:lnTo>
                  <a:pt x="154292" y="3949700"/>
                </a:lnTo>
                <a:lnTo>
                  <a:pt x="191947" y="3949700"/>
                </a:lnTo>
                <a:lnTo>
                  <a:pt x="197916" y="3962400"/>
                </a:lnTo>
                <a:close/>
              </a:path>
              <a:path w="8239125" h="3975100">
                <a:moveTo>
                  <a:pt x="339623" y="3962400"/>
                </a:moveTo>
                <a:lnTo>
                  <a:pt x="307695" y="3962400"/>
                </a:lnTo>
                <a:lnTo>
                  <a:pt x="313677" y="3949700"/>
                </a:lnTo>
                <a:lnTo>
                  <a:pt x="351104" y="3949700"/>
                </a:lnTo>
                <a:lnTo>
                  <a:pt x="339623" y="3962400"/>
                </a:lnTo>
                <a:close/>
              </a:path>
              <a:path w="8239125" h="3975100">
                <a:moveTo>
                  <a:pt x="291249" y="3975100"/>
                </a:moveTo>
                <a:lnTo>
                  <a:pt x="214261" y="3975100"/>
                </a:lnTo>
                <a:lnTo>
                  <a:pt x="208000" y="3962400"/>
                </a:lnTo>
                <a:lnTo>
                  <a:pt x="297497" y="3962400"/>
                </a:lnTo>
                <a:lnTo>
                  <a:pt x="291249" y="3975100"/>
                </a:lnTo>
                <a:close/>
              </a:path>
            </a:pathLst>
          </a:custGeom>
          <a:solidFill>
            <a:srgbClr val="000000"/>
          </a:solidFill>
        </p:spPr>
        <p:txBody>
          <a:bodyPr wrap="square" lIns="0" tIns="0" rIns="0" bIns="0" rtlCol="0"/>
          <a:lstStyle/>
          <a:p/>
        </p:txBody>
      </p:sp>
      <p:sp>
        <p:nvSpPr>
          <p:cNvPr id="7" name="object 7"/>
          <p:cNvSpPr txBox="1"/>
          <p:nvPr/>
        </p:nvSpPr>
        <p:spPr>
          <a:xfrm>
            <a:off x="1376197" y="2112162"/>
            <a:ext cx="6955790" cy="1609725"/>
          </a:xfrm>
          <a:prstGeom prst="rect">
            <a:avLst/>
          </a:prstGeom>
        </p:spPr>
        <p:txBody>
          <a:bodyPr vert="horz" wrap="square" lIns="0" tIns="13970" rIns="0" bIns="0" rtlCol="0">
            <a:spAutoFit/>
          </a:bodyPr>
          <a:lstStyle/>
          <a:p>
            <a:pPr marL="338455" marR="5080" indent="-325755">
              <a:lnSpc>
                <a:spcPct val="100000"/>
              </a:lnSpc>
              <a:spcBef>
                <a:spcPts val="110"/>
              </a:spcBef>
            </a:pPr>
            <a:r>
              <a:rPr sz="2600" dirty="0">
                <a:latin typeface="宋体" panose="02010600030101010101" pitchFamily="2" charset="-122"/>
                <a:cs typeface="宋体" panose="02010600030101010101" pitchFamily="2" charset="-122"/>
              </a:rPr>
              <a:t>索引发布和内容定位通过目录服务器进行</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因</a:t>
            </a:r>
            <a:r>
              <a:rPr sz="2600" spc="5" dirty="0">
                <a:latin typeface="宋体" panose="02010600030101010101" pitchFamily="2" charset="-122"/>
                <a:cs typeface="宋体" panose="02010600030101010101" pitchFamily="2" charset="-122"/>
              </a:rPr>
              <a:t>此 </a:t>
            </a:r>
            <a:r>
              <a:rPr sz="2600" dirty="0">
                <a:latin typeface="宋体" panose="02010600030101010101" pitchFamily="2" charset="-122"/>
                <a:cs typeface="宋体" panose="02010600030101010101" pitchFamily="2" charset="-122"/>
              </a:rPr>
              <a:t>查询简单、高效，但是和客户</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服务器模式</a:t>
            </a:r>
            <a:r>
              <a:rPr sz="2600" spc="5" dirty="0">
                <a:latin typeface="宋体" panose="02010600030101010101" pitchFamily="2" charset="-122"/>
                <a:cs typeface="宋体" panose="02010600030101010101" pitchFamily="2" charset="-122"/>
              </a:rPr>
              <a:t>一 </a:t>
            </a:r>
            <a:r>
              <a:rPr sz="2600" dirty="0">
                <a:latin typeface="宋体" panose="02010600030101010101" pitchFamily="2" charset="-122"/>
                <a:cs typeface="宋体" panose="02010600030101010101" pitchFamily="2" charset="-122"/>
              </a:rPr>
              <a:t>样，目录服务器存在瓶颈和单点失效问题，而 且可扩展性</a:t>
            </a:r>
            <a:r>
              <a:rPr sz="2600" spc="5" dirty="0">
                <a:latin typeface="宋体" panose="02010600030101010101" pitchFamily="2" charset="-122"/>
                <a:cs typeface="宋体" panose="02010600030101010101" pitchFamily="2" charset="-122"/>
              </a:rPr>
              <a:t>差</a:t>
            </a:r>
            <a:endParaRPr sz="2600">
              <a:latin typeface="宋体" panose="02010600030101010101" pitchFamily="2" charset="-122"/>
              <a:cs typeface="宋体" panose="02010600030101010101" pitchFamily="2" charset="-122"/>
            </a:endParaRPr>
          </a:p>
        </p:txBody>
      </p:sp>
      <p:sp>
        <p:nvSpPr>
          <p:cNvPr id="8" name="object 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(1)</a:t>
            </a:r>
            <a:endParaRPr sz="3800">
              <a:latin typeface="Garamond" panose="02020404030301010803"/>
              <a:cs typeface="Garamond" panose="02020404030301010803"/>
            </a:endParaRPr>
          </a:p>
        </p:txBody>
      </p:sp>
      <p:sp>
        <p:nvSpPr>
          <p:cNvPr id="4" name="object 4"/>
          <p:cNvSpPr txBox="1"/>
          <p:nvPr/>
        </p:nvSpPr>
        <p:spPr>
          <a:xfrm>
            <a:off x="764540" y="112014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索引发布</a:t>
            </a:r>
            <a:endParaRPr sz="3000">
              <a:latin typeface="宋体" panose="02010600030101010101" pitchFamily="2" charset="-122"/>
              <a:cs typeface="宋体" panose="02010600030101010101" pitchFamily="2" charset="-122"/>
            </a:endParaRPr>
          </a:p>
        </p:txBody>
      </p:sp>
      <p:sp>
        <p:nvSpPr>
          <p:cNvPr id="5" name="object 5"/>
          <p:cNvSpPr/>
          <p:nvPr/>
        </p:nvSpPr>
        <p:spPr>
          <a:xfrm>
            <a:off x="1473708" y="2587751"/>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207508" y="4264152"/>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188707" y="2511551"/>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569707" y="4492752"/>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512308" y="2816351"/>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493507" y="4883277"/>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645907" y="4873752"/>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7798307" y="4873752"/>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359908" y="3587877"/>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512308" y="3578352"/>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664708" y="3578352"/>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5817108" y="3578352"/>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5969508" y="3578352"/>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121908" y="3578352"/>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188707" y="2902076"/>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341107" y="2892551"/>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321308" y="2978276"/>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473708" y="2968751"/>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626107" y="2968751"/>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2769107" y="4340352"/>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2921507" y="4730877"/>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073907" y="4721352"/>
            <a:ext cx="304799"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359908" y="4654677"/>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1778507" y="2968751"/>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378708" y="2663951"/>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378708" y="3511677"/>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531108" y="3502152"/>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683508" y="3502152"/>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3759708" y="1292352"/>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3759708" y="2140076"/>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3912108" y="2130551"/>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064508" y="2130551"/>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436108" y="1292352"/>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588508" y="2140076"/>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5740908" y="2130551"/>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521200" y="1749425"/>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664200" y="2054225"/>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216400" y="3197225"/>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3817327" y="1972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431525" y="1888350"/>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052849" y="1962581"/>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186170" y="1962785"/>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655307" y="4721352"/>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655307" y="5111877"/>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6807707" y="5102352"/>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1778507" y="1749551"/>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1778507" y="2140076"/>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1930907" y="2130551"/>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185903" y="3486988"/>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5952401" y="3492690"/>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417527" y="3496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2980740" y="3340023"/>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157196" y="1806663"/>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1847126" y="1960333"/>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p:nvPr/>
        </p:nvSpPr>
        <p:spPr>
          <a:xfrm>
            <a:off x="2980740" y="3349625"/>
            <a:ext cx="549910" cy="924560"/>
          </a:xfrm>
          <a:custGeom>
            <a:avLst/>
            <a:gdLst/>
            <a:ahLst/>
            <a:cxnLst/>
            <a:rect l="l" t="t" r="r" b="b"/>
            <a:pathLst>
              <a:path w="549910" h="924560">
                <a:moveTo>
                  <a:pt x="475810" y="89133"/>
                </a:moveTo>
                <a:lnTo>
                  <a:pt x="442899" y="69938"/>
                </a:lnTo>
                <a:lnTo>
                  <a:pt x="549859" y="0"/>
                </a:lnTo>
                <a:lnTo>
                  <a:pt x="545699" y="64452"/>
                </a:lnTo>
                <a:lnTo>
                  <a:pt x="490207" y="64452"/>
                </a:lnTo>
                <a:lnTo>
                  <a:pt x="475810" y="89133"/>
                </a:lnTo>
                <a:close/>
              </a:path>
              <a:path w="549910" h="924560">
                <a:moveTo>
                  <a:pt x="508724" y="108329"/>
                </a:moveTo>
                <a:lnTo>
                  <a:pt x="475810" y="89133"/>
                </a:lnTo>
                <a:lnTo>
                  <a:pt x="490207" y="64452"/>
                </a:lnTo>
                <a:lnTo>
                  <a:pt x="523125" y="83642"/>
                </a:lnTo>
                <a:lnTo>
                  <a:pt x="508724" y="108329"/>
                </a:lnTo>
                <a:close/>
              </a:path>
              <a:path w="549910" h="924560">
                <a:moveTo>
                  <a:pt x="541629" y="127520"/>
                </a:moveTo>
                <a:lnTo>
                  <a:pt x="508724" y="108329"/>
                </a:lnTo>
                <a:lnTo>
                  <a:pt x="523125" y="83642"/>
                </a:lnTo>
                <a:lnTo>
                  <a:pt x="490207" y="64452"/>
                </a:lnTo>
                <a:lnTo>
                  <a:pt x="545699" y="64452"/>
                </a:lnTo>
                <a:lnTo>
                  <a:pt x="541629" y="127520"/>
                </a:lnTo>
                <a:close/>
              </a:path>
              <a:path w="549910" h="924560">
                <a:moveTo>
                  <a:pt x="32918" y="924001"/>
                </a:moveTo>
                <a:lnTo>
                  <a:pt x="0" y="904798"/>
                </a:lnTo>
                <a:lnTo>
                  <a:pt x="475810" y="89133"/>
                </a:lnTo>
                <a:lnTo>
                  <a:pt x="508724" y="108329"/>
                </a:lnTo>
                <a:lnTo>
                  <a:pt x="32918" y="924001"/>
                </a:lnTo>
                <a:close/>
              </a:path>
            </a:pathLst>
          </a:custGeom>
          <a:solidFill>
            <a:srgbClr val="CC3300"/>
          </a:solidFill>
        </p:spPr>
        <p:txBody>
          <a:bodyPr wrap="square" lIns="0" tIns="0" rIns="0" bIns="0" rtlCol="0"/>
          <a:lstStyle/>
          <a:p/>
        </p:txBody>
      </p:sp>
      <p:sp>
        <p:nvSpPr>
          <p:cNvPr id="60" name="object 60"/>
          <p:cNvSpPr/>
          <p:nvPr/>
        </p:nvSpPr>
        <p:spPr>
          <a:xfrm>
            <a:off x="2906267" y="2356104"/>
            <a:ext cx="2057400" cy="384175"/>
          </a:xfrm>
          <a:custGeom>
            <a:avLst/>
            <a:gdLst/>
            <a:ahLst/>
            <a:cxnLst/>
            <a:rect l="l" t="t" r="r" b="b"/>
            <a:pathLst>
              <a:path w="2057400" h="384175">
                <a:moveTo>
                  <a:pt x="0" y="0"/>
                </a:moveTo>
                <a:lnTo>
                  <a:pt x="2057400" y="0"/>
                </a:lnTo>
                <a:lnTo>
                  <a:pt x="2057400" y="384048"/>
                </a:lnTo>
                <a:lnTo>
                  <a:pt x="0" y="384048"/>
                </a:lnTo>
                <a:lnTo>
                  <a:pt x="0" y="0"/>
                </a:lnTo>
                <a:close/>
              </a:path>
            </a:pathLst>
          </a:custGeom>
          <a:solidFill>
            <a:srgbClr val="CC9900"/>
          </a:solidFill>
        </p:spPr>
        <p:txBody>
          <a:bodyPr wrap="square" lIns="0" tIns="0" rIns="0" bIns="0" rtlCol="0"/>
          <a:lstStyle/>
          <a:p/>
        </p:txBody>
      </p:sp>
      <p:sp>
        <p:nvSpPr>
          <p:cNvPr id="61" name="object 61"/>
          <p:cNvSpPr/>
          <p:nvPr/>
        </p:nvSpPr>
        <p:spPr>
          <a:xfrm>
            <a:off x="2901950" y="2351087"/>
            <a:ext cx="2066925" cy="393700"/>
          </a:xfrm>
          <a:custGeom>
            <a:avLst/>
            <a:gdLst/>
            <a:ahLst/>
            <a:cxnLst/>
            <a:rect l="l" t="t" r="r" b="b"/>
            <a:pathLst>
              <a:path w="2066925" h="393700">
                <a:moveTo>
                  <a:pt x="2066925" y="393700"/>
                </a:moveTo>
                <a:lnTo>
                  <a:pt x="0" y="393700"/>
                </a:lnTo>
                <a:lnTo>
                  <a:pt x="0" y="0"/>
                </a:lnTo>
                <a:lnTo>
                  <a:pt x="2066925" y="0"/>
                </a:lnTo>
                <a:lnTo>
                  <a:pt x="2066925" y="4762"/>
                </a:lnTo>
                <a:lnTo>
                  <a:pt x="9525" y="4762"/>
                </a:lnTo>
                <a:lnTo>
                  <a:pt x="4762" y="9525"/>
                </a:lnTo>
                <a:lnTo>
                  <a:pt x="9525" y="9525"/>
                </a:lnTo>
                <a:lnTo>
                  <a:pt x="9525" y="384175"/>
                </a:lnTo>
                <a:lnTo>
                  <a:pt x="4762" y="384175"/>
                </a:lnTo>
                <a:lnTo>
                  <a:pt x="9525" y="388937"/>
                </a:lnTo>
                <a:lnTo>
                  <a:pt x="2066925" y="388937"/>
                </a:lnTo>
                <a:lnTo>
                  <a:pt x="2066925" y="393700"/>
                </a:lnTo>
                <a:close/>
              </a:path>
              <a:path w="2066925" h="393700">
                <a:moveTo>
                  <a:pt x="9525" y="9525"/>
                </a:moveTo>
                <a:lnTo>
                  <a:pt x="4762" y="9525"/>
                </a:lnTo>
                <a:lnTo>
                  <a:pt x="9525" y="4762"/>
                </a:lnTo>
                <a:lnTo>
                  <a:pt x="9525" y="9525"/>
                </a:lnTo>
                <a:close/>
              </a:path>
              <a:path w="2066925" h="393700">
                <a:moveTo>
                  <a:pt x="2057400" y="9525"/>
                </a:moveTo>
                <a:lnTo>
                  <a:pt x="9525" y="9525"/>
                </a:lnTo>
                <a:lnTo>
                  <a:pt x="9525" y="4762"/>
                </a:lnTo>
                <a:lnTo>
                  <a:pt x="2057400" y="4762"/>
                </a:lnTo>
                <a:lnTo>
                  <a:pt x="2057400" y="9525"/>
                </a:lnTo>
                <a:close/>
              </a:path>
              <a:path w="2066925" h="393700">
                <a:moveTo>
                  <a:pt x="2057400" y="388937"/>
                </a:moveTo>
                <a:lnTo>
                  <a:pt x="2057400" y="4762"/>
                </a:lnTo>
                <a:lnTo>
                  <a:pt x="2062162" y="9525"/>
                </a:lnTo>
                <a:lnTo>
                  <a:pt x="2066925" y="9525"/>
                </a:lnTo>
                <a:lnTo>
                  <a:pt x="2066925" y="384175"/>
                </a:lnTo>
                <a:lnTo>
                  <a:pt x="2062162" y="384175"/>
                </a:lnTo>
                <a:lnTo>
                  <a:pt x="2057400" y="388937"/>
                </a:lnTo>
                <a:close/>
              </a:path>
              <a:path w="2066925" h="393700">
                <a:moveTo>
                  <a:pt x="2066925" y="9525"/>
                </a:moveTo>
                <a:lnTo>
                  <a:pt x="2062162" y="9525"/>
                </a:lnTo>
                <a:lnTo>
                  <a:pt x="2057400" y="4762"/>
                </a:lnTo>
                <a:lnTo>
                  <a:pt x="2066925" y="4762"/>
                </a:lnTo>
                <a:lnTo>
                  <a:pt x="2066925" y="9525"/>
                </a:lnTo>
                <a:close/>
              </a:path>
              <a:path w="2066925" h="393700">
                <a:moveTo>
                  <a:pt x="9525" y="388937"/>
                </a:moveTo>
                <a:lnTo>
                  <a:pt x="4762" y="384175"/>
                </a:lnTo>
                <a:lnTo>
                  <a:pt x="9525" y="384175"/>
                </a:lnTo>
                <a:lnTo>
                  <a:pt x="9525" y="388937"/>
                </a:lnTo>
                <a:close/>
              </a:path>
              <a:path w="2066925" h="393700">
                <a:moveTo>
                  <a:pt x="2057400" y="388937"/>
                </a:moveTo>
                <a:lnTo>
                  <a:pt x="9525" y="388937"/>
                </a:lnTo>
                <a:lnTo>
                  <a:pt x="9525" y="384175"/>
                </a:lnTo>
                <a:lnTo>
                  <a:pt x="2057400" y="384175"/>
                </a:lnTo>
                <a:lnTo>
                  <a:pt x="2057400" y="388937"/>
                </a:lnTo>
                <a:close/>
              </a:path>
              <a:path w="2066925" h="393700">
                <a:moveTo>
                  <a:pt x="2066925" y="388937"/>
                </a:moveTo>
                <a:lnTo>
                  <a:pt x="2057400" y="388937"/>
                </a:lnTo>
                <a:lnTo>
                  <a:pt x="2062162" y="384175"/>
                </a:lnTo>
                <a:lnTo>
                  <a:pt x="2066925" y="384175"/>
                </a:lnTo>
                <a:lnTo>
                  <a:pt x="2066925" y="388937"/>
                </a:lnTo>
                <a:close/>
              </a:path>
            </a:pathLst>
          </a:custGeom>
          <a:solidFill>
            <a:srgbClr val="000000"/>
          </a:solidFill>
        </p:spPr>
        <p:txBody>
          <a:bodyPr wrap="square" lIns="0" tIns="0" rIns="0" bIns="0" rtlCol="0"/>
          <a:lstStyle/>
          <a:p/>
        </p:txBody>
      </p:sp>
      <p:sp>
        <p:nvSpPr>
          <p:cNvPr id="62" name="object 62"/>
          <p:cNvSpPr txBox="1"/>
          <p:nvPr/>
        </p:nvSpPr>
        <p:spPr>
          <a:xfrm>
            <a:off x="2906267" y="2379344"/>
            <a:ext cx="2057400"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Arial" panose="020B0604020202020204"/>
                <a:cs typeface="Arial" panose="020B0604020202020204"/>
              </a:rPr>
              <a:t>Insert</a:t>
            </a:r>
            <a:r>
              <a:rPr sz="1400" b="1" spc="-30" dirty="0">
                <a:solidFill>
                  <a:srgbClr val="CC3300"/>
                </a:solidFill>
                <a:latin typeface="Arial" panose="020B0604020202020204"/>
                <a:cs typeface="Arial" panose="020B0604020202020204"/>
              </a:rPr>
              <a:t> </a:t>
            </a:r>
            <a:r>
              <a:rPr sz="1400" b="1" spc="-5" dirty="0">
                <a:solidFill>
                  <a:srgbClr val="CC3300"/>
                </a:solidFill>
                <a:latin typeface="Arial" panose="020B0604020202020204"/>
                <a:cs typeface="Arial" panose="020B0604020202020204"/>
              </a:rPr>
              <a:t>(xyz.mp3,1.2.3.4</a:t>
            </a:r>
            <a:r>
              <a:rPr sz="1400" b="1" spc="-5" dirty="0">
                <a:latin typeface="Arial" panose="020B0604020202020204"/>
                <a:cs typeface="Arial" panose="020B0604020202020204"/>
              </a:rPr>
              <a:t>)</a:t>
            </a:r>
            <a:endParaRPr sz="1400">
              <a:latin typeface="Arial" panose="020B0604020202020204"/>
              <a:cs typeface="Arial" panose="020B0604020202020204"/>
            </a:endParaRPr>
          </a:p>
        </p:txBody>
      </p:sp>
      <p:sp>
        <p:nvSpPr>
          <p:cNvPr id="63" name="object 63"/>
          <p:cNvSpPr txBox="1"/>
          <p:nvPr/>
        </p:nvSpPr>
        <p:spPr>
          <a:xfrm>
            <a:off x="6093777" y="1474787"/>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4" name="object 64"/>
          <p:cNvSpPr/>
          <p:nvPr/>
        </p:nvSpPr>
        <p:spPr>
          <a:xfrm>
            <a:off x="1839467" y="5483352"/>
            <a:ext cx="5943600" cy="609600"/>
          </a:xfrm>
          <a:custGeom>
            <a:avLst/>
            <a:gdLst/>
            <a:ahLst/>
            <a:cxnLst/>
            <a:rect l="l" t="t" r="r" b="b"/>
            <a:pathLst>
              <a:path w="5943600" h="609600">
                <a:moveTo>
                  <a:pt x="0" y="0"/>
                </a:moveTo>
                <a:lnTo>
                  <a:pt x="5943600" y="0"/>
                </a:lnTo>
                <a:lnTo>
                  <a:pt x="5943600" y="609600"/>
                </a:lnTo>
                <a:lnTo>
                  <a:pt x="0" y="609600"/>
                </a:lnTo>
                <a:lnTo>
                  <a:pt x="0" y="0"/>
                </a:lnTo>
                <a:close/>
              </a:path>
            </a:pathLst>
          </a:custGeom>
          <a:solidFill>
            <a:srgbClr val="CC9900"/>
          </a:solidFill>
        </p:spPr>
        <p:txBody>
          <a:bodyPr wrap="square" lIns="0" tIns="0" rIns="0" bIns="0" rtlCol="0"/>
          <a:lstStyle/>
          <a:p/>
        </p:txBody>
      </p:sp>
      <p:sp>
        <p:nvSpPr>
          <p:cNvPr id="65" name="object 65"/>
          <p:cNvSpPr/>
          <p:nvPr/>
        </p:nvSpPr>
        <p:spPr>
          <a:xfrm>
            <a:off x="1835150" y="5478462"/>
            <a:ext cx="5953125" cy="619125"/>
          </a:xfrm>
          <a:custGeom>
            <a:avLst/>
            <a:gdLst/>
            <a:ahLst/>
            <a:cxnLst/>
            <a:rect l="l" t="t" r="r" b="b"/>
            <a:pathLst>
              <a:path w="5953125" h="619125">
                <a:moveTo>
                  <a:pt x="5953125" y="619125"/>
                </a:moveTo>
                <a:lnTo>
                  <a:pt x="0" y="619125"/>
                </a:lnTo>
                <a:lnTo>
                  <a:pt x="0" y="0"/>
                </a:lnTo>
                <a:lnTo>
                  <a:pt x="5953125" y="0"/>
                </a:lnTo>
                <a:lnTo>
                  <a:pt x="5953125" y="4762"/>
                </a:lnTo>
                <a:lnTo>
                  <a:pt x="9525" y="4762"/>
                </a:lnTo>
                <a:lnTo>
                  <a:pt x="4762" y="9525"/>
                </a:lnTo>
                <a:lnTo>
                  <a:pt x="9525" y="9525"/>
                </a:lnTo>
                <a:lnTo>
                  <a:pt x="9525" y="609600"/>
                </a:lnTo>
                <a:lnTo>
                  <a:pt x="4762" y="609600"/>
                </a:lnTo>
                <a:lnTo>
                  <a:pt x="9525" y="614362"/>
                </a:lnTo>
                <a:lnTo>
                  <a:pt x="5953125" y="614362"/>
                </a:lnTo>
                <a:lnTo>
                  <a:pt x="5953125" y="619125"/>
                </a:lnTo>
                <a:close/>
              </a:path>
              <a:path w="5953125" h="619125">
                <a:moveTo>
                  <a:pt x="9525" y="9525"/>
                </a:moveTo>
                <a:lnTo>
                  <a:pt x="4762" y="9525"/>
                </a:lnTo>
                <a:lnTo>
                  <a:pt x="9525" y="4762"/>
                </a:lnTo>
                <a:lnTo>
                  <a:pt x="9525" y="9525"/>
                </a:lnTo>
                <a:close/>
              </a:path>
              <a:path w="5953125" h="619125">
                <a:moveTo>
                  <a:pt x="5943600" y="9525"/>
                </a:moveTo>
                <a:lnTo>
                  <a:pt x="9525" y="9525"/>
                </a:lnTo>
                <a:lnTo>
                  <a:pt x="9525" y="4762"/>
                </a:lnTo>
                <a:lnTo>
                  <a:pt x="5943600" y="4762"/>
                </a:lnTo>
                <a:lnTo>
                  <a:pt x="5943600" y="9525"/>
                </a:lnTo>
                <a:close/>
              </a:path>
              <a:path w="5953125" h="619125">
                <a:moveTo>
                  <a:pt x="5943600" y="614362"/>
                </a:moveTo>
                <a:lnTo>
                  <a:pt x="5943600" y="4762"/>
                </a:lnTo>
                <a:lnTo>
                  <a:pt x="5948362" y="9525"/>
                </a:lnTo>
                <a:lnTo>
                  <a:pt x="5953125" y="9525"/>
                </a:lnTo>
                <a:lnTo>
                  <a:pt x="5953125" y="609600"/>
                </a:lnTo>
                <a:lnTo>
                  <a:pt x="5948362" y="609600"/>
                </a:lnTo>
                <a:lnTo>
                  <a:pt x="5943600" y="614362"/>
                </a:lnTo>
                <a:close/>
              </a:path>
              <a:path w="5953125" h="619125">
                <a:moveTo>
                  <a:pt x="5953125" y="9525"/>
                </a:moveTo>
                <a:lnTo>
                  <a:pt x="5948362" y="9525"/>
                </a:lnTo>
                <a:lnTo>
                  <a:pt x="5943600" y="4762"/>
                </a:lnTo>
                <a:lnTo>
                  <a:pt x="5953125" y="4762"/>
                </a:lnTo>
                <a:lnTo>
                  <a:pt x="5953125" y="9525"/>
                </a:lnTo>
                <a:close/>
              </a:path>
              <a:path w="5953125" h="619125">
                <a:moveTo>
                  <a:pt x="9525" y="614362"/>
                </a:moveTo>
                <a:lnTo>
                  <a:pt x="4762" y="609600"/>
                </a:lnTo>
                <a:lnTo>
                  <a:pt x="9525" y="609600"/>
                </a:lnTo>
                <a:lnTo>
                  <a:pt x="9525" y="614362"/>
                </a:lnTo>
                <a:close/>
              </a:path>
              <a:path w="5953125" h="619125">
                <a:moveTo>
                  <a:pt x="5943600" y="614362"/>
                </a:moveTo>
                <a:lnTo>
                  <a:pt x="9525" y="614362"/>
                </a:lnTo>
                <a:lnTo>
                  <a:pt x="9525" y="609600"/>
                </a:lnTo>
                <a:lnTo>
                  <a:pt x="5943600" y="609600"/>
                </a:lnTo>
                <a:lnTo>
                  <a:pt x="5943600" y="614362"/>
                </a:lnTo>
                <a:close/>
              </a:path>
              <a:path w="5953125" h="619125">
                <a:moveTo>
                  <a:pt x="5953125" y="614362"/>
                </a:moveTo>
                <a:lnTo>
                  <a:pt x="5943600" y="614362"/>
                </a:lnTo>
                <a:lnTo>
                  <a:pt x="5948362" y="609600"/>
                </a:lnTo>
                <a:lnTo>
                  <a:pt x="5953125" y="609600"/>
                </a:lnTo>
                <a:lnTo>
                  <a:pt x="5953125" y="614362"/>
                </a:lnTo>
                <a:close/>
              </a:path>
            </a:pathLst>
          </a:custGeom>
          <a:solidFill>
            <a:srgbClr val="000000"/>
          </a:solidFill>
        </p:spPr>
        <p:txBody>
          <a:bodyPr wrap="square" lIns="0" tIns="0" rIns="0" bIns="0" rtlCol="0"/>
          <a:lstStyle/>
          <a:p/>
        </p:txBody>
      </p:sp>
      <p:sp>
        <p:nvSpPr>
          <p:cNvPr id="66" name="object 66"/>
          <p:cNvSpPr txBox="1"/>
          <p:nvPr/>
        </p:nvSpPr>
        <p:spPr>
          <a:xfrm>
            <a:off x="547052" y="3369945"/>
            <a:ext cx="7236459" cy="2555240"/>
          </a:xfrm>
          <a:prstGeom prst="rect">
            <a:avLst/>
          </a:prstGeom>
        </p:spPr>
        <p:txBody>
          <a:bodyPr vert="horz" wrap="square" lIns="0" tIns="12700" rIns="0" bIns="0" rtlCol="0">
            <a:spAutoFit/>
          </a:bodyPr>
          <a:lstStyle/>
          <a:p>
            <a:pPr marL="1821815">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532890" marR="4658360" algn="ctr">
              <a:lnSpc>
                <a:spcPct val="100000"/>
              </a:lnSpc>
              <a:spcBef>
                <a:spcPts val="40"/>
              </a:spcBef>
            </a:pPr>
            <a:r>
              <a:rPr sz="1200" b="1" dirty="0">
                <a:solidFill>
                  <a:srgbClr val="CC3300"/>
                </a:solidFill>
                <a:latin typeface="Arial" panose="020B0604020202020204"/>
                <a:cs typeface="Arial" panose="020B0604020202020204"/>
              </a:rPr>
              <a:t>(</a:t>
            </a:r>
            <a:r>
              <a:rPr sz="1200" b="1" spc="-5" dirty="0">
                <a:solidFill>
                  <a:srgbClr val="CC3300"/>
                </a:solidFill>
                <a:latin typeface="Arial" panose="020B0604020202020204"/>
                <a:cs typeface="Arial" panose="020B0604020202020204"/>
              </a:rPr>
              <a:t>key=xy</a:t>
            </a:r>
            <a:r>
              <a:rPr sz="1200" b="1" dirty="0">
                <a:solidFill>
                  <a:srgbClr val="CC3300"/>
                </a:solidFill>
                <a:latin typeface="Arial" panose="020B0604020202020204"/>
                <a:cs typeface="Arial" panose="020B0604020202020204"/>
              </a:rPr>
              <a:t>z.</a:t>
            </a:r>
            <a:r>
              <a:rPr sz="1200" b="1" spc="-5" dirty="0">
                <a:solidFill>
                  <a:srgbClr val="CC3300"/>
                </a:solidFill>
                <a:latin typeface="Arial" panose="020B0604020202020204"/>
                <a:cs typeface="Arial" panose="020B0604020202020204"/>
              </a:rPr>
              <a:t>m</a:t>
            </a:r>
            <a:r>
              <a:rPr sz="1200" b="1"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r>
              <a:rPr sz="1200" b="1"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vaule=1.2.3.4)</a:t>
            </a:r>
            <a:endParaRPr sz="1200">
              <a:latin typeface="Arial" panose="020B0604020202020204"/>
              <a:cs typeface="Arial" panose="020B0604020202020204"/>
            </a:endParaRPr>
          </a:p>
          <a:p>
            <a:pPr>
              <a:lnSpc>
                <a:spcPct val="100000"/>
              </a:lnSpc>
            </a:pPr>
            <a:endParaRPr sz="1300">
              <a:latin typeface="Times New Roman" panose="02020603050405020304"/>
              <a:cs typeface="Times New Roman" panose="02020603050405020304"/>
            </a:endParaRPr>
          </a:p>
          <a:p>
            <a:pPr>
              <a:lnSpc>
                <a:spcPct val="100000"/>
              </a:lnSpc>
              <a:spcBef>
                <a:spcPts val="25"/>
              </a:spcBef>
            </a:pPr>
            <a:endParaRPr sz="1550">
              <a:latin typeface="Times New Roman" panose="02020603050405020304"/>
              <a:cs typeface="Times New Roman" panose="02020603050405020304"/>
            </a:endParaRPr>
          </a:p>
          <a:p>
            <a:pPr marL="12700">
              <a:lnSpc>
                <a:spcPct val="100000"/>
              </a:lnSpc>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3186430" algn="ctr">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851025">
              <a:lnSpc>
                <a:spcPct val="100000"/>
              </a:lnSpc>
              <a:spcBef>
                <a:spcPts val="1575"/>
              </a:spcBef>
            </a:pPr>
            <a:r>
              <a:rPr sz="1800" b="1" dirty="0">
                <a:latin typeface="宋体" panose="02010600030101010101" pitchFamily="2" charset="-122"/>
                <a:cs typeface="宋体" panose="02010600030101010101" pitchFamily="2" charset="-122"/>
              </a:rPr>
              <a:t>超级节点上存放有其连接的一般节点的内容索</a:t>
            </a:r>
            <a:r>
              <a:rPr sz="1800" b="1" spc="-10" dirty="0">
                <a:latin typeface="宋体" panose="02010600030101010101" pitchFamily="2" charset="-122"/>
                <a:cs typeface="宋体" panose="02010600030101010101" pitchFamily="2" charset="-122"/>
              </a:rPr>
              <a:t>引</a:t>
            </a:r>
            <a:endParaRPr sz="1800">
              <a:latin typeface="宋体" panose="02010600030101010101" pitchFamily="2" charset="-122"/>
              <a:cs typeface="宋体" panose="02010600030101010101" pitchFamily="2" charset="-122"/>
            </a:endParaRPr>
          </a:p>
        </p:txBody>
      </p:sp>
      <p:sp>
        <p:nvSpPr>
          <p:cNvPr id="67" name="object 6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8" name="object 68"/>
          <p:cNvSpPr txBox="1">
            <a:spLocks noGrp="1"/>
          </p:cNvSpPr>
          <p:nvPr>
            <p:ph type="sldNum" sz="quarter" idx="4294967295"/>
          </p:nvPr>
        </p:nvSpPr>
        <p:spPr>
          <a:xfrm>
            <a:off x="8532440" y="6597352"/>
            <a:ext cx="535940" cy="179536"/>
          </a:xfrm>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Rot="1"/>
          </p:cNvSpPr>
          <p:nvPr>
            <p:ph type="subTitle" idx="1"/>
          </p:nvPr>
        </p:nvSpPr>
        <p:spPr>
          <a:xfrm>
            <a:off x="628650" y="2095501"/>
            <a:ext cx="7886700" cy="1655445"/>
          </a:xfrm>
          <a:solidFill>
            <a:schemeClr val="bg1">
              <a:alpha val="100000"/>
            </a:schemeClr>
          </a:solidFill>
        </p:spPr>
        <p:txBody>
          <a:bodyPr vert="horz" wrap="square" lIns="91440" tIns="45720" rIns="91440" bIns="45720" anchor="t"/>
          <a:lstStyle/>
          <a:p>
            <a:r>
              <a:rPr lang="zh-CN" altLang="en-US" sz="4000" dirty="0"/>
              <a:t>文本分类</a:t>
            </a:r>
            <a:endParaRPr lang="zh-CN" altLang="en-US" sz="4000" dirty="0"/>
          </a:p>
          <a:p>
            <a:r>
              <a:rPr lang="en-US" altLang="zh-CN" sz="4000" dirty="0">
                <a:solidFill>
                  <a:srgbClr val="FF3300"/>
                </a:solidFill>
              </a:rPr>
              <a:t>Web</a:t>
            </a:r>
            <a:r>
              <a:rPr lang="zh-CN" altLang="en-US" sz="4000" dirty="0">
                <a:solidFill>
                  <a:srgbClr val="FF3300"/>
                </a:solidFill>
              </a:rPr>
              <a:t>挖掘</a:t>
            </a:r>
            <a:endParaRPr lang="zh-CN" altLang="en-US" sz="4000" dirty="0">
              <a:solidFill>
                <a:srgbClr val="FF3300"/>
              </a:solidFill>
            </a:endParaRPr>
          </a:p>
        </p:txBody>
      </p:sp>
    </p:spTree>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(2)</a:t>
            </a:r>
            <a:endParaRPr sz="3800">
              <a:latin typeface="Garamond" panose="02020404030301010803"/>
              <a:cs typeface="Garamond" panose="02020404030301010803"/>
            </a:endParaRPr>
          </a:p>
        </p:txBody>
      </p:sp>
      <p:sp>
        <p:nvSpPr>
          <p:cNvPr id="4" name="object 4"/>
          <p:cNvSpPr txBox="1"/>
          <p:nvPr/>
        </p:nvSpPr>
        <p:spPr>
          <a:xfrm>
            <a:off x="547052" y="131476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内容定位</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941320"/>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494020" y="4617720"/>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475219" y="2865120"/>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856219" y="4846320"/>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798820" y="3169920"/>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780019" y="5236845"/>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932419" y="5227320"/>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8084819" y="5227320"/>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646420" y="3941445"/>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798820" y="3931920"/>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951220" y="3931920"/>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6103620" y="3931920"/>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6256020" y="3931920"/>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408420" y="3931920"/>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475219" y="3255645"/>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627619" y="3246120"/>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607819" y="3331845"/>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760220" y="3322320"/>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912620" y="3322320"/>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3055620" y="4693920"/>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3208020" y="5084445"/>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360420" y="5074920"/>
            <a:ext cx="304800"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646420" y="5008245"/>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2065020" y="3322320"/>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665220" y="3017520"/>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665220" y="3865245"/>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817620" y="3855720"/>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970020" y="3855720"/>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4046220" y="1645920"/>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4046220" y="2493645"/>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4198620" y="2484120"/>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351020" y="2484120"/>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722620" y="1645920"/>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875020" y="2493645"/>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6027420" y="2484120"/>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808537" y="2103437"/>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951537" y="2408237"/>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503737" y="3551237"/>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4104665" y="2326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718862" y="2242362"/>
            <a:ext cx="1094105" cy="1094105"/>
          </a:xfrm>
          <a:custGeom>
            <a:avLst/>
            <a:gdLst/>
            <a:ahLst/>
            <a:cxnLst/>
            <a:rect l="l" t="t" r="r" b="b"/>
            <a:pathLst>
              <a:path w="1094104" h="1094104">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340187" y="2316594"/>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473507" y="2316797"/>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941819" y="5074920"/>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941819" y="5465445"/>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7094219" y="5455920"/>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2065020" y="2103120"/>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2065020" y="2493645"/>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2217420" y="2484120"/>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473240" y="3841000"/>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6239738" y="3846703"/>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704865" y="3850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3268078" y="3694036"/>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444534" y="2160676"/>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2134463" y="2314346"/>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txBox="1"/>
          <p:nvPr/>
        </p:nvSpPr>
        <p:spPr>
          <a:xfrm>
            <a:off x="5166677" y="5428615"/>
            <a:ext cx="17564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p:txBody>
      </p:sp>
      <p:sp>
        <p:nvSpPr>
          <p:cNvPr id="60" name="object 60"/>
          <p:cNvSpPr/>
          <p:nvPr/>
        </p:nvSpPr>
        <p:spPr>
          <a:xfrm>
            <a:off x="6070053" y="3884472"/>
            <a:ext cx="737235" cy="1233805"/>
          </a:xfrm>
          <a:custGeom>
            <a:avLst/>
            <a:gdLst/>
            <a:ahLst/>
            <a:cxnLst/>
            <a:rect l="l" t="t" r="r" b="b"/>
            <a:pathLst>
              <a:path w="737234" h="1233804">
                <a:moveTo>
                  <a:pt x="662727" y="1144804"/>
                </a:moveTo>
                <a:lnTo>
                  <a:pt x="0" y="19329"/>
                </a:lnTo>
                <a:lnTo>
                  <a:pt x="32842" y="0"/>
                </a:lnTo>
                <a:lnTo>
                  <a:pt x="695570" y="1125463"/>
                </a:lnTo>
                <a:lnTo>
                  <a:pt x="662727" y="1144804"/>
                </a:lnTo>
                <a:close/>
              </a:path>
              <a:path w="737234" h="1233804">
                <a:moveTo>
                  <a:pt x="732740" y="1169428"/>
                </a:moveTo>
                <a:lnTo>
                  <a:pt x="677227" y="1169428"/>
                </a:lnTo>
                <a:lnTo>
                  <a:pt x="710069" y="1150086"/>
                </a:lnTo>
                <a:lnTo>
                  <a:pt x="695570" y="1125463"/>
                </a:lnTo>
                <a:lnTo>
                  <a:pt x="728395" y="1106131"/>
                </a:lnTo>
                <a:lnTo>
                  <a:pt x="732740" y="1169428"/>
                </a:lnTo>
                <a:close/>
              </a:path>
              <a:path w="737234" h="1233804">
                <a:moveTo>
                  <a:pt x="677227" y="1169428"/>
                </a:moveTo>
                <a:lnTo>
                  <a:pt x="662727" y="1144804"/>
                </a:lnTo>
                <a:lnTo>
                  <a:pt x="695570" y="1125463"/>
                </a:lnTo>
                <a:lnTo>
                  <a:pt x="710069" y="1150086"/>
                </a:lnTo>
                <a:lnTo>
                  <a:pt x="677227" y="1169428"/>
                </a:lnTo>
                <a:close/>
              </a:path>
              <a:path w="737234" h="1233804">
                <a:moveTo>
                  <a:pt x="737146" y="1233627"/>
                </a:moveTo>
                <a:lnTo>
                  <a:pt x="629907" y="1164132"/>
                </a:lnTo>
                <a:lnTo>
                  <a:pt x="662727" y="1144804"/>
                </a:lnTo>
                <a:lnTo>
                  <a:pt x="677227" y="1169428"/>
                </a:lnTo>
                <a:lnTo>
                  <a:pt x="732740" y="1169428"/>
                </a:lnTo>
                <a:lnTo>
                  <a:pt x="737146" y="1233627"/>
                </a:lnTo>
                <a:close/>
              </a:path>
            </a:pathLst>
          </a:custGeom>
          <a:solidFill>
            <a:srgbClr val="00FF00"/>
          </a:solidFill>
        </p:spPr>
        <p:txBody>
          <a:bodyPr wrap="square" lIns="0" tIns="0" rIns="0" bIns="0" rtlCol="0"/>
          <a:lstStyle/>
          <a:p/>
        </p:txBody>
      </p:sp>
      <p:sp>
        <p:nvSpPr>
          <p:cNvPr id="61" name="object 61"/>
          <p:cNvSpPr txBox="1"/>
          <p:nvPr/>
        </p:nvSpPr>
        <p:spPr>
          <a:xfrm rot="3540000">
            <a:off x="6894297" y="4369008"/>
            <a:ext cx="513155" cy="228600"/>
          </a:xfrm>
          <a:prstGeom prst="rect">
            <a:avLst/>
          </a:prstGeom>
        </p:spPr>
        <p:txBody>
          <a:bodyPr vert="horz" wrap="square" lIns="0" tIns="0" rIns="0" bIns="0" rtlCol="0">
            <a:spAutoFit/>
          </a:bodyPr>
          <a:lstStyle/>
          <a:p>
            <a:pPr>
              <a:lnSpc>
                <a:spcPts val="1790"/>
              </a:lnSpc>
            </a:pPr>
            <a:r>
              <a:rPr sz="2700" b="1" spc="-52" baseline="2000" dirty="0">
                <a:solidFill>
                  <a:srgbClr val="CC3300"/>
                </a:solidFill>
                <a:latin typeface="宋体" panose="02010600030101010101" pitchFamily="2" charset="-122"/>
                <a:cs typeface="宋体" panose="02010600030101010101" pitchFamily="2" charset="-122"/>
              </a:rPr>
              <a:t>查 </a:t>
            </a:r>
            <a:r>
              <a:rPr sz="1800" b="1" spc="-20" dirty="0">
                <a:solidFill>
                  <a:srgbClr val="CC3300"/>
                </a:solidFill>
                <a:latin typeface="宋体" panose="02010600030101010101" pitchFamily="2" charset="-122"/>
                <a:cs typeface="宋体" panose="02010600030101010101" pitchFamily="2" charset="-122"/>
              </a:rPr>
              <a:t>询</a:t>
            </a:r>
            <a:endParaRPr sz="1800">
              <a:latin typeface="宋体" panose="02010600030101010101" pitchFamily="2" charset="-122"/>
              <a:cs typeface="宋体" panose="02010600030101010101" pitchFamily="2" charset="-122"/>
            </a:endParaRPr>
          </a:p>
        </p:txBody>
      </p:sp>
      <p:sp>
        <p:nvSpPr>
          <p:cNvPr id="62" name="object 62"/>
          <p:cNvSpPr txBox="1"/>
          <p:nvPr/>
        </p:nvSpPr>
        <p:spPr>
          <a:xfrm rot="3540000">
            <a:off x="6460073" y="4523541"/>
            <a:ext cx="978313" cy="152400"/>
          </a:xfrm>
          <a:prstGeom prst="rect">
            <a:avLst/>
          </a:prstGeom>
        </p:spPr>
        <p:txBody>
          <a:bodyPr vert="horz" wrap="square" lIns="0" tIns="0" rIns="0" bIns="0" rtlCol="0">
            <a:spAutoFit/>
          </a:bodyPr>
          <a:lstStyle/>
          <a:p>
            <a:pPr>
              <a:lnSpc>
                <a:spcPts val="1195"/>
              </a:lnSpc>
            </a:pPr>
            <a:r>
              <a:rPr sz="1800" b="1" spc="-44" baseline="5000" dirty="0">
                <a:solidFill>
                  <a:srgbClr val="CC3300"/>
                </a:solidFill>
                <a:latin typeface="Arial" panose="020B0604020202020204"/>
                <a:cs typeface="Arial" panose="020B0604020202020204"/>
              </a:rPr>
              <a:t>Key</a:t>
            </a:r>
            <a:r>
              <a:rPr sz="1800" b="1" spc="-37" baseline="2000" dirty="0">
                <a:solidFill>
                  <a:srgbClr val="CC3300"/>
                </a:solidFill>
                <a:latin typeface="Arial" panose="020B0604020202020204"/>
                <a:cs typeface="Arial" panose="020B0604020202020204"/>
              </a:rPr>
              <a:t>=</a:t>
            </a:r>
            <a:r>
              <a:rPr sz="1800" b="1" spc="-44" baseline="2000" dirty="0">
                <a:solidFill>
                  <a:srgbClr val="CC3300"/>
                </a:solidFill>
                <a:latin typeface="Arial" panose="020B0604020202020204"/>
                <a:cs typeface="Arial" panose="020B0604020202020204"/>
              </a:rPr>
              <a:t>xy</a:t>
            </a:r>
            <a:r>
              <a:rPr sz="1800" b="1" spc="-37" baseline="2000" dirty="0">
                <a:solidFill>
                  <a:srgbClr val="CC3300"/>
                </a:solidFill>
                <a:latin typeface="Arial" panose="020B0604020202020204"/>
                <a:cs typeface="Arial" panose="020B0604020202020204"/>
              </a:rPr>
              <a:t>z.</a:t>
            </a:r>
            <a:r>
              <a:rPr sz="1800" b="1" spc="-52" baseline="2000" dirty="0">
                <a:solidFill>
                  <a:srgbClr val="CC3300"/>
                </a:solidFill>
                <a:latin typeface="Arial" panose="020B0604020202020204"/>
                <a:cs typeface="Arial" panose="020B0604020202020204"/>
              </a:rPr>
              <a:t>m</a:t>
            </a:r>
            <a:r>
              <a:rPr sz="1200" b="1" spc="-25"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endParaRPr sz="1200">
              <a:latin typeface="Arial" panose="020B0604020202020204"/>
              <a:cs typeface="Arial" panose="020B0604020202020204"/>
            </a:endParaRPr>
          </a:p>
        </p:txBody>
      </p:sp>
      <p:sp>
        <p:nvSpPr>
          <p:cNvPr id="63" name="object 63"/>
          <p:cNvSpPr/>
          <p:nvPr/>
        </p:nvSpPr>
        <p:spPr>
          <a:xfrm>
            <a:off x="6394450" y="3856037"/>
            <a:ext cx="694690" cy="1162685"/>
          </a:xfrm>
          <a:custGeom>
            <a:avLst/>
            <a:gdLst/>
            <a:ahLst/>
            <a:cxnLst/>
            <a:rect l="l" t="t" r="r" b="b"/>
            <a:pathLst>
              <a:path w="694690" h="1162685">
                <a:moveTo>
                  <a:pt x="8686" y="127495"/>
                </a:moveTo>
                <a:lnTo>
                  <a:pt x="0" y="0"/>
                </a:lnTo>
                <a:lnTo>
                  <a:pt x="99029" y="64236"/>
                </a:lnTo>
                <a:lnTo>
                  <a:pt x="59880" y="64236"/>
                </a:lnTo>
                <a:lnTo>
                  <a:pt x="27038" y="83553"/>
                </a:lnTo>
                <a:lnTo>
                  <a:pt x="41523" y="108181"/>
                </a:lnTo>
                <a:lnTo>
                  <a:pt x="8686" y="127495"/>
                </a:lnTo>
                <a:close/>
              </a:path>
              <a:path w="694690" h="1162685">
                <a:moveTo>
                  <a:pt x="41523" y="108181"/>
                </a:moveTo>
                <a:lnTo>
                  <a:pt x="27038" y="83553"/>
                </a:lnTo>
                <a:lnTo>
                  <a:pt x="59880" y="64236"/>
                </a:lnTo>
                <a:lnTo>
                  <a:pt x="74365" y="88865"/>
                </a:lnTo>
                <a:lnTo>
                  <a:pt x="41523" y="108181"/>
                </a:lnTo>
                <a:close/>
              </a:path>
              <a:path w="694690" h="1162685">
                <a:moveTo>
                  <a:pt x="74365" y="88865"/>
                </a:moveTo>
                <a:lnTo>
                  <a:pt x="59880" y="64236"/>
                </a:lnTo>
                <a:lnTo>
                  <a:pt x="99029" y="64236"/>
                </a:lnTo>
                <a:lnTo>
                  <a:pt x="107213" y="69545"/>
                </a:lnTo>
                <a:lnTo>
                  <a:pt x="74365" y="88865"/>
                </a:lnTo>
                <a:close/>
              </a:path>
              <a:path w="694690" h="1162685">
                <a:moveTo>
                  <a:pt x="661441" y="1162177"/>
                </a:moveTo>
                <a:lnTo>
                  <a:pt x="41523" y="108181"/>
                </a:lnTo>
                <a:lnTo>
                  <a:pt x="74365" y="88865"/>
                </a:lnTo>
                <a:lnTo>
                  <a:pt x="694283" y="1142873"/>
                </a:lnTo>
                <a:lnTo>
                  <a:pt x="661441" y="1162177"/>
                </a:lnTo>
                <a:close/>
              </a:path>
            </a:pathLst>
          </a:custGeom>
          <a:solidFill>
            <a:srgbClr val="CC3300"/>
          </a:solidFill>
        </p:spPr>
        <p:txBody>
          <a:bodyPr wrap="square" lIns="0" tIns="0" rIns="0" bIns="0" rtlCol="0"/>
          <a:lstStyle/>
          <a:p/>
        </p:txBody>
      </p:sp>
      <p:sp>
        <p:nvSpPr>
          <p:cNvPr id="64" name="object 64"/>
          <p:cNvSpPr txBox="1"/>
          <p:nvPr/>
        </p:nvSpPr>
        <p:spPr>
          <a:xfrm>
            <a:off x="4596447" y="3684270"/>
            <a:ext cx="977900" cy="487680"/>
          </a:xfrm>
          <a:prstGeom prst="rect">
            <a:avLst/>
          </a:prstGeom>
        </p:spPr>
        <p:txBody>
          <a:bodyPr vert="horz" wrap="square" lIns="0" tIns="12700" rIns="0" bIns="0" rtlCol="0">
            <a:spAutoFit/>
          </a:bodyPr>
          <a:lstStyle/>
          <a:p>
            <a:pPr algn="ctr">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algn="ctr">
              <a:lnSpc>
                <a:spcPct val="100000"/>
              </a:lnSpc>
              <a:spcBef>
                <a:spcPts val="40"/>
              </a:spcBef>
            </a:pPr>
            <a:r>
              <a:rPr sz="1200" b="1" spc="-10" dirty="0">
                <a:latin typeface="Arial" panose="020B0604020202020204"/>
                <a:cs typeface="Arial" panose="020B0604020202020204"/>
              </a:rPr>
              <a:t>Value=1.2.3.4</a:t>
            </a:r>
            <a:endParaRPr sz="1200">
              <a:latin typeface="Arial" panose="020B0604020202020204"/>
              <a:cs typeface="Arial" panose="020B0604020202020204"/>
            </a:endParaRPr>
          </a:p>
        </p:txBody>
      </p:sp>
      <p:sp>
        <p:nvSpPr>
          <p:cNvPr id="65" name="object 65"/>
          <p:cNvSpPr/>
          <p:nvPr/>
        </p:nvSpPr>
        <p:spPr>
          <a:xfrm>
            <a:off x="4430712" y="3694112"/>
            <a:ext cx="1224280" cy="114300"/>
          </a:xfrm>
          <a:custGeom>
            <a:avLst/>
            <a:gdLst/>
            <a:ahLst/>
            <a:cxnLst/>
            <a:rect l="l" t="t" r="r" b="b"/>
            <a:pathLst>
              <a:path w="1224279" h="114300">
                <a:moveTo>
                  <a:pt x="1109662" y="114300"/>
                </a:moveTo>
                <a:lnTo>
                  <a:pt x="1109662" y="0"/>
                </a:lnTo>
                <a:lnTo>
                  <a:pt x="1185862" y="38100"/>
                </a:lnTo>
                <a:lnTo>
                  <a:pt x="1138237" y="38100"/>
                </a:lnTo>
                <a:lnTo>
                  <a:pt x="1138237" y="76200"/>
                </a:lnTo>
                <a:lnTo>
                  <a:pt x="1185862" y="76200"/>
                </a:lnTo>
                <a:lnTo>
                  <a:pt x="1109662" y="114300"/>
                </a:lnTo>
                <a:close/>
              </a:path>
              <a:path w="1224279" h="114300">
                <a:moveTo>
                  <a:pt x="1109662" y="76200"/>
                </a:moveTo>
                <a:lnTo>
                  <a:pt x="0" y="76200"/>
                </a:lnTo>
                <a:lnTo>
                  <a:pt x="0" y="38100"/>
                </a:lnTo>
                <a:lnTo>
                  <a:pt x="1109662" y="38100"/>
                </a:lnTo>
                <a:lnTo>
                  <a:pt x="1109662" y="76200"/>
                </a:lnTo>
                <a:close/>
              </a:path>
              <a:path w="1224279" h="114300">
                <a:moveTo>
                  <a:pt x="1185862" y="76200"/>
                </a:moveTo>
                <a:lnTo>
                  <a:pt x="1138237" y="76200"/>
                </a:lnTo>
                <a:lnTo>
                  <a:pt x="1138237" y="38100"/>
                </a:lnTo>
                <a:lnTo>
                  <a:pt x="1185862" y="38100"/>
                </a:lnTo>
                <a:lnTo>
                  <a:pt x="1223962" y="57150"/>
                </a:lnTo>
                <a:lnTo>
                  <a:pt x="1185862" y="76200"/>
                </a:lnTo>
                <a:close/>
              </a:path>
            </a:pathLst>
          </a:custGeom>
          <a:solidFill>
            <a:srgbClr val="00FF00"/>
          </a:solidFill>
        </p:spPr>
        <p:txBody>
          <a:bodyPr wrap="square" lIns="0" tIns="0" rIns="0" bIns="0" rtlCol="0"/>
          <a:lstStyle/>
          <a:p/>
        </p:txBody>
      </p:sp>
      <p:sp>
        <p:nvSpPr>
          <p:cNvPr id="66" name="object 66"/>
          <p:cNvSpPr txBox="1"/>
          <p:nvPr/>
        </p:nvSpPr>
        <p:spPr>
          <a:xfrm>
            <a:off x="6381115" y="1828800"/>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7" name="object 67"/>
          <p:cNvSpPr/>
          <p:nvPr/>
        </p:nvSpPr>
        <p:spPr>
          <a:xfrm>
            <a:off x="2203704" y="2862072"/>
            <a:ext cx="1554480" cy="536575"/>
          </a:xfrm>
          <a:custGeom>
            <a:avLst/>
            <a:gdLst/>
            <a:ahLst/>
            <a:cxnLst/>
            <a:rect l="l" t="t" r="r" b="b"/>
            <a:pathLst>
              <a:path w="1554479" h="536575">
                <a:moveTo>
                  <a:pt x="0" y="0"/>
                </a:moveTo>
                <a:lnTo>
                  <a:pt x="1554480" y="0"/>
                </a:lnTo>
                <a:lnTo>
                  <a:pt x="1554480" y="536448"/>
                </a:lnTo>
                <a:lnTo>
                  <a:pt x="0" y="536448"/>
                </a:lnTo>
                <a:lnTo>
                  <a:pt x="0" y="0"/>
                </a:lnTo>
                <a:close/>
              </a:path>
            </a:pathLst>
          </a:custGeom>
          <a:solidFill>
            <a:srgbClr val="CC9900"/>
          </a:solidFill>
        </p:spPr>
        <p:txBody>
          <a:bodyPr wrap="square" lIns="0" tIns="0" rIns="0" bIns="0" rtlCol="0"/>
          <a:lstStyle/>
          <a:p/>
        </p:txBody>
      </p:sp>
      <p:sp>
        <p:nvSpPr>
          <p:cNvPr id="68" name="object 68"/>
          <p:cNvSpPr/>
          <p:nvPr/>
        </p:nvSpPr>
        <p:spPr>
          <a:xfrm>
            <a:off x="2198687" y="2857500"/>
            <a:ext cx="1564005" cy="546100"/>
          </a:xfrm>
          <a:custGeom>
            <a:avLst/>
            <a:gdLst/>
            <a:ahLst/>
            <a:cxnLst/>
            <a:rect l="l" t="t" r="r" b="b"/>
            <a:pathLst>
              <a:path w="1564004" h="546100">
                <a:moveTo>
                  <a:pt x="1563687" y="546100"/>
                </a:moveTo>
                <a:lnTo>
                  <a:pt x="0" y="546100"/>
                </a:lnTo>
                <a:lnTo>
                  <a:pt x="0" y="0"/>
                </a:lnTo>
                <a:lnTo>
                  <a:pt x="1563687" y="0"/>
                </a:lnTo>
                <a:lnTo>
                  <a:pt x="1563687" y="4762"/>
                </a:lnTo>
                <a:lnTo>
                  <a:pt x="9525" y="4762"/>
                </a:lnTo>
                <a:lnTo>
                  <a:pt x="4762" y="9525"/>
                </a:lnTo>
                <a:lnTo>
                  <a:pt x="9525" y="9525"/>
                </a:lnTo>
                <a:lnTo>
                  <a:pt x="9525" y="536575"/>
                </a:lnTo>
                <a:lnTo>
                  <a:pt x="4762" y="536575"/>
                </a:lnTo>
                <a:lnTo>
                  <a:pt x="9525" y="541337"/>
                </a:lnTo>
                <a:lnTo>
                  <a:pt x="1563687" y="541337"/>
                </a:lnTo>
                <a:lnTo>
                  <a:pt x="1563687" y="546100"/>
                </a:lnTo>
                <a:close/>
              </a:path>
              <a:path w="1564004" h="546100">
                <a:moveTo>
                  <a:pt x="9525" y="9525"/>
                </a:moveTo>
                <a:lnTo>
                  <a:pt x="4762" y="9525"/>
                </a:lnTo>
                <a:lnTo>
                  <a:pt x="9525" y="4762"/>
                </a:lnTo>
                <a:lnTo>
                  <a:pt x="9525" y="9525"/>
                </a:lnTo>
                <a:close/>
              </a:path>
              <a:path w="1564004" h="546100">
                <a:moveTo>
                  <a:pt x="1554162" y="9525"/>
                </a:moveTo>
                <a:lnTo>
                  <a:pt x="9525" y="9525"/>
                </a:lnTo>
                <a:lnTo>
                  <a:pt x="9525" y="4762"/>
                </a:lnTo>
                <a:lnTo>
                  <a:pt x="1554162" y="4762"/>
                </a:lnTo>
                <a:lnTo>
                  <a:pt x="1554162" y="9525"/>
                </a:lnTo>
                <a:close/>
              </a:path>
              <a:path w="1564004" h="546100">
                <a:moveTo>
                  <a:pt x="1554162" y="541337"/>
                </a:moveTo>
                <a:lnTo>
                  <a:pt x="1554162" y="4762"/>
                </a:lnTo>
                <a:lnTo>
                  <a:pt x="1558925" y="9525"/>
                </a:lnTo>
                <a:lnTo>
                  <a:pt x="1563687" y="9525"/>
                </a:lnTo>
                <a:lnTo>
                  <a:pt x="1563687" y="536575"/>
                </a:lnTo>
                <a:lnTo>
                  <a:pt x="1558925" y="536575"/>
                </a:lnTo>
                <a:lnTo>
                  <a:pt x="1554162" y="541337"/>
                </a:lnTo>
                <a:close/>
              </a:path>
              <a:path w="1564004" h="546100">
                <a:moveTo>
                  <a:pt x="1563687" y="9525"/>
                </a:moveTo>
                <a:lnTo>
                  <a:pt x="1558925" y="9525"/>
                </a:lnTo>
                <a:lnTo>
                  <a:pt x="1554162" y="4762"/>
                </a:lnTo>
                <a:lnTo>
                  <a:pt x="1563687" y="4762"/>
                </a:lnTo>
                <a:lnTo>
                  <a:pt x="1563687" y="9525"/>
                </a:lnTo>
                <a:close/>
              </a:path>
              <a:path w="1564004" h="546100">
                <a:moveTo>
                  <a:pt x="9525" y="541337"/>
                </a:moveTo>
                <a:lnTo>
                  <a:pt x="4762" y="536575"/>
                </a:lnTo>
                <a:lnTo>
                  <a:pt x="9525" y="536575"/>
                </a:lnTo>
                <a:lnTo>
                  <a:pt x="9525" y="541337"/>
                </a:lnTo>
                <a:close/>
              </a:path>
              <a:path w="1564004" h="546100">
                <a:moveTo>
                  <a:pt x="1554162" y="541337"/>
                </a:moveTo>
                <a:lnTo>
                  <a:pt x="9525" y="541337"/>
                </a:lnTo>
                <a:lnTo>
                  <a:pt x="9525" y="536575"/>
                </a:lnTo>
                <a:lnTo>
                  <a:pt x="1554162" y="536575"/>
                </a:lnTo>
                <a:lnTo>
                  <a:pt x="1554162" y="541337"/>
                </a:lnTo>
                <a:close/>
              </a:path>
              <a:path w="1564004" h="546100">
                <a:moveTo>
                  <a:pt x="1563687" y="541337"/>
                </a:moveTo>
                <a:lnTo>
                  <a:pt x="1554162" y="541337"/>
                </a:lnTo>
                <a:lnTo>
                  <a:pt x="1558925" y="536575"/>
                </a:lnTo>
                <a:lnTo>
                  <a:pt x="1563687" y="536575"/>
                </a:lnTo>
                <a:lnTo>
                  <a:pt x="1563687" y="541337"/>
                </a:lnTo>
                <a:close/>
              </a:path>
            </a:pathLst>
          </a:custGeom>
          <a:solidFill>
            <a:srgbClr val="000000"/>
          </a:solidFill>
        </p:spPr>
        <p:txBody>
          <a:bodyPr wrap="square" lIns="0" tIns="0" rIns="0" bIns="0" rtlCol="0"/>
          <a:lstStyle/>
          <a:p/>
        </p:txBody>
      </p:sp>
      <p:sp>
        <p:nvSpPr>
          <p:cNvPr id="69" name="object 69"/>
          <p:cNvSpPr txBox="1"/>
          <p:nvPr/>
        </p:nvSpPr>
        <p:spPr>
          <a:xfrm>
            <a:off x="2203704" y="2885757"/>
            <a:ext cx="1554480" cy="453390"/>
          </a:xfrm>
          <a:prstGeom prst="rect">
            <a:avLst/>
          </a:prstGeom>
        </p:spPr>
        <p:txBody>
          <a:bodyPr vert="horz" wrap="square" lIns="0" tIns="13335" rIns="0" bIns="0" rtlCol="0">
            <a:spAutoFit/>
          </a:bodyPr>
          <a:lstStyle/>
          <a:p>
            <a:pPr marL="90805">
              <a:lnSpc>
                <a:spcPct val="100000"/>
              </a:lnSpc>
              <a:spcBef>
                <a:spcPts val="105"/>
              </a:spcBef>
            </a:pPr>
            <a:r>
              <a:rPr sz="1400" b="1" spc="-5" dirty="0">
                <a:solidFill>
                  <a:srgbClr val="CC3300"/>
                </a:solidFill>
                <a:latin typeface="Arial" panose="020B0604020202020204"/>
                <a:cs typeface="Arial" panose="020B0604020202020204"/>
              </a:rPr>
              <a:t>Search(xyz.mp3)</a:t>
            </a:r>
            <a:endParaRPr sz="1400">
              <a:latin typeface="Arial" panose="020B0604020202020204"/>
              <a:cs typeface="Arial" panose="020B0604020202020204"/>
            </a:endParaRPr>
          </a:p>
          <a:p>
            <a:pPr marL="90805">
              <a:lnSpc>
                <a:spcPct val="100000"/>
              </a:lnSpc>
            </a:pPr>
            <a:r>
              <a:rPr sz="1400" spc="-5" dirty="0">
                <a:solidFill>
                  <a:srgbClr val="CC3300"/>
                </a:solidFill>
                <a:latin typeface="Wingdings" panose="05000000000000000000"/>
                <a:cs typeface="Wingdings" panose="05000000000000000000"/>
              </a:rPr>
              <a:t></a:t>
            </a:r>
            <a:r>
              <a:rPr sz="1400" b="1" spc="-5" dirty="0">
                <a:solidFill>
                  <a:srgbClr val="CC3300"/>
                </a:solidFill>
                <a:latin typeface="Arial" panose="020B0604020202020204"/>
                <a:cs typeface="Arial" panose="020B0604020202020204"/>
              </a:rPr>
              <a:t>1.2.3.4</a:t>
            </a:r>
            <a:endParaRPr sz="1400">
              <a:latin typeface="Arial" panose="020B0604020202020204"/>
              <a:cs typeface="Arial" panose="020B0604020202020204"/>
            </a:endParaRPr>
          </a:p>
        </p:txBody>
      </p:sp>
      <p:sp>
        <p:nvSpPr>
          <p:cNvPr id="70" name="object 70"/>
          <p:cNvSpPr/>
          <p:nvPr/>
        </p:nvSpPr>
        <p:spPr>
          <a:xfrm>
            <a:off x="4422775" y="3476625"/>
            <a:ext cx="1447800" cy="114300"/>
          </a:xfrm>
          <a:custGeom>
            <a:avLst/>
            <a:gdLst/>
            <a:ahLst/>
            <a:cxnLst/>
            <a:rect l="l" t="t" r="r" b="b"/>
            <a:pathLst>
              <a:path w="1447800" h="114300">
                <a:moveTo>
                  <a:pt x="114300" y="114300"/>
                </a:moveTo>
                <a:lnTo>
                  <a:pt x="0" y="57150"/>
                </a:lnTo>
                <a:lnTo>
                  <a:pt x="114300" y="0"/>
                </a:lnTo>
                <a:lnTo>
                  <a:pt x="114300" y="38100"/>
                </a:lnTo>
                <a:lnTo>
                  <a:pt x="85725" y="38100"/>
                </a:lnTo>
                <a:lnTo>
                  <a:pt x="85725" y="76200"/>
                </a:lnTo>
                <a:lnTo>
                  <a:pt x="114300" y="76200"/>
                </a:lnTo>
                <a:lnTo>
                  <a:pt x="114300" y="114300"/>
                </a:lnTo>
                <a:close/>
              </a:path>
              <a:path w="1447800" h="114300">
                <a:moveTo>
                  <a:pt x="114300" y="76200"/>
                </a:moveTo>
                <a:lnTo>
                  <a:pt x="85725" y="76200"/>
                </a:lnTo>
                <a:lnTo>
                  <a:pt x="85725" y="38100"/>
                </a:lnTo>
                <a:lnTo>
                  <a:pt x="114300" y="38100"/>
                </a:lnTo>
                <a:lnTo>
                  <a:pt x="114300" y="76200"/>
                </a:lnTo>
                <a:close/>
              </a:path>
              <a:path w="1447800" h="114300">
                <a:moveTo>
                  <a:pt x="1447800" y="76200"/>
                </a:moveTo>
                <a:lnTo>
                  <a:pt x="114300" y="76200"/>
                </a:lnTo>
                <a:lnTo>
                  <a:pt x="114300" y="38100"/>
                </a:lnTo>
                <a:lnTo>
                  <a:pt x="1447800" y="38100"/>
                </a:lnTo>
                <a:lnTo>
                  <a:pt x="1447800" y="76200"/>
                </a:lnTo>
                <a:close/>
              </a:path>
            </a:pathLst>
          </a:custGeom>
          <a:solidFill>
            <a:srgbClr val="CC3300"/>
          </a:solidFill>
        </p:spPr>
        <p:txBody>
          <a:bodyPr wrap="square" lIns="0" tIns="0" rIns="0" bIns="0" rtlCol="0"/>
          <a:lstStyle/>
          <a:p/>
        </p:txBody>
      </p:sp>
      <p:sp>
        <p:nvSpPr>
          <p:cNvPr id="71" name="object 71"/>
          <p:cNvSpPr/>
          <p:nvPr/>
        </p:nvSpPr>
        <p:spPr>
          <a:xfrm>
            <a:off x="4718050" y="2238375"/>
            <a:ext cx="1021715" cy="1021715"/>
          </a:xfrm>
          <a:custGeom>
            <a:avLst/>
            <a:gdLst/>
            <a:ahLst/>
            <a:cxnLst/>
            <a:rect l="l" t="t" r="r" b="b"/>
            <a:pathLst>
              <a:path w="1021714" h="1021714">
                <a:moveTo>
                  <a:pt x="40411" y="121234"/>
                </a:moveTo>
                <a:lnTo>
                  <a:pt x="0" y="0"/>
                </a:lnTo>
                <a:lnTo>
                  <a:pt x="121234" y="40411"/>
                </a:lnTo>
                <a:lnTo>
                  <a:pt x="114503" y="47142"/>
                </a:lnTo>
                <a:lnTo>
                  <a:pt x="74091" y="47142"/>
                </a:lnTo>
                <a:lnTo>
                  <a:pt x="47142" y="74091"/>
                </a:lnTo>
                <a:lnTo>
                  <a:pt x="67348" y="94297"/>
                </a:lnTo>
                <a:lnTo>
                  <a:pt x="40411" y="121234"/>
                </a:lnTo>
                <a:close/>
              </a:path>
              <a:path w="1021714" h="1021714">
                <a:moveTo>
                  <a:pt x="67348" y="94297"/>
                </a:moveTo>
                <a:lnTo>
                  <a:pt x="47142" y="74091"/>
                </a:lnTo>
                <a:lnTo>
                  <a:pt x="74091" y="47142"/>
                </a:lnTo>
                <a:lnTo>
                  <a:pt x="94297" y="67348"/>
                </a:lnTo>
                <a:lnTo>
                  <a:pt x="67348" y="94297"/>
                </a:lnTo>
                <a:close/>
              </a:path>
              <a:path w="1021714" h="1021714">
                <a:moveTo>
                  <a:pt x="94297" y="67348"/>
                </a:moveTo>
                <a:lnTo>
                  <a:pt x="74091" y="47142"/>
                </a:lnTo>
                <a:lnTo>
                  <a:pt x="114503" y="47142"/>
                </a:lnTo>
                <a:lnTo>
                  <a:pt x="94297" y="67348"/>
                </a:lnTo>
                <a:close/>
              </a:path>
              <a:path w="1021714" h="1021714">
                <a:moveTo>
                  <a:pt x="994587" y="1021537"/>
                </a:moveTo>
                <a:lnTo>
                  <a:pt x="67348" y="94297"/>
                </a:lnTo>
                <a:lnTo>
                  <a:pt x="94297" y="67348"/>
                </a:lnTo>
                <a:lnTo>
                  <a:pt x="1021537" y="994587"/>
                </a:lnTo>
                <a:lnTo>
                  <a:pt x="994587" y="1021537"/>
                </a:lnTo>
                <a:close/>
              </a:path>
            </a:pathLst>
          </a:custGeom>
          <a:solidFill>
            <a:srgbClr val="CC3300"/>
          </a:solidFill>
        </p:spPr>
        <p:txBody>
          <a:bodyPr wrap="square" lIns="0" tIns="0" rIns="0" bIns="0" rtlCol="0"/>
          <a:lstStyle/>
          <a:p/>
        </p:txBody>
      </p:sp>
      <p:sp>
        <p:nvSpPr>
          <p:cNvPr id="72" name="object 72"/>
          <p:cNvSpPr/>
          <p:nvPr/>
        </p:nvSpPr>
        <p:spPr>
          <a:xfrm>
            <a:off x="5884862" y="2382837"/>
            <a:ext cx="114300" cy="792480"/>
          </a:xfrm>
          <a:custGeom>
            <a:avLst/>
            <a:gdLst/>
            <a:ahLst/>
            <a:cxnLst/>
            <a:rect l="l" t="t" r="r" b="b"/>
            <a:pathLst>
              <a:path w="114300" h="792480">
                <a:moveTo>
                  <a:pt x="38100" y="114300"/>
                </a:moveTo>
                <a:lnTo>
                  <a:pt x="0" y="114300"/>
                </a:lnTo>
                <a:lnTo>
                  <a:pt x="57150" y="0"/>
                </a:lnTo>
                <a:lnTo>
                  <a:pt x="100012" y="85725"/>
                </a:lnTo>
                <a:lnTo>
                  <a:pt x="38100" y="85725"/>
                </a:lnTo>
                <a:lnTo>
                  <a:pt x="38100" y="114300"/>
                </a:lnTo>
                <a:close/>
              </a:path>
              <a:path w="114300" h="792480">
                <a:moveTo>
                  <a:pt x="76200" y="792162"/>
                </a:moveTo>
                <a:lnTo>
                  <a:pt x="38100" y="792162"/>
                </a:lnTo>
                <a:lnTo>
                  <a:pt x="38100" y="85725"/>
                </a:lnTo>
                <a:lnTo>
                  <a:pt x="76200" y="85725"/>
                </a:lnTo>
                <a:lnTo>
                  <a:pt x="76200" y="792162"/>
                </a:lnTo>
                <a:close/>
              </a:path>
              <a:path w="114300" h="792480">
                <a:moveTo>
                  <a:pt x="114300" y="114300"/>
                </a:moveTo>
                <a:lnTo>
                  <a:pt x="76200" y="114300"/>
                </a:lnTo>
                <a:lnTo>
                  <a:pt x="76200" y="85725"/>
                </a:lnTo>
                <a:lnTo>
                  <a:pt x="100012" y="85725"/>
                </a:lnTo>
                <a:lnTo>
                  <a:pt x="114300" y="114300"/>
                </a:lnTo>
                <a:close/>
              </a:path>
            </a:pathLst>
          </a:custGeom>
          <a:solidFill>
            <a:srgbClr val="CC3300"/>
          </a:solidFill>
        </p:spPr>
        <p:txBody>
          <a:bodyPr wrap="square" lIns="0" tIns="0" rIns="0" bIns="0" rtlCol="0"/>
          <a:lstStyle/>
          <a:p/>
        </p:txBody>
      </p:sp>
      <p:sp>
        <p:nvSpPr>
          <p:cNvPr id="73" name="object 73"/>
          <p:cNvSpPr/>
          <p:nvPr/>
        </p:nvSpPr>
        <p:spPr>
          <a:xfrm>
            <a:off x="4119918" y="2305926"/>
            <a:ext cx="256540" cy="725170"/>
          </a:xfrm>
          <a:custGeom>
            <a:avLst/>
            <a:gdLst/>
            <a:ahLst/>
            <a:cxnLst/>
            <a:rect l="l" t="t" r="r" b="b"/>
            <a:pathLst>
              <a:path w="256539" h="725169">
                <a:moveTo>
                  <a:pt x="72985" y="620615"/>
                </a:moveTo>
                <a:lnTo>
                  <a:pt x="36488" y="609658"/>
                </a:lnTo>
                <a:lnTo>
                  <a:pt x="219519" y="0"/>
                </a:lnTo>
                <a:lnTo>
                  <a:pt x="256019" y="10947"/>
                </a:lnTo>
                <a:lnTo>
                  <a:pt x="72985" y="620615"/>
                </a:lnTo>
                <a:close/>
              </a:path>
              <a:path w="256539" h="725169">
                <a:moveTo>
                  <a:pt x="21869" y="724611"/>
                </a:moveTo>
                <a:lnTo>
                  <a:pt x="0" y="598703"/>
                </a:lnTo>
                <a:lnTo>
                  <a:pt x="36488" y="609658"/>
                </a:lnTo>
                <a:lnTo>
                  <a:pt x="28270" y="637032"/>
                </a:lnTo>
                <a:lnTo>
                  <a:pt x="64769" y="647979"/>
                </a:lnTo>
                <a:lnTo>
                  <a:pt x="94024" y="647979"/>
                </a:lnTo>
                <a:lnTo>
                  <a:pt x="21869" y="724611"/>
                </a:lnTo>
                <a:close/>
              </a:path>
              <a:path w="256539" h="725169">
                <a:moveTo>
                  <a:pt x="64769" y="647979"/>
                </a:moveTo>
                <a:lnTo>
                  <a:pt x="28270" y="637032"/>
                </a:lnTo>
                <a:lnTo>
                  <a:pt x="36488" y="609658"/>
                </a:lnTo>
                <a:lnTo>
                  <a:pt x="72985" y="620615"/>
                </a:lnTo>
                <a:lnTo>
                  <a:pt x="64769" y="647979"/>
                </a:lnTo>
                <a:close/>
              </a:path>
              <a:path w="256539" h="725169">
                <a:moveTo>
                  <a:pt x="94024" y="647979"/>
                </a:moveTo>
                <a:lnTo>
                  <a:pt x="64769" y="647979"/>
                </a:lnTo>
                <a:lnTo>
                  <a:pt x="72985" y="620615"/>
                </a:lnTo>
                <a:lnTo>
                  <a:pt x="109474" y="631571"/>
                </a:lnTo>
                <a:lnTo>
                  <a:pt x="94024" y="647979"/>
                </a:lnTo>
                <a:close/>
              </a:path>
            </a:pathLst>
          </a:custGeom>
          <a:solidFill>
            <a:srgbClr val="CC3300"/>
          </a:solidFill>
        </p:spPr>
        <p:txBody>
          <a:bodyPr wrap="square" lIns="0" tIns="0" rIns="0" bIns="0" rtlCol="0"/>
          <a:lstStyle/>
          <a:p/>
        </p:txBody>
      </p:sp>
      <p:sp>
        <p:nvSpPr>
          <p:cNvPr id="74" name="object 74"/>
          <p:cNvSpPr/>
          <p:nvPr/>
        </p:nvSpPr>
        <p:spPr>
          <a:xfrm>
            <a:off x="4789487" y="2036762"/>
            <a:ext cx="936625" cy="114300"/>
          </a:xfrm>
          <a:custGeom>
            <a:avLst/>
            <a:gdLst/>
            <a:ahLst/>
            <a:cxnLst/>
            <a:rect l="l" t="t" r="r" b="b"/>
            <a:pathLst>
              <a:path w="936625" h="114300">
                <a:moveTo>
                  <a:pt x="822325" y="114300"/>
                </a:moveTo>
                <a:lnTo>
                  <a:pt x="822325" y="0"/>
                </a:lnTo>
                <a:lnTo>
                  <a:pt x="898525" y="38100"/>
                </a:lnTo>
                <a:lnTo>
                  <a:pt x="850900" y="38100"/>
                </a:lnTo>
                <a:lnTo>
                  <a:pt x="850900" y="76200"/>
                </a:lnTo>
                <a:lnTo>
                  <a:pt x="898525" y="76200"/>
                </a:lnTo>
                <a:lnTo>
                  <a:pt x="822325" y="114300"/>
                </a:lnTo>
                <a:close/>
              </a:path>
              <a:path w="936625" h="114300">
                <a:moveTo>
                  <a:pt x="822325" y="76200"/>
                </a:moveTo>
                <a:lnTo>
                  <a:pt x="0" y="76200"/>
                </a:lnTo>
                <a:lnTo>
                  <a:pt x="0" y="38100"/>
                </a:lnTo>
                <a:lnTo>
                  <a:pt x="822325" y="38100"/>
                </a:lnTo>
                <a:lnTo>
                  <a:pt x="822325" y="76200"/>
                </a:lnTo>
                <a:close/>
              </a:path>
              <a:path w="936625" h="114300">
                <a:moveTo>
                  <a:pt x="898525" y="76200"/>
                </a:moveTo>
                <a:lnTo>
                  <a:pt x="850900" y="76200"/>
                </a:lnTo>
                <a:lnTo>
                  <a:pt x="850900" y="38100"/>
                </a:lnTo>
                <a:lnTo>
                  <a:pt x="898525" y="38100"/>
                </a:lnTo>
                <a:lnTo>
                  <a:pt x="936625" y="57150"/>
                </a:lnTo>
                <a:lnTo>
                  <a:pt x="898525" y="76200"/>
                </a:lnTo>
                <a:close/>
              </a:path>
            </a:pathLst>
          </a:custGeom>
          <a:solidFill>
            <a:srgbClr val="CC3300"/>
          </a:solidFill>
        </p:spPr>
        <p:txBody>
          <a:bodyPr wrap="square" lIns="0" tIns="0" rIns="0" bIns="0" rtlCol="0"/>
          <a:lstStyle/>
          <a:p/>
        </p:txBody>
      </p:sp>
      <p:sp>
        <p:nvSpPr>
          <p:cNvPr id="75" name="object 75"/>
          <p:cNvSpPr txBox="1"/>
          <p:nvPr/>
        </p:nvSpPr>
        <p:spPr>
          <a:xfrm>
            <a:off x="834389" y="4639309"/>
            <a:ext cx="2383155" cy="87312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1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5080" algn="r">
              <a:lnSpc>
                <a:spcPct val="100000"/>
              </a:lnSpc>
              <a:spcBef>
                <a:spcPts val="1180"/>
              </a:spcBef>
            </a:pPr>
            <a:r>
              <a:rPr sz="1800" b="1" spc="-5" dirty="0">
                <a:latin typeface="Arial" panose="020B0604020202020204"/>
                <a:cs typeface="Arial" panose="020B0604020202020204"/>
              </a:rPr>
              <a:t>1.2.3.</a:t>
            </a:r>
            <a:r>
              <a:rPr sz="1800" b="1" dirty="0">
                <a:latin typeface="Arial" panose="020B0604020202020204"/>
                <a:cs typeface="Arial" panose="020B0604020202020204"/>
              </a:rPr>
              <a:t>4</a:t>
            </a:r>
            <a:endParaRPr sz="1800">
              <a:latin typeface="Arial" panose="020B0604020202020204"/>
              <a:cs typeface="Arial" panose="020B0604020202020204"/>
            </a:endParaRPr>
          </a:p>
        </p:txBody>
      </p:sp>
      <p:sp>
        <p:nvSpPr>
          <p:cNvPr id="76" name="object 7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7" name="object 77"/>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(3)</a:t>
            </a:r>
            <a:endParaRPr sz="3800">
              <a:latin typeface="Garamond" panose="02020404030301010803"/>
              <a:cs typeface="Garamond" panose="02020404030301010803"/>
            </a:endParaRPr>
          </a:p>
        </p:txBody>
      </p:sp>
      <p:sp>
        <p:nvSpPr>
          <p:cNvPr id="4" name="object 4"/>
          <p:cNvSpPr txBox="1"/>
          <p:nvPr/>
        </p:nvSpPr>
        <p:spPr>
          <a:xfrm>
            <a:off x="547052" y="120427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内容下载</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660904"/>
            <a:ext cx="381000" cy="355091"/>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494020" y="4337303"/>
            <a:ext cx="381000" cy="355092"/>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475219" y="2584704"/>
            <a:ext cx="381000" cy="355091"/>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7856219" y="4565903"/>
            <a:ext cx="381000" cy="355092"/>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798820" y="2889504"/>
            <a:ext cx="762000" cy="711708"/>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7780019" y="4956428"/>
            <a:ext cx="295275" cy="27622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7932419" y="4946903"/>
            <a:ext cx="304800" cy="304800"/>
          </a:xfrm>
          <a:prstGeom prst="rect">
            <a:avLst/>
          </a:prstGeom>
          <a:blipFill>
            <a:blip r:embed="rId3" cstate="print"/>
            <a:stretch>
              <a:fillRect/>
            </a:stretch>
          </a:blipFill>
        </p:spPr>
        <p:txBody>
          <a:bodyPr wrap="square" lIns="0" tIns="0" rIns="0" bIns="0" rtlCol="0"/>
          <a:lstStyle/>
          <a:p/>
        </p:txBody>
      </p:sp>
      <p:sp>
        <p:nvSpPr>
          <p:cNvPr id="12" name="object 12"/>
          <p:cNvSpPr/>
          <p:nvPr/>
        </p:nvSpPr>
        <p:spPr>
          <a:xfrm>
            <a:off x="8084819" y="4946903"/>
            <a:ext cx="304800" cy="304800"/>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646420" y="3661028"/>
            <a:ext cx="295275" cy="276225"/>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5798820" y="3651503"/>
            <a:ext cx="304800" cy="304800"/>
          </a:xfrm>
          <a:prstGeom prst="rect">
            <a:avLst/>
          </a:prstGeom>
          <a:blipFill>
            <a:blip r:embed="rId3" cstate="print"/>
            <a:stretch>
              <a:fillRect/>
            </a:stretch>
          </a:blipFill>
        </p:spPr>
        <p:txBody>
          <a:bodyPr wrap="square" lIns="0" tIns="0" rIns="0" bIns="0" rtlCol="0"/>
          <a:lstStyle/>
          <a:p/>
        </p:txBody>
      </p:sp>
      <p:sp>
        <p:nvSpPr>
          <p:cNvPr id="15" name="object 15"/>
          <p:cNvSpPr/>
          <p:nvPr/>
        </p:nvSpPr>
        <p:spPr>
          <a:xfrm>
            <a:off x="5951220" y="3651503"/>
            <a:ext cx="304800" cy="304800"/>
          </a:xfrm>
          <a:prstGeom prst="rect">
            <a:avLst/>
          </a:prstGeom>
          <a:blipFill>
            <a:blip r:embed="rId3" cstate="print"/>
            <a:stretch>
              <a:fillRect/>
            </a:stretch>
          </a:blipFill>
        </p:spPr>
        <p:txBody>
          <a:bodyPr wrap="square" lIns="0" tIns="0" rIns="0" bIns="0" rtlCol="0"/>
          <a:lstStyle/>
          <a:p/>
        </p:txBody>
      </p:sp>
      <p:sp>
        <p:nvSpPr>
          <p:cNvPr id="16" name="object 16"/>
          <p:cNvSpPr/>
          <p:nvPr/>
        </p:nvSpPr>
        <p:spPr>
          <a:xfrm>
            <a:off x="6103620" y="3651503"/>
            <a:ext cx="304800" cy="304800"/>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6256020" y="3651503"/>
            <a:ext cx="304800" cy="30480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6408420" y="3651503"/>
            <a:ext cx="304800" cy="304800"/>
          </a:xfrm>
          <a:prstGeom prst="rect">
            <a:avLst/>
          </a:prstGeom>
          <a:blipFill>
            <a:blip r:embed="rId3" cstate="print"/>
            <a:stretch>
              <a:fillRect/>
            </a:stretch>
          </a:blipFill>
        </p:spPr>
        <p:txBody>
          <a:bodyPr wrap="square" lIns="0" tIns="0" rIns="0" bIns="0" rtlCol="0"/>
          <a:lstStyle/>
          <a:p/>
        </p:txBody>
      </p:sp>
      <p:sp>
        <p:nvSpPr>
          <p:cNvPr id="19" name="object 19"/>
          <p:cNvSpPr/>
          <p:nvPr/>
        </p:nvSpPr>
        <p:spPr>
          <a:xfrm>
            <a:off x="7475219" y="2975229"/>
            <a:ext cx="295275" cy="276225"/>
          </a:xfrm>
          <a:prstGeom prst="rect">
            <a:avLst/>
          </a:prstGeom>
          <a:blipFill>
            <a:blip r:embed="rId2" cstate="print"/>
            <a:stretch>
              <a:fillRect/>
            </a:stretch>
          </a:blipFill>
        </p:spPr>
        <p:txBody>
          <a:bodyPr wrap="square" lIns="0" tIns="0" rIns="0" bIns="0" rtlCol="0"/>
          <a:lstStyle/>
          <a:p/>
        </p:txBody>
      </p:sp>
      <p:sp>
        <p:nvSpPr>
          <p:cNvPr id="20" name="object 20"/>
          <p:cNvSpPr/>
          <p:nvPr/>
        </p:nvSpPr>
        <p:spPr>
          <a:xfrm>
            <a:off x="7627619" y="2965704"/>
            <a:ext cx="304800" cy="304800"/>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1607819" y="3051429"/>
            <a:ext cx="295275" cy="276225"/>
          </a:xfrm>
          <a:prstGeom prst="rect">
            <a:avLst/>
          </a:prstGeom>
          <a:blipFill>
            <a:blip r:embed="rId2" cstate="print"/>
            <a:stretch>
              <a:fillRect/>
            </a:stretch>
          </a:blipFill>
        </p:spPr>
        <p:txBody>
          <a:bodyPr wrap="square" lIns="0" tIns="0" rIns="0" bIns="0" rtlCol="0"/>
          <a:lstStyle/>
          <a:p/>
        </p:txBody>
      </p:sp>
      <p:sp>
        <p:nvSpPr>
          <p:cNvPr id="22" name="object 22"/>
          <p:cNvSpPr/>
          <p:nvPr/>
        </p:nvSpPr>
        <p:spPr>
          <a:xfrm>
            <a:off x="1760220" y="3041904"/>
            <a:ext cx="304800" cy="304800"/>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1912620" y="3041904"/>
            <a:ext cx="304800" cy="304800"/>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3055620" y="4413503"/>
            <a:ext cx="381000" cy="355092"/>
          </a:xfrm>
          <a:prstGeom prst="rect">
            <a:avLst/>
          </a:prstGeom>
          <a:blipFill>
            <a:blip r:embed="rId1" cstate="print"/>
            <a:stretch>
              <a:fillRect/>
            </a:stretch>
          </a:blipFill>
        </p:spPr>
        <p:txBody>
          <a:bodyPr wrap="square" lIns="0" tIns="0" rIns="0" bIns="0" rtlCol="0"/>
          <a:lstStyle/>
          <a:p/>
        </p:txBody>
      </p:sp>
      <p:sp>
        <p:nvSpPr>
          <p:cNvPr id="25" name="object 25"/>
          <p:cNvSpPr/>
          <p:nvPr/>
        </p:nvSpPr>
        <p:spPr>
          <a:xfrm>
            <a:off x="3208020" y="4804028"/>
            <a:ext cx="295275" cy="276225"/>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3360420" y="4794503"/>
            <a:ext cx="304800" cy="304800"/>
          </a:xfrm>
          <a:prstGeom prst="rect">
            <a:avLst/>
          </a:prstGeom>
          <a:blipFill>
            <a:blip r:embed="rId3" cstate="print"/>
            <a:stretch>
              <a:fillRect/>
            </a:stretch>
          </a:blipFill>
        </p:spPr>
        <p:txBody>
          <a:bodyPr wrap="square" lIns="0" tIns="0" rIns="0" bIns="0" rtlCol="0"/>
          <a:lstStyle/>
          <a:p/>
        </p:txBody>
      </p:sp>
      <p:sp>
        <p:nvSpPr>
          <p:cNvPr id="27" name="object 27"/>
          <p:cNvSpPr/>
          <p:nvPr/>
        </p:nvSpPr>
        <p:spPr>
          <a:xfrm>
            <a:off x="5646420" y="4727828"/>
            <a:ext cx="295275" cy="276225"/>
          </a:xfrm>
          <a:prstGeom prst="rect">
            <a:avLst/>
          </a:prstGeom>
          <a:blipFill>
            <a:blip r:embed="rId2" cstate="print"/>
            <a:stretch>
              <a:fillRect/>
            </a:stretch>
          </a:blipFill>
        </p:spPr>
        <p:txBody>
          <a:bodyPr wrap="square" lIns="0" tIns="0" rIns="0" bIns="0" rtlCol="0"/>
          <a:lstStyle/>
          <a:p/>
        </p:txBody>
      </p:sp>
      <p:sp>
        <p:nvSpPr>
          <p:cNvPr id="28" name="object 28"/>
          <p:cNvSpPr/>
          <p:nvPr/>
        </p:nvSpPr>
        <p:spPr>
          <a:xfrm>
            <a:off x="2065020" y="3041904"/>
            <a:ext cx="304800" cy="304800"/>
          </a:xfrm>
          <a:prstGeom prst="rect">
            <a:avLst/>
          </a:prstGeom>
          <a:blipFill>
            <a:blip r:embed="rId3" cstate="print"/>
            <a:stretch>
              <a:fillRect/>
            </a:stretch>
          </a:blipFill>
        </p:spPr>
        <p:txBody>
          <a:bodyPr wrap="square" lIns="0" tIns="0" rIns="0" bIns="0" rtlCol="0"/>
          <a:lstStyle/>
          <a:p/>
        </p:txBody>
      </p:sp>
      <p:sp>
        <p:nvSpPr>
          <p:cNvPr id="29" name="object 29"/>
          <p:cNvSpPr/>
          <p:nvPr/>
        </p:nvSpPr>
        <p:spPr>
          <a:xfrm>
            <a:off x="3665220" y="2737104"/>
            <a:ext cx="762000" cy="711708"/>
          </a:xfrm>
          <a:prstGeom prst="rect">
            <a:avLst/>
          </a:prstGeom>
          <a:blipFill>
            <a:blip r:embed="rId1" cstate="print"/>
            <a:stretch>
              <a:fillRect/>
            </a:stretch>
          </a:blipFill>
        </p:spPr>
        <p:txBody>
          <a:bodyPr wrap="square" lIns="0" tIns="0" rIns="0" bIns="0" rtlCol="0"/>
          <a:lstStyle/>
          <a:p/>
        </p:txBody>
      </p:sp>
      <p:sp>
        <p:nvSpPr>
          <p:cNvPr id="30" name="object 30"/>
          <p:cNvSpPr/>
          <p:nvPr/>
        </p:nvSpPr>
        <p:spPr>
          <a:xfrm>
            <a:off x="3665220" y="3584828"/>
            <a:ext cx="295275" cy="276225"/>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3817620" y="3575303"/>
            <a:ext cx="304800" cy="30480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3970020" y="3575303"/>
            <a:ext cx="304800" cy="304800"/>
          </a:xfrm>
          <a:prstGeom prst="rect">
            <a:avLst/>
          </a:prstGeom>
          <a:blipFill>
            <a:blip r:embed="rId3" cstate="print"/>
            <a:stretch>
              <a:fillRect/>
            </a:stretch>
          </a:blipFill>
        </p:spPr>
        <p:txBody>
          <a:bodyPr wrap="square" lIns="0" tIns="0" rIns="0" bIns="0" rtlCol="0"/>
          <a:lstStyle/>
          <a:p/>
        </p:txBody>
      </p:sp>
      <p:sp>
        <p:nvSpPr>
          <p:cNvPr id="33" name="object 33"/>
          <p:cNvSpPr/>
          <p:nvPr/>
        </p:nvSpPr>
        <p:spPr>
          <a:xfrm>
            <a:off x="4046220" y="1365503"/>
            <a:ext cx="762000" cy="711708"/>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4046220" y="2213229"/>
            <a:ext cx="295275" cy="276225"/>
          </a:xfrm>
          <a:prstGeom prst="rect">
            <a:avLst/>
          </a:prstGeom>
          <a:blipFill>
            <a:blip r:embed="rId2" cstate="print"/>
            <a:stretch>
              <a:fillRect/>
            </a:stretch>
          </a:blipFill>
        </p:spPr>
        <p:txBody>
          <a:bodyPr wrap="square" lIns="0" tIns="0" rIns="0" bIns="0" rtlCol="0"/>
          <a:lstStyle/>
          <a:p/>
        </p:txBody>
      </p:sp>
      <p:sp>
        <p:nvSpPr>
          <p:cNvPr id="35" name="object 35"/>
          <p:cNvSpPr/>
          <p:nvPr/>
        </p:nvSpPr>
        <p:spPr>
          <a:xfrm>
            <a:off x="4198620" y="2203704"/>
            <a:ext cx="304800" cy="304800"/>
          </a:xfrm>
          <a:prstGeom prst="rect">
            <a:avLst/>
          </a:prstGeom>
          <a:blipFill>
            <a:blip r:embed="rId3" cstate="print"/>
            <a:stretch>
              <a:fillRect/>
            </a:stretch>
          </a:blipFill>
        </p:spPr>
        <p:txBody>
          <a:bodyPr wrap="square" lIns="0" tIns="0" rIns="0" bIns="0" rtlCol="0"/>
          <a:lstStyle/>
          <a:p/>
        </p:txBody>
      </p:sp>
      <p:sp>
        <p:nvSpPr>
          <p:cNvPr id="36" name="object 36"/>
          <p:cNvSpPr/>
          <p:nvPr/>
        </p:nvSpPr>
        <p:spPr>
          <a:xfrm>
            <a:off x="4351020" y="2203704"/>
            <a:ext cx="304800" cy="304800"/>
          </a:xfrm>
          <a:prstGeom prst="rect">
            <a:avLst/>
          </a:prstGeom>
          <a:blipFill>
            <a:blip r:embed="rId3" cstate="print"/>
            <a:stretch>
              <a:fillRect/>
            </a:stretch>
          </a:blipFill>
        </p:spPr>
        <p:txBody>
          <a:bodyPr wrap="square" lIns="0" tIns="0" rIns="0" bIns="0" rtlCol="0"/>
          <a:lstStyle/>
          <a:p/>
        </p:txBody>
      </p:sp>
      <p:sp>
        <p:nvSpPr>
          <p:cNvPr id="37" name="object 37"/>
          <p:cNvSpPr/>
          <p:nvPr/>
        </p:nvSpPr>
        <p:spPr>
          <a:xfrm>
            <a:off x="5722620" y="1365503"/>
            <a:ext cx="762000" cy="711708"/>
          </a:xfrm>
          <a:prstGeom prst="rect">
            <a:avLst/>
          </a:prstGeom>
          <a:blipFill>
            <a:blip r:embed="rId1" cstate="print"/>
            <a:stretch>
              <a:fillRect/>
            </a:stretch>
          </a:blipFill>
        </p:spPr>
        <p:txBody>
          <a:bodyPr wrap="square" lIns="0" tIns="0" rIns="0" bIns="0" rtlCol="0"/>
          <a:lstStyle/>
          <a:p/>
        </p:txBody>
      </p:sp>
      <p:sp>
        <p:nvSpPr>
          <p:cNvPr id="38" name="object 38"/>
          <p:cNvSpPr/>
          <p:nvPr/>
        </p:nvSpPr>
        <p:spPr>
          <a:xfrm>
            <a:off x="5875020" y="2213229"/>
            <a:ext cx="295275" cy="276225"/>
          </a:xfrm>
          <a:prstGeom prst="rect">
            <a:avLst/>
          </a:prstGeom>
          <a:blipFill>
            <a:blip r:embed="rId2" cstate="print"/>
            <a:stretch>
              <a:fillRect/>
            </a:stretch>
          </a:blipFill>
        </p:spPr>
        <p:txBody>
          <a:bodyPr wrap="square" lIns="0" tIns="0" rIns="0" bIns="0" rtlCol="0"/>
          <a:lstStyle/>
          <a:p/>
        </p:txBody>
      </p:sp>
      <p:sp>
        <p:nvSpPr>
          <p:cNvPr id="39" name="object 39"/>
          <p:cNvSpPr/>
          <p:nvPr/>
        </p:nvSpPr>
        <p:spPr>
          <a:xfrm>
            <a:off x="6027420" y="2203704"/>
            <a:ext cx="304800" cy="304800"/>
          </a:xfrm>
          <a:prstGeom prst="rect">
            <a:avLst/>
          </a:prstGeom>
          <a:blipFill>
            <a:blip r:embed="rId3" cstate="print"/>
            <a:stretch>
              <a:fillRect/>
            </a:stretch>
          </a:blipFill>
        </p:spPr>
        <p:txBody>
          <a:bodyPr wrap="square" lIns="0" tIns="0" rIns="0" bIns="0" rtlCol="0"/>
          <a:lstStyle/>
          <a:p/>
        </p:txBody>
      </p:sp>
      <p:sp>
        <p:nvSpPr>
          <p:cNvPr id="40" name="object 40"/>
          <p:cNvSpPr/>
          <p:nvPr/>
        </p:nvSpPr>
        <p:spPr>
          <a:xfrm>
            <a:off x="4808537" y="1822450"/>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p:txBody>
      </p:sp>
      <p:sp>
        <p:nvSpPr>
          <p:cNvPr id="41" name="object 41"/>
          <p:cNvSpPr/>
          <p:nvPr/>
        </p:nvSpPr>
        <p:spPr>
          <a:xfrm>
            <a:off x="5951537" y="2127250"/>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p:txBody>
      </p:sp>
      <p:sp>
        <p:nvSpPr>
          <p:cNvPr id="42" name="object 42"/>
          <p:cNvSpPr/>
          <p:nvPr/>
        </p:nvSpPr>
        <p:spPr>
          <a:xfrm>
            <a:off x="4503737" y="3270250"/>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p:txBody>
      </p:sp>
      <p:sp>
        <p:nvSpPr>
          <p:cNvPr id="43" name="object 43"/>
          <p:cNvSpPr/>
          <p:nvPr/>
        </p:nvSpPr>
        <p:spPr>
          <a:xfrm>
            <a:off x="4104665" y="2045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p:txBody>
      </p:sp>
      <p:sp>
        <p:nvSpPr>
          <p:cNvPr id="44" name="object 44"/>
          <p:cNvSpPr/>
          <p:nvPr/>
        </p:nvSpPr>
        <p:spPr>
          <a:xfrm>
            <a:off x="4718862" y="1961375"/>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p:txBody>
      </p:sp>
      <p:sp>
        <p:nvSpPr>
          <p:cNvPr id="45" name="object 45"/>
          <p:cNvSpPr/>
          <p:nvPr/>
        </p:nvSpPr>
        <p:spPr>
          <a:xfrm>
            <a:off x="4340187" y="2035606"/>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p:txBody>
      </p:sp>
      <p:sp>
        <p:nvSpPr>
          <p:cNvPr id="46" name="object 46"/>
          <p:cNvSpPr/>
          <p:nvPr/>
        </p:nvSpPr>
        <p:spPr>
          <a:xfrm>
            <a:off x="6473507" y="2035810"/>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p:txBody>
      </p:sp>
      <p:sp>
        <p:nvSpPr>
          <p:cNvPr id="47" name="object 47"/>
          <p:cNvSpPr/>
          <p:nvPr/>
        </p:nvSpPr>
        <p:spPr>
          <a:xfrm>
            <a:off x="6941819" y="4794503"/>
            <a:ext cx="381000" cy="355092"/>
          </a:xfrm>
          <a:prstGeom prst="rect">
            <a:avLst/>
          </a:prstGeom>
          <a:blipFill>
            <a:blip r:embed="rId1" cstate="print"/>
            <a:stretch>
              <a:fillRect/>
            </a:stretch>
          </a:blipFill>
        </p:spPr>
        <p:txBody>
          <a:bodyPr wrap="square" lIns="0" tIns="0" rIns="0" bIns="0" rtlCol="0"/>
          <a:lstStyle/>
          <a:p/>
        </p:txBody>
      </p:sp>
      <p:sp>
        <p:nvSpPr>
          <p:cNvPr id="48" name="object 48"/>
          <p:cNvSpPr/>
          <p:nvPr/>
        </p:nvSpPr>
        <p:spPr>
          <a:xfrm>
            <a:off x="6941819" y="5185028"/>
            <a:ext cx="295275" cy="276225"/>
          </a:xfrm>
          <a:prstGeom prst="rect">
            <a:avLst/>
          </a:prstGeom>
          <a:blipFill>
            <a:blip r:embed="rId2" cstate="print"/>
            <a:stretch>
              <a:fillRect/>
            </a:stretch>
          </a:blipFill>
        </p:spPr>
        <p:txBody>
          <a:bodyPr wrap="square" lIns="0" tIns="0" rIns="0" bIns="0" rtlCol="0"/>
          <a:lstStyle/>
          <a:p/>
        </p:txBody>
      </p:sp>
      <p:sp>
        <p:nvSpPr>
          <p:cNvPr id="49" name="object 49"/>
          <p:cNvSpPr/>
          <p:nvPr/>
        </p:nvSpPr>
        <p:spPr>
          <a:xfrm>
            <a:off x="7094219" y="5175503"/>
            <a:ext cx="304800" cy="304800"/>
          </a:xfrm>
          <a:prstGeom prst="rect">
            <a:avLst/>
          </a:prstGeom>
          <a:blipFill>
            <a:blip r:embed="rId3" cstate="print"/>
            <a:stretch>
              <a:fillRect/>
            </a:stretch>
          </a:blipFill>
        </p:spPr>
        <p:txBody>
          <a:bodyPr wrap="square" lIns="0" tIns="0" rIns="0" bIns="0" rtlCol="0"/>
          <a:lstStyle/>
          <a:p/>
        </p:txBody>
      </p:sp>
      <p:sp>
        <p:nvSpPr>
          <p:cNvPr id="50" name="object 50"/>
          <p:cNvSpPr/>
          <p:nvPr/>
        </p:nvSpPr>
        <p:spPr>
          <a:xfrm>
            <a:off x="2065020" y="1822704"/>
            <a:ext cx="381000" cy="355091"/>
          </a:xfrm>
          <a:prstGeom prst="rect">
            <a:avLst/>
          </a:prstGeom>
          <a:blipFill>
            <a:blip r:embed="rId1" cstate="print"/>
            <a:stretch>
              <a:fillRect/>
            </a:stretch>
          </a:blipFill>
        </p:spPr>
        <p:txBody>
          <a:bodyPr wrap="square" lIns="0" tIns="0" rIns="0" bIns="0" rtlCol="0"/>
          <a:lstStyle/>
          <a:p/>
        </p:txBody>
      </p:sp>
      <p:sp>
        <p:nvSpPr>
          <p:cNvPr id="51" name="object 51"/>
          <p:cNvSpPr/>
          <p:nvPr/>
        </p:nvSpPr>
        <p:spPr>
          <a:xfrm>
            <a:off x="2065020" y="2213229"/>
            <a:ext cx="295275" cy="276225"/>
          </a:xfrm>
          <a:prstGeom prst="rect">
            <a:avLst/>
          </a:prstGeom>
          <a:blipFill>
            <a:blip r:embed="rId2" cstate="print"/>
            <a:stretch>
              <a:fillRect/>
            </a:stretch>
          </a:blipFill>
        </p:spPr>
        <p:txBody>
          <a:bodyPr wrap="square" lIns="0" tIns="0" rIns="0" bIns="0" rtlCol="0"/>
          <a:lstStyle/>
          <a:p/>
        </p:txBody>
      </p:sp>
      <p:sp>
        <p:nvSpPr>
          <p:cNvPr id="52" name="object 52"/>
          <p:cNvSpPr/>
          <p:nvPr/>
        </p:nvSpPr>
        <p:spPr>
          <a:xfrm>
            <a:off x="2217420" y="2203704"/>
            <a:ext cx="304800" cy="304800"/>
          </a:xfrm>
          <a:prstGeom prst="rect">
            <a:avLst/>
          </a:prstGeom>
          <a:blipFill>
            <a:blip r:embed="rId3" cstate="print"/>
            <a:stretch>
              <a:fillRect/>
            </a:stretch>
          </a:blipFill>
        </p:spPr>
        <p:txBody>
          <a:bodyPr wrap="square" lIns="0" tIns="0" rIns="0" bIns="0" rtlCol="0"/>
          <a:lstStyle/>
          <a:p/>
        </p:txBody>
      </p:sp>
      <p:sp>
        <p:nvSpPr>
          <p:cNvPr id="53" name="object 53"/>
          <p:cNvSpPr/>
          <p:nvPr/>
        </p:nvSpPr>
        <p:spPr>
          <a:xfrm>
            <a:off x="6473240" y="3560013"/>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p:txBody>
      </p:sp>
      <p:sp>
        <p:nvSpPr>
          <p:cNvPr id="54" name="object 54"/>
          <p:cNvSpPr/>
          <p:nvPr/>
        </p:nvSpPr>
        <p:spPr>
          <a:xfrm>
            <a:off x="6239738" y="3565715"/>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p:txBody>
      </p:sp>
      <p:sp>
        <p:nvSpPr>
          <p:cNvPr id="55" name="object 55"/>
          <p:cNvSpPr/>
          <p:nvPr/>
        </p:nvSpPr>
        <p:spPr>
          <a:xfrm>
            <a:off x="5704865" y="3569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p:txBody>
      </p:sp>
      <p:sp>
        <p:nvSpPr>
          <p:cNvPr id="56" name="object 56"/>
          <p:cNvSpPr/>
          <p:nvPr/>
        </p:nvSpPr>
        <p:spPr>
          <a:xfrm>
            <a:off x="3268078" y="3413048"/>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p:txBody>
      </p:sp>
      <p:sp>
        <p:nvSpPr>
          <p:cNvPr id="57" name="object 57"/>
          <p:cNvSpPr/>
          <p:nvPr/>
        </p:nvSpPr>
        <p:spPr>
          <a:xfrm>
            <a:off x="2444534" y="1879688"/>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p:txBody>
      </p:sp>
      <p:sp>
        <p:nvSpPr>
          <p:cNvPr id="58" name="object 58"/>
          <p:cNvSpPr/>
          <p:nvPr/>
        </p:nvSpPr>
        <p:spPr>
          <a:xfrm>
            <a:off x="2134463" y="2033358"/>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p:txBody>
      </p:sp>
      <p:sp>
        <p:nvSpPr>
          <p:cNvPr id="59" name="object 59"/>
          <p:cNvSpPr txBox="1"/>
          <p:nvPr/>
        </p:nvSpPr>
        <p:spPr>
          <a:xfrm>
            <a:off x="6381115" y="1547812"/>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0" name="object 60"/>
          <p:cNvSpPr txBox="1"/>
          <p:nvPr/>
        </p:nvSpPr>
        <p:spPr>
          <a:xfrm rot="240000">
            <a:off x="4711260" y="4512227"/>
            <a:ext cx="516278" cy="229235"/>
          </a:xfrm>
          <a:prstGeom prst="rect">
            <a:avLst/>
          </a:prstGeom>
        </p:spPr>
        <p:txBody>
          <a:bodyPr vert="horz" wrap="square" lIns="0" tIns="0" rIns="0" bIns="0" rtlCol="0">
            <a:spAutoFit/>
          </a:bodyPr>
          <a:lstStyle/>
          <a:p>
            <a:pPr>
              <a:lnSpc>
                <a:spcPts val="1805"/>
              </a:lnSpc>
            </a:pPr>
            <a:r>
              <a:rPr sz="1800" b="1" spc="-15" dirty="0">
                <a:solidFill>
                  <a:srgbClr val="AEBE39"/>
                </a:solidFill>
                <a:latin typeface="宋体" panose="02010600030101010101" pitchFamily="2" charset="-122"/>
                <a:cs typeface="宋体" panose="02010600030101010101" pitchFamily="2" charset="-122"/>
              </a:rPr>
              <a:t>下</a:t>
            </a:r>
            <a:r>
              <a:rPr sz="1800" b="1" spc="-5" dirty="0">
                <a:solidFill>
                  <a:srgbClr val="AEBE39"/>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1" name="object 61"/>
          <p:cNvSpPr/>
          <p:nvPr/>
        </p:nvSpPr>
        <p:spPr>
          <a:xfrm>
            <a:off x="3565525" y="4576762"/>
            <a:ext cx="3313429" cy="449580"/>
          </a:xfrm>
          <a:custGeom>
            <a:avLst/>
            <a:gdLst/>
            <a:ahLst/>
            <a:cxnLst/>
            <a:rect l="l" t="t" r="r" b="b"/>
            <a:pathLst>
              <a:path w="3313429" h="449579">
                <a:moveTo>
                  <a:pt x="107454" y="113626"/>
                </a:moveTo>
                <a:lnTo>
                  <a:pt x="0" y="44450"/>
                </a:lnTo>
                <a:lnTo>
                  <a:pt x="119811" y="0"/>
                </a:lnTo>
                <a:lnTo>
                  <a:pt x="116028" y="34785"/>
                </a:lnTo>
                <a:lnTo>
                  <a:pt x="87287" y="34785"/>
                </a:lnTo>
                <a:lnTo>
                  <a:pt x="83159" y="72656"/>
                </a:lnTo>
                <a:lnTo>
                  <a:pt x="111574" y="75747"/>
                </a:lnTo>
                <a:lnTo>
                  <a:pt x="107454" y="113626"/>
                </a:lnTo>
                <a:close/>
              </a:path>
              <a:path w="3313429" h="449579">
                <a:moveTo>
                  <a:pt x="111574" y="75747"/>
                </a:moveTo>
                <a:lnTo>
                  <a:pt x="83159" y="72656"/>
                </a:lnTo>
                <a:lnTo>
                  <a:pt x="87287" y="34785"/>
                </a:lnTo>
                <a:lnTo>
                  <a:pt x="115692" y="37874"/>
                </a:lnTo>
                <a:lnTo>
                  <a:pt x="111574" y="75747"/>
                </a:lnTo>
                <a:close/>
              </a:path>
              <a:path w="3313429" h="449579">
                <a:moveTo>
                  <a:pt x="115692" y="37874"/>
                </a:moveTo>
                <a:lnTo>
                  <a:pt x="87287" y="34785"/>
                </a:lnTo>
                <a:lnTo>
                  <a:pt x="116028" y="34785"/>
                </a:lnTo>
                <a:lnTo>
                  <a:pt x="115692" y="37874"/>
                </a:lnTo>
                <a:close/>
              </a:path>
              <a:path w="3313429" h="449579">
                <a:moveTo>
                  <a:pt x="3197419" y="411387"/>
                </a:moveTo>
                <a:lnTo>
                  <a:pt x="111574" y="75747"/>
                </a:lnTo>
                <a:lnTo>
                  <a:pt x="115692" y="37874"/>
                </a:lnTo>
                <a:lnTo>
                  <a:pt x="3201538" y="373515"/>
                </a:lnTo>
                <a:lnTo>
                  <a:pt x="3197419" y="411387"/>
                </a:lnTo>
                <a:close/>
              </a:path>
              <a:path w="3313429" h="449579">
                <a:moveTo>
                  <a:pt x="3287061" y="414477"/>
                </a:moveTo>
                <a:lnTo>
                  <a:pt x="3225825" y="414477"/>
                </a:lnTo>
                <a:lnTo>
                  <a:pt x="3229952" y="376605"/>
                </a:lnTo>
                <a:lnTo>
                  <a:pt x="3201538" y="373515"/>
                </a:lnTo>
                <a:lnTo>
                  <a:pt x="3205657" y="335635"/>
                </a:lnTo>
                <a:lnTo>
                  <a:pt x="3313112" y="404812"/>
                </a:lnTo>
                <a:lnTo>
                  <a:pt x="3287061" y="414477"/>
                </a:lnTo>
                <a:close/>
              </a:path>
              <a:path w="3313429" h="449579">
                <a:moveTo>
                  <a:pt x="3225825" y="414477"/>
                </a:moveTo>
                <a:lnTo>
                  <a:pt x="3197419" y="411387"/>
                </a:lnTo>
                <a:lnTo>
                  <a:pt x="3201538" y="373515"/>
                </a:lnTo>
                <a:lnTo>
                  <a:pt x="3229952" y="376605"/>
                </a:lnTo>
                <a:lnTo>
                  <a:pt x="3225825" y="414477"/>
                </a:lnTo>
                <a:close/>
              </a:path>
              <a:path w="3313429" h="449579">
                <a:moveTo>
                  <a:pt x="3193300" y="449262"/>
                </a:moveTo>
                <a:lnTo>
                  <a:pt x="3197419" y="411387"/>
                </a:lnTo>
                <a:lnTo>
                  <a:pt x="3225825" y="414477"/>
                </a:lnTo>
                <a:lnTo>
                  <a:pt x="3287061" y="414477"/>
                </a:lnTo>
                <a:lnTo>
                  <a:pt x="3193300" y="449262"/>
                </a:lnTo>
                <a:close/>
              </a:path>
            </a:pathLst>
          </a:custGeom>
          <a:solidFill>
            <a:srgbClr val="AEBE39"/>
          </a:solidFill>
        </p:spPr>
        <p:txBody>
          <a:bodyPr wrap="square" lIns="0" tIns="0" rIns="0" bIns="0" rtlCol="0"/>
          <a:lstStyle/>
          <a:p/>
        </p:txBody>
      </p:sp>
      <p:sp>
        <p:nvSpPr>
          <p:cNvPr id="62" name="object 62"/>
          <p:cNvSpPr/>
          <p:nvPr/>
        </p:nvSpPr>
        <p:spPr>
          <a:xfrm>
            <a:off x="1822704" y="5480303"/>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p:txBody>
      </p:sp>
      <p:sp>
        <p:nvSpPr>
          <p:cNvPr id="63" name="object 63"/>
          <p:cNvSpPr/>
          <p:nvPr/>
        </p:nvSpPr>
        <p:spPr>
          <a:xfrm>
            <a:off x="1817687" y="5475287"/>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p:txBody>
      </p:sp>
      <p:sp>
        <p:nvSpPr>
          <p:cNvPr id="64" name="object 64"/>
          <p:cNvSpPr txBox="1"/>
          <p:nvPr/>
        </p:nvSpPr>
        <p:spPr>
          <a:xfrm>
            <a:off x="834389" y="4358322"/>
            <a:ext cx="6932295" cy="161734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1671320">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394460">
              <a:lnSpc>
                <a:spcPct val="100000"/>
              </a:lnSpc>
              <a:spcBef>
                <a:spcPts val="1155"/>
              </a:spcBef>
            </a:pPr>
            <a:r>
              <a:rPr sz="2000" b="1" dirty="0">
                <a:latin typeface="宋体" panose="02010600030101010101" pitchFamily="2" charset="-122"/>
                <a:cs typeface="宋体" panose="02010600030101010101" pitchFamily="2" charset="-122"/>
              </a:rPr>
              <a:t>直接从</a:t>
            </a:r>
            <a:r>
              <a:rPr sz="2000" b="1" spc="-5" dirty="0">
                <a:latin typeface="Arial" panose="020B0604020202020204"/>
                <a:cs typeface="Arial" panose="020B0604020202020204"/>
              </a:rPr>
              <a:t>peer</a:t>
            </a:r>
            <a:r>
              <a:rPr sz="2000" b="1" dirty="0">
                <a:latin typeface="宋体" panose="02010600030101010101" pitchFamily="2" charset="-122"/>
                <a:cs typeface="宋体" panose="02010600030101010101" pitchFamily="2" charset="-122"/>
              </a:rPr>
              <a:t>下载，不再需要经过超级节点</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6" name="object 66"/>
          <p:cNvSpPr txBox="1">
            <a:spLocks noGrp="1"/>
          </p:cNvSpPr>
          <p:nvPr>
            <p:ph type="sldNum" sz="quarter" idx="4294967295"/>
          </p:nvPr>
        </p:nvSpPr>
        <p:spPr>
          <a:xfrm rot="10630305" flipH="1" flipV="1">
            <a:off x="8460056" y="6536423"/>
            <a:ext cx="453488" cy="179536"/>
          </a:xfrm>
          <a:prstGeom prst="rect">
            <a:avLst/>
          </a:prstGeom>
        </p:spPr>
        <p:txBody>
          <a:bodyPr vert="horz" wrap="square" lIns="0" tIns="0" rIns="0" bIns="0" rtlCol="0">
            <a:spAutoFit/>
          </a:bodyPr>
          <a:lstStyle/>
          <a:p>
            <a:pPr marL="25400">
              <a:lnSpc>
                <a:spcPts val="1375"/>
              </a:lnSpc>
            </a:pPr>
            <a:fld id="{81D60167-4931-47E6-BA6A-407CBD079E47}" type="slidenum">
              <a:rPr dirty="0"/>
            </a:fld>
            <a:endParaRPr dirty="0"/>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905827" y="147319"/>
            <a:ext cx="6852920"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DHT</a:t>
            </a:r>
            <a:r>
              <a:rPr sz="3800" dirty="0">
                <a:solidFill>
                  <a:srgbClr val="006633"/>
                </a:solidFill>
                <a:latin typeface="宋体" panose="02010600030101010101" pitchFamily="2" charset="-122"/>
                <a:cs typeface="宋体" panose="02010600030101010101" pitchFamily="2" charset="-122"/>
              </a:rPr>
              <a:t>原理</a:t>
            </a:r>
            <a:r>
              <a:rPr sz="3800" dirty="0">
                <a:solidFill>
                  <a:srgbClr val="006633"/>
                </a:solidFill>
              </a:rPr>
              <a:t>—</a:t>
            </a:r>
            <a:r>
              <a:rPr sz="3800" dirty="0">
                <a:solidFill>
                  <a:srgbClr val="006633"/>
                </a:solidFill>
                <a:latin typeface="宋体" panose="02010600030101010101" pitchFamily="2" charset="-122"/>
                <a:cs typeface="宋体" panose="02010600030101010101" pitchFamily="2" charset="-122"/>
              </a:rPr>
              <a:t>索引发布和内容定</a:t>
            </a:r>
            <a:r>
              <a:rPr sz="3800" spc="5" dirty="0">
                <a:solidFill>
                  <a:srgbClr val="006633"/>
                </a:solidFill>
                <a:latin typeface="宋体" panose="02010600030101010101" pitchFamily="2" charset="-122"/>
                <a:cs typeface="宋体" panose="02010600030101010101" pitchFamily="2" charset="-122"/>
              </a:rPr>
              <a:t>位</a:t>
            </a:r>
            <a:endParaRPr sz="3800">
              <a:latin typeface="宋体" panose="02010600030101010101" pitchFamily="2" charset="-122"/>
              <a:cs typeface="宋体" panose="02010600030101010101" pitchFamily="2" charset="-122"/>
            </a:endParaRPr>
          </a:p>
        </p:txBody>
      </p:sp>
      <p:sp>
        <p:nvSpPr>
          <p:cNvPr id="4" name="object 4"/>
          <p:cNvSpPr/>
          <p:nvPr/>
        </p:nvSpPr>
        <p:spPr>
          <a:xfrm>
            <a:off x="2292095" y="3401567"/>
            <a:ext cx="635507" cy="59283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2673095" y="5001767"/>
            <a:ext cx="635507" cy="592836"/>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1505711" y="4410455"/>
            <a:ext cx="635507" cy="59283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2581338" y="2944025"/>
            <a:ext cx="85725" cy="459105"/>
          </a:xfrm>
          <a:custGeom>
            <a:avLst/>
            <a:gdLst/>
            <a:ahLst/>
            <a:cxnLst/>
            <a:rect l="l" t="t" r="r" b="b"/>
            <a:pathLst>
              <a:path w="85725" h="459104">
                <a:moveTo>
                  <a:pt x="76200" y="458774"/>
                </a:moveTo>
                <a:lnTo>
                  <a:pt x="0" y="1574"/>
                </a:lnTo>
                <a:lnTo>
                  <a:pt x="9398" y="0"/>
                </a:lnTo>
                <a:lnTo>
                  <a:pt x="85598" y="457200"/>
                </a:lnTo>
                <a:lnTo>
                  <a:pt x="76200" y="458774"/>
                </a:lnTo>
                <a:close/>
              </a:path>
            </a:pathLst>
          </a:custGeom>
          <a:solidFill>
            <a:srgbClr val="000000"/>
          </a:solidFill>
        </p:spPr>
        <p:txBody>
          <a:bodyPr wrap="square" lIns="0" tIns="0" rIns="0" bIns="0" rtlCol="0"/>
          <a:lstStyle/>
          <a:p/>
        </p:txBody>
      </p:sp>
      <p:sp>
        <p:nvSpPr>
          <p:cNvPr id="8" name="object 8"/>
          <p:cNvSpPr/>
          <p:nvPr/>
        </p:nvSpPr>
        <p:spPr>
          <a:xfrm>
            <a:off x="2736926" y="1949691"/>
            <a:ext cx="1831975" cy="619125"/>
          </a:xfrm>
          <a:custGeom>
            <a:avLst/>
            <a:gdLst/>
            <a:ahLst/>
            <a:cxnLst/>
            <a:rect l="l" t="t" r="r" b="b"/>
            <a:pathLst>
              <a:path w="1831975" h="619125">
                <a:moveTo>
                  <a:pt x="3022" y="618642"/>
                </a:moveTo>
                <a:lnTo>
                  <a:pt x="0" y="609600"/>
                </a:lnTo>
                <a:lnTo>
                  <a:pt x="1828799" y="0"/>
                </a:lnTo>
                <a:lnTo>
                  <a:pt x="1831822" y="9042"/>
                </a:lnTo>
                <a:lnTo>
                  <a:pt x="3022" y="618642"/>
                </a:lnTo>
                <a:close/>
              </a:path>
            </a:pathLst>
          </a:custGeom>
          <a:solidFill>
            <a:srgbClr val="000000"/>
          </a:solidFill>
        </p:spPr>
        <p:txBody>
          <a:bodyPr wrap="square" lIns="0" tIns="0" rIns="0" bIns="0" rtlCol="0"/>
          <a:lstStyle/>
          <a:p/>
        </p:txBody>
      </p:sp>
      <p:sp>
        <p:nvSpPr>
          <p:cNvPr id="9" name="object 9"/>
          <p:cNvSpPr/>
          <p:nvPr/>
        </p:nvSpPr>
        <p:spPr>
          <a:xfrm>
            <a:off x="4562512" y="2258377"/>
            <a:ext cx="161925" cy="1144270"/>
          </a:xfrm>
          <a:custGeom>
            <a:avLst/>
            <a:gdLst/>
            <a:ahLst/>
            <a:cxnLst/>
            <a:rect l="l" t="t" r="r" b="b"/>
            <a:pathLst>
              <a:path w="161925" h="1144270">
                <a:moveTo>
                  <a:pt x="9448" y="1144270"/>
                </a:moveTo>
                <a:lnTo>
                  <a:pt x="0" y="1143000"/>
                </a:lnTo>
                <a:lnTo>
                  <a:pt x="152400" y="0"/>
                </a:lnTo>
                <a:lnTo>
                  <a:pt x="161848" y="1270"/>
                </a:lnTo>
                <a:lnTo>
                  <a:pt x="9448" y="1144270"/>
                </a:lnTo>
                <a:close/>
              </a:path>
            </a:pathLst>
          </a:custGeom>
          <a:solidFill>
            <a:srgbClr val="000000"/>
          </a:solidFill>
        </p:spPr>
        <p:txBody>
          <a:bodyPr wrap="square" lIns="0" tIns="0" rIns="0" bIns="0" rtlCol="0"/>
          <a:lstStyle/>
          <a:p/>
        </p:txBody>
      </p:sp>
      <p:sp>
        <p:nvSpPr>
          <p:cNvPr id="10" name="object 10"/>
          <p:cNvSpPr/>
          <p:nvPr/>
        </p:nvSpPr>
        <p:spPr>
          <a:xfrm>
            <a:off x="2581376" y="3934421"/>
            <a:ext cx="300355" cy="1375410"/>
          </a:xfrm>
          <a:custGeom>
            <a:avLst/>
            <a:gdLst/>
            <a:ahLst/>
            <a:cxnLst/>
            <a:rect l="l" t="t" r="r" b="b"/>
            <a:pathLst>
              <a:path w="300355" h="1375410">
                <a:moveTo>
                  <a:pt x="290512" y="1375168"/>
                </a:moveTo>
                <a:lnTo>
                  <a:pt x="0" y="1981"/>
                </a:lnTo>
                <a:lnTo>
                  <a:pt x="9321" y="0"/>
                </a:lnTo>
                <a:lnTo>
                  <a:pt x="299834" y="1373187"/>
                </a:lnTo>
                <a:lnTo>
                  <a:pt x="290512" y="1375168"/>
                </a:lnTo>
                <a:close/>
              </a:path>
            </a:pathLst>
          </a:custGeom>
          <a:solidFill>
            <a:srgbClr val="000000"/>
          </a:solidFill>
        </p:spPr>
        <p:txBody>
          <a:bodyPr wrap="square" lIns="0" tIns="0" rIns="0" bIns="0" rtlCol="0"/>
          <a:lstStyle/>
          <a:p/>
        </p:txBody>
      </p:sp>
      <p:sp>
        <p:nvSpPr>
          <p:cNvPr id="11" name="object 11"/>
          <p:cNvSpPr/>
          <p:nvPr/>
        </p:nvSpPr>
        <p:spPr>
          <a:xfrm>
            <a:off x="2946222" y="3855821"/>
            <a:ext cx="1472565" cy="1456690"/>
          </a:xfrm>
          <a:custGeom>
            <a:avLst/>
            <a:gdLst/>
            <a:ahLst/>
            <a:cxnLst/>
            <a:rect l="l" t="t" r="r" b="b"/>
            <a:pathLst>
              <a:path w="1472564" h="1456689">
                <a:moveTo>
                  <a:pt x="6705" y="1456169"/>
                </a:moveTo>
                <a:lnTo>
                  <a:pt x="0" y="1449387"/>
                </a:lnTo>
                <a:lnTo>
                  <a:pt x="1465262" y="0"/>
                </a:lnTo>
                <a:lnTo>
                  <a:pt x="1471968" y="6781"/>
                </a:lnTo>
                <a:lnTo>
                  <a:pt x="6705" y="1456169"/>
                </a:lnTo>
                <a:close/>
              </a:path>
            </a:pathLst>
          </a:custGeom>
          <a:solidFill>
            <a:srgbClr val="000000"/>
          </a:solidFill>
        </p:spPr>
        <p:txBody>
          <a:bodyPr wrap="square" lIns="0" tIns="0" rIns="0" bIns="0" rtlCol="0"/>
          <a:lstStyle/>
          <a:p/>
        </p:txBody>
      </p:sp>
      <p:sp>
        <p:nvSpPr>
          <p:cNvPr id="12" name="object 12"/>
          <p:cNvSpPr/>
          <p:nvPr/>
        </p:nvSpPr>
        <p:spPr>
          <a:xfrm>
            <a:off x="4945189" y="1950554"/>
            <a:ext cx="920750" cy="769620"/>
          </a:xfrm>
          <a:custGeom>
            <a:avLst/>
            <a:gdLst/>
            <a:ahLst/>
            <a:cxnLst/>
            <a:rect l="l" t="t" r="r" b="b"/>
            <a:pathLst>
              <a:path w="920750" h="769619">
                <a:moveTo>
                  <a:pt x="914400" y="769315"/>
                </a:moveTo>
                <a:lnTo>
                  <a:pt x="0" y="7315"/>
                </a:lnTo>
                <a:lnTo>
                  <a:pt x="6096" y="0"/>
                </a:lnTo>
                <a:lnTo>
                  <a:pt x="920496" y="762000"/>
                </a:lnTo>
                <a:lnTo>
                  <a:pt x="914400" y="769315"/>
                </a:lnTo>
                <a:close/>
              </a:path>
            </a:pathLst>
          </a:custGeom>
          <a:solidFill>
            <a:srgbClr val="000000"/>
          </a:solidFill>
        </p:spPr>
        <p:txBody>
          <a:bodyPr wrap="square" lIns="0" tIns="0" rIns="0" bIns="0" rtlCol="0"/>
          <a:lstStyle/>
          <a:p/>
        </p:txBody>
      </p:sp>
      <p:sp>
        <p:nvSpPr>
          <p:cNvPr id="13" name="object 13"/>
          <p:cNvSpPr/>
          <p:nvPr/>
        </p:nvSpPr>
        <p:spPr>
          <a:xfrm>
            <a:off x="4717059" y="2864611"/>
            <a:ext cx="1072515" cy="694055"/>
          </a:xfrm>
          <a:custGeom>
            <a:avLst/>
            <a:gdLst/>
            <a:ahLst/>
            <a:cxnLst/>
            <a:rect l="l" t="t" r="r" b="b"/>
            <a:pathLst>
              <a:path w="1072514" h="694054">
                <a:moveTo>
                  <a:pt x="5156" y="693801"/>
                </a:moveTo>
                <a:lnTo>
                  <a:pt x="0" y="685800"/>
                </a:lnTo>
                <a:lnTo>
                  <a:pt x="1066800" y="0"/>
                </a:lnTo>
                <a:lnTo>
                  <a:pt x="1071956" y="8000"/>
                </a:lnTo>
                <a:lnTo>
                  <a:pt x="5156" y="693801"/>
                </a:lnTo>
                <a:close/>
              </a:path>
            </a:pathLst>
          </a:custGeom>
          <a:solidFill>
            <a:srgbClr val="000000"/>
          </a:solidFill>
        </p:spPr>
        <p:txBody>
          <a:bodyPr wrap="square" lIns="0" tIns="0" rIns="0" bIns="0" rtlCol="0"/>
          <a:lstStyle/>
          <a:p/>
        </p:txBody>
      </p:sp>
      <p:sp>
        <p:nvSpPr>
          <p:cNvPr id="14" name="object 14"/>
          <p:cNvSpPr/>
          <p:nvPr/>
        </p:nvSpPr>
        <p:spPr>
          <a:xfrm>
            <a:off x="5629414" y="3096056"/>
            <a:ext cx="314325" cy="1221740"/>
          </a:xfrm>
          <a:custGeom>
            <a:avLst/>
            <a:gdLst/>
            <a:ahLst/>
            <a:cxnLst/>
            <a:rect l="l" t="t" r="r" b="b"/>
            <a:pathLst>
              <a:path w="314325" h="1221739">
                <a:moveTo>
                  <a:pt x="9245" y="1221511"/>
                </a:moveTo>
                <a:lnTo>
                  <a:pt x="0" y="1219200"/>
                </a:lnTo>
                <a:lnTo>
                  <a:pt x="304800" y="0"/>
                </a:lnTo>
                <a:lnTo>
                  <a:pt x="314045" y="2311"/>
                </a:lnTo>
                <a:lnTo>
                  <a:pt x="9245" y="1221511"/>
                </a:lnTo>
                <a:close/>
              </a:path>
            </a:pathLst>
          </a:custGeom>
          <a:solidFill>
            <a:srgbClr val="000000"/>
          </a:solidFill>
        </p:spPr>
        <p:txBody>
          <a:bodyPr wrap="square" lIns="0" tIns="0" rIns="0" bIns="0" rtlCol="0"/>
          <a:lstStyle/>
          <a:p/>
        </p:txBody>
      </p:sp>
      <p:sp>
        <p:nvSpPr>
          <p:cNvPr id="15" name="object 15"/>
          <p:cNvSpPr/>
          <p:nvPr/>
        </p:nvSpPr>
        <p:spPr>
          <a:xfrm>
            <a:off x="3019564" y="4616678"/>
            <a:ext cx="2387600" cy="768350"/>
          </a:xfrm>
          <a:custGeom>
            <a:avLst/>
            <a:gdLst/>
            <a:ahLst/>
            <a:cxnLst/>
            <a:rect l="l" t="t" r="r" b="b"/>
            <a:pathLst>
              <a:path w="2387600" h="768350">
                <a:moveTo>
                  <a:pt x="2895" y="767892"/>
                </a:moveTo>
                <a:lnTo>
                  <a:pt x="0" y="758825"/>
                </a:lnTo>
                <a:lnTo>
                  <a:pt x="2384425" y="0"/>
                </a:lnTo>
                <a:lnTo>
                  <a:pt x="2387320" y="9067"/>
                </a:lnTo>
                <a:lnTo>
                  <a:pt x="2895" y="767892"/>
                </a:lnTo>
                <a:close/>
              </a:path>
            </a:pathLst>
          </a:custGeom>
          <a:solidFill>
            <a:srgbClr val="000000"/>
          </a:solidFill>
        </p:spPr>
        <p:txBody>
          <a:bodyPr wrap="square" lIns="0" tIns="0" rIns="0" bIns="0" rtlCol="0"/>
          <a:lstStyle/>
          <a:p/>
        </p:txBody>
      </p:sp>
      <p:sp>
        <p:nvSpPr>
          <p:cNvPr id="16" name="object 16"/>
          <p:cNvSpPr/>
          <p:nvPr/>
        </p:nvSpPr>
        <p:spPr>
          <a:xfrm>
            <a:off x="4716665" y="3779291"/>
            <a:ext cx="768350" cy="617220"/>
          </a:xfrm>
          <a:custGeom>
            <a:avLst/>
            <a:gdLst/>
            <a:ahLst/>
            <a:cxnLst/>
            <a:rect l="l" t="t" r="r" b="b"/>
            <a:pathLst>
              <a:path w="768350" h="617220">
                <a:moveTo>
                  <a:pt x="762000" y="617042"/>
                </a:moveTo>
                <a:lnTo>
                  <a:pt x="0" y="7442"/>
                </a:lnTo>
                <a:lnTo>
                  <a:pt x="5943" y="0"/>
                </a:lnTo>
                <a:lnTo>
                  <a:pt x="767943" y="609600"/>
                </a:lnTo>
                <a:lnTo>
                  <a:pt x="762000" y="617042"/>
                </a:lnTo>
                <a:close/>
              </a:path>
            </a:pathLst>
          </a:custGeom>
          <a:solidFill>
            <a:srgbClr val="000000"/>
          </a:solidFill>
        </p:spPr>
        <p:txBody>
          <a:bodyPr wrap="square" lIns="0" tIns="0" rIns="0" bIns="0" rtlCol="0"/>
          <a:lstStyle/>
          <a:p/>
        </p:txBody>
      </p:sp>
      <p:sp>
        <p:nvSpPr>
          <p:cNvPr id="17" name="object 17"/>
          <p:cNvSpPr/>
          <p:nvPr/>
        </p:nvSpPr>
        <p:spPr>
          <a:xfrm>
            <a:off x="4947729" y="1873275"/>
            <a:ext cx="2134870" cy="238125"/>
          </a:xfrm>
          <a:custGeom>
            <a:avLst/>
            <a:gdLst/>
            <a:ahLst/>
            <a:cxnLst/>
            <a:rect l="l" t="t" r="r" b="b"/>
            <a:pathLst>
              <a:path w="2134870" h="238125">
                <a:moveTo>
                  <a:pt x="2133600" y="238074"/>
                </a:moveTo>
                <a:lnTo>
                  <a:pt x="0" y="9474"/>
                </a:lnTo>
                <a:lnTo>
                  <a:pt x="1016" y="0"/>
                </a:lnTo>
                <a:lnTo>
                  <a:pt x="2134616" y="228600"/>
                </a:lnTo>
                <a:lnTo>
                  <a:pt x="2133600" y="238074"/>
                </a:lnTo>
                <a:close/>
              </a:path>
            </a:pathLst>
          </a:custGeom>
          <a:solidFill>
            <a:srgbClr val="000000"/>
          </a:solidFill>
        </p:spPr>
        <p:txBody>
          <a:bodyPr wrap="square" lIns="0" tIns="0" rIns="0" bIns="0" rtlCol="0"/>
          <a:lstStyle/>
          <a:p/>
        </p:txBody>
      </p:sp>
      <p:sp>
        <p:nvSpPr>
          <p:cNvPr id="18" name="object 18"/>
          <p:cNvSpPr/>
          <p:nvPr/>
        </p:nvSpPr>
        <p:spPr>
          <a:xfrm>
            <a:off x="7306068" y="2409507"/>
            <a:ext cx="542290" cy="1223010"/>
          </a:xfrm>
          <a:custGeom>
            <a:avLst/>
            <a:gdLst/>
            <a:ahLst/>
            <a:cxnLst/>
            <a:rect l="l" t="t" r="r" b="b"/>
            <a:pathLst>
              <a:path w="542290" h="1223010">
                <a:moveTo>
                  <a:pt x="533400" y="1223009"/>
                </a:moveTo>
                <a:lnTo>
                  <a:pt x="0" y="3809"/>
                </a:lnTo>
                <a:lnTo>
                  <a:pt x="8737" y="0"/>
                </a:lnTo>
                <a:lnTo>
                  <a:pt x="542137" y="1219200"/>
                </a:lnTo>
                <a:lnTo>
                  <a:pt x="533400" y="1223009"/>
                </a:lnTo>
                <a:close/>
              </a:path>
            </a:pathLst>
          </a:custGeom>
          <a:solidFill>
            <a:srgbClr val="000000"/>
          </a:solidFill>
        </p:spPr>
        <p:txBody>
          <a:bodyPr wrap="square" lIns="0" tIns="0" rIns="0" bIns="0" rtlCol="0"/>
          <a:lstStyle/>
          <a:p/>
        </p:txBody>
      </p:sp>
      <p:sp>
        <p:nvSpPr>
          <p:cNvPr id="19" name="object 19"/>
          <p:cNvSpPr/>
          <p:nvPr/>
        </p:nvSpPr>
        <p:spPr>
          <a:xfrm>
            <a:off x="6165138" y="3016834"/>
            <a:ext cx="1529080" cy="847090"/>
          </a:xfrm>
          <a:custGeom>
            <a:avLst/>
            <a:gdLst/>
            <a:ahLst/>
            <a:cxnLst/>
            <a:rect l="l" t="t" r="r" b="b"/>
            <a:pathLst>
              <a:path w="1529079" h="847089">
                <a:moveTo>
                  <a:pt x="1523999" y="846556"/>
                </a:moveTo>
                <a:lnTo>
                  <a:pt x="0" y="8356"/>
                </a:lnTo>
                <a:lnTo>
                  <a:pt x="4597" y="0"/>
                </a:lnTo>
                <a:lnTo>
                  <a:pt x="1528597" y="838200"/>
                </a:lnTo>
                <a:lnTo>
                  <a:pt x="1523999" y="846556"/>
                </a:lnTo>
                <a:close/>
              </a:path>
            </a:pathLst>
          </a:custGeom>
          <a:solidFill>
            <a:srgbClr val="000000"/>
          </a:solidFill>
        </p:spPr>
        <p:txBody>
          <a:bodyPr wrap="square" lIns="0" tIns="0" rIns="0" bIns="0" rtlCol="0"/>
          <a:lstStyle/>
          <a:p/>
        </p:txBody>
      </p:sp>
      <p:sp>
        <p:nvSpPr>
          <p:cNvPr id="20" name="object 20"/>
          <p:cNvSpPr/>
          <p:nvPr/>
        </p:nvSpPr>
        <p:spPr>
          <a:xfrm>
            <a:off x="5784989" y="3930878"/>
            <a:ext cx="1908175" cy="619125"/>
          </a:xfrm>
          <a:custGeom>
            <a:avLst/>
            <a:gdLst/>
            <a:ahLst/>
            <a:cxnLst/>
            <a:rect l="l" t="t" r="r" b="b"/>
            <a:pathLst>
              <a:path w="1908175" h="619125">
                <a:moveTo>
                  <a:pt x="2895" y="618667"/>
                </a:moveTo>
                <a:lnTo>
                  <a:pt x="0" y="609600"/>
                </a:lnTo>
                <a:lnTo>
                  <a:pt x="1904999" y="0"/>
                </a:lnTo>
                <a:lnTo>
                  <a:pt x="1907895" y="9067"/>
                </a:lnTo>
                <a:lnTo>
                  <a:pt x="2895" y="618667"/>
                </a:lnTo>
                <a:close/>
              </a:path>
            </a:pathLst>
          </a:custGeom>
          <a:solidFill>
            <a:srgbClr val="000000"/>
          </a:solidFill>
        </p:spPr>
        <p:txBody>
          <a:bodyPr wrap="square" lIns="0" tIns="0" rIns="0" bIns="0" rtlCol="0"/>
          <a:lstStyle/>
          <a:p/>
        </p:txBody>
      </p:sp>
      <p:sp>
        <p:nvSpPr>
          <p:cNvPr id="21" name="object 21"/>
          <p:cNvSpPr/>
          <p:nvPr/>
        </p:nvSpPr>
        <p:spPr>
          <a:xfrm>
            <a:off x="2888614" y="2788196"/>
            <a:ext cx="1452245" cy="770890"/>
          </a:xfrm>
          <a:custGeom>
            <a:avLst/>
            <a:gdLst/>
            <a:ahLst/>
            <a:cxnLst/>
            <a:rect l="l" t="t" r="r" b="b"/>
            <a:pathLst>
              <a:path w="1452245" h="770889">
                <a:moveTo>
                  <a:pt x="1447800" y="770432"/>
                </a:moveTo>
                <a:lnTo>
                  <a:pt x="0" y="8432"/>
                </a:lnTo>
                <a:lnTo>
                  <a:pt x="4445" y="0"/>
                </a:lnTo>
                <a:lnTo>
                  <a:pt x="1452245" y="762000"/>
                </a:lnTo>
                <a:lnTo>
                  <a:pt x="1447800" y="770432"/>
                </a:lnTo>
                <a:close/>
              </a:path>
            </a:pathLst>
          </a:custGeom>
          <a:solidFill>
            <a:srgbClr val="000000"/>
          </a:solidFill>
        </p:spPr>
        <p:txBody>
          <a:bodyPr wrap="square" lIns="0" tIns="0" rIns="0" bIns="0" rtlCol="0"/>
          <a:lstStyle/>
          <a:p/>
        </p:txBody>
      </p:sp>
      <p:sp>
        <p:nvSpPr>
          <p:cNvPr id="22" name="object 22"/>
          <p:cNvSpPr/>
          <p:nvPr/>
        </p:nvSpPr>
        <p:spPr>
          <a:xfrm>
            <a:off x="1896872" y="3932046"/>
            <a:ext cx="616585" cy="616585"/>
          </a:xfrm>
          <a:custGeom>
            <a:avLst/>
            <a:gdLst/>
            <a:ahLst/>
            <a:cxnLst/>
            <a:rect l="l" t="t" r="r" b="b"/>
            <a:pathLst>
              <a:path w="616585" h="616585">
                <a:moveTo>
                  <a:pt x="6730" y="616330"/>
                </a:moveTo>
                <a:lnTo>
                  <a:pt x="0" y="609600"/>
                </a:lnTo>
                <a:lnTo>
                  <a:pt x="609600" y="0"/>
                </a:lnTo>
                <a:lnTo>
                  <a:pt x="616330" y="6730"/>
                </a:lnTo>
                <a:lnTo>
                  <a:pt x="6730" y="616330"/>
                </a:lnTo>
                <a:close/>
              </a:path>
            </a:pathLst>
          </a:custGeom>
          <a:solidFill>
            <a:srgbClr val="000000"/>
          </a:solidFill>
        </p:spPr>
        <p:txBody>
          <a:bodyPr wrap="square" lIns="0" tIns="0" rIns="0" bIns="0" rtlCol="0"/>
          <a:lstStyle/>
          <a:p/>
        </p:txBody>
      </p:sp>
      <p:sp>
        <p:nvSpPr>
          <p:cNvPr id="23" name="object 23"/>
          <p:cNvSpPr/>
          <p:nvPr/>
        </p:nvSpPr>
        <p:spPr>
          <a:xfrm>
            <a:off x="1897214" y="4693729"/>
            <a:ext cx="838200" cy="690245"/>
          </a:xfrm>
          <a:custGeom>
            <a:avLst/>
            <a:gdLst/>
            <a:ahLst/>
            <a:cxnLst/>
            <a:rect l="l" t="t" r="r" b="b"/>
            <a:pathLst>
              <a:path w="838200" h="690245">
                <a:moveTo>
                  <a:pt x="831850" y="689991"/>
                </a:moveTo>
                <a:lnTo>
                  <a:pt x="0" y="7366"/>
                </a:lnTo>
                <a:lnTo>
                  <a:pt x="6045" y="0"/>
                </a:lnTo>
                <a:lnTo>
                  <a:pt x="837895" y="682625"/>
                </a:lnTo>
                <a:lnTo>
                  <a:pt x="831850" y="689991"/>
                </a:lnTo>
                <a:close/>
              </a:path>
            </a:pathLst>
          </a:custGeom>
          <a:solidFill>
            <a:srgbClr val="000000"/>
          </a:solidFill>
        </p:spPr>
        <p:txBody>
          <a:bodyPr wrap="square" lIns="0" tIns="0" rIns="0" bIns="0" rtlCol="0"/>
          <a:lstStyle/>
          <a:p/>
        </p:txBody>
      </p:sp>
      <p:sp>
        <p:nvSpPr>
          <p:cNvPr id="24" name="object 24"/>
          <p:cNvSpPr/>
          <p:nvPr/>
        </p:nvSpPr>
        <p:spPr>
          <a:xfrm>
            <a:off x="7915300" y="4087342"/>
            <a:ext cx="85725" cy="763270"/>
          </a:xfrm>
          <a:custGeom>
            <a:avLst/>
            <a:gdLst/>
            <a:ahLst/>
            <a:cxnLst/>
            <a:rect l="l" t="t" r="r" b="b"/>
            <a:pathLst>
              <a:path w="85725" h="763270">
                <a:moveTo>
                  <a:pt x="76200" y="762939"/>
                </a:moveTo>
                <a:lnTo>
                  <a:pt x="0" y="939"/>
                </a:lnTo>
                <a:lnTo>
                  <a:pt x="9474" y="0"/>
                </a:lnTo>
                <a:lnTo>
                  <a:pt x="85674" y="762000"/>
                </a:lnTo>
                <a:lnTo>
                  <a:pt x="76200" y="762939"/>
                </a:lnTo>
                <a:close/>
              </a:path>
            </a:pathLst>
          </a:custGeom>
          <a:solidFill>
            <a:srgbClr val="000000"/>
          </a:solidFill>
        </p:spPr>
        <p:txBody>
          <a:bodyPr wrap="square" lIns="0" tIns="0" rIns="0" bIns="0" rtlCol="0"/>
          <a:lstStyle/>
          <a:p/>
        </p:txBody>
      </p:sp>
      <p:sp>
        <p:nvSpPr>
          <p:cNvPr id="25" name="object 25"/>
          <p:cNvSpPr/>
          <p:nvPr/>
        </p:nvSpPr>
        <p:spPr>
          <a:xfrm>
            <a:off x="5785205" y="4616615"/>
            <a:ext cx="1983739" cy="542925"/>
          </a:xfrm>
          <a:custGeom>
            <a:avLst/>
            <a:gdLst/>
            <a:ahLst/>
            <a:cxnLst/>
            <a:rect l="l" t="t" r="r" b="b"/>
            <a:pathLst>
              <a:path w="1983740" h="542925">
                <a:moveTo>
                  <a:pt x="1981200" y="542594"/>
                </a:moveTo>
                <a:lnTo>
                  <a:pt x="0" y="9194"/>
                </a:lnTo>
                <a:lnTo>
                  <a:pt x="2476" y="0"/>
                </a:lnTo>
                <a:lnTo>
                  <a:pt x="1983676" y="533400"/>
                </a:lnTo>
                <a:lnTo>
                  <a:pt x="1981200" y="542594"/>
                </a:lnTo>
                <a:close/>
              </a:path>
            </a:pathLst>
          </a:custGeom>
          <a:solidFill>
            <a:srgbClr val="000000"/>
          </a:solidFill>
        </p:spPr>
        <p:txBody>
          <a:bodyPr wrap="square" lIns="0" tIns="0" rIns="0" bIns="0" rtlCol="0"/>
          <a:lstStyle/>
          <a:p/>
        </p:txBody>
      </p:sp>
      <p:sp>
        <p:nvSpPr>
          <p:cNvPr id="26" name="object 26"/>
          <p:cNvSpPr/>
          <p:nvPr/>
        </p:nvSpPr>
        <p:spPr>
          <a:xfrm>
            <a:off x="1737741" y="3935412"/>
            <a:ext cx="619760" cy="619760"/>
          </a:xfrm>
          <a:custGeom>
            <a:avLst/>
            <a:gdLst/>
            <a:ahLst/>
            <a:cxnLst/>
            <a:rect l="l" t="t" r="r" b="b"/>
            <a:pathLst>
              <a:path w="619760" h="619760">
                <a:moveTo>
                  <a:pt x="548978" y="50512"/>
                </a:moveTo>
                <a:lnTo>
                  <a:pt x="528777" y="30314"/>
                </a:lnTo>
                <a:lnTo>
                  <a:pt x="619696" y="0"/>
                </a:lnTo>
                <a:lnTo>
                  <a:pt x="607912" y="35356"/>
                </a:lnTo>
                <a:lnTo>
                  <a:pt x="564133" y="35356"/>
                </a:lnTo>
                <a:lnTo>
                  <a:pt x="548978" y="50512"/>
                </a:lnTo>
                <a:close/>
              </a:path>
              <a:path w="619760" h="619760">
                <a:moveTo>
                  <a:pt x="569186" y="70715"/>
                </a:moveTo>
                <a:lnTo>
                  <a:pt x="548978" y="50512"/>
                </a:lnTo>
                <a:lnTo>
                  <a:pt x="564133" y="35356"/>
                </a:lnTo>
                <a:lnTo>
                  <a:pt x="584339" y="55562"/>
                </a:lnTo>
                <a:lnTo>
                  <a:pt x="569186" y="70715"/>
                </a:lnTo>
                <a:close/>
              </a:path>
              <a:path w="619760" h="619760">
                <a:moveTo>
                  <a:pt x="589394" y="90919"/>
                </a:moveTo>
                <a:lnTo>
                  <a:pt x="569186" y="70715"/>
                </a:lnTo>
                <a:lnTo>
                  <a:pt x="584339" y="55562"/>
                </a:lnTo>
                <a:lnTo>
                  <a:pt x="564133" y="35356"/>
                </a:lnTo>
                <a:lnTo>
                  <a:pt x="607912" y="35356"/>
                </a:lnTo>
                <a:lnTo>
                  <a:pt x="589394" y="90919"/>
                </a:lnTo>
                <a:close/>
              </a:path>
              <a:path w="619760" h="619760">
                <a:moveTo>
                  <a:pt x="20205" y="619709"/>
                </a:moveTo>
                <a:lnTo>
                  <a:pt x="0" y="599503"/>
                </a:lnTo>
                <a:lnTo>
                  <a:pt x="548978" y="50512"/>
                </a:lnTo>
                <a:lnTo>
                  <a:pt x="569186" y="70715"/>
                </a:lnTo>
                <a:lnTo>
                  <a:pt x="20205" y="619709"/>
                </a:lnTo>
                <a:close/>
              </a:path>
            </a:pathLst>
          </a:custGeom>
          <a:solidFill>
            <a:srgbClr val="FF3300"/>
          </a:solidFill>
        </p:spPr>
        <p:txBody>
          <a:bodyPr wrap="square" lIns="0" tIns="0" rIns="0" bIns="0" rtlCol="0"/>
          <a:lstStyle/>
          <a:p/>
        </p:txBody>
      </p:sp>
      <p:sp>
        <p:nvSpPr>
          <p:cNvPr id="27" name="object 27"/>
          <p:cNvSpPr/>
          <p:nvPr/>
        </p:nvSpPr>
        <p:spPr>
          <a:xfrm>
            <a:off x="2466975" y="2944812"/>
            <a:ext cx="85725" cy="457200"/>
          </a:xfrm>
          <a:custGeom>
            <a:avLst/>
            <a:gdLst/>
            <a:ahLst/>
            <a:cxnLst/>
            <a:rect l="l" t="t" r="r" b="b"/>
            <a:pathLst>
              <a:path w="85725" h="457200">
                <a:moveTo>
                  <a:pt x="28575" y="85725"/>
                </a:moveTo>
                <a:lnTo>
                  <a:pt x="0" y="85725"/>
                </a:lnTo>
                <a:lnTo>
                  <a:pt x="42862" y="0"/>
                </a:lnTo>
                <a:lnTo>
                  <a:pt x="75012" y="64300"/>
                </a:lnTo>
                <a:lnTo>
                  <a:pt x="28575" y="64300"/>
                </a:lnTo>
                <a:lnTo>
                  <a:pt x="28575" y="85725"/>
                </a:lnTo>
                <a:close/>
              </a:path>
              <a:path w="85725" h="457200">
                <a:moveTo>
                  <a:pt x="57150" y="457200"/>
                </a:moveTo>
                <a:lnTo>
                  <a:pt x="28575" y="457200"/>
                </a:lnTo>
                <a:lnTo>
                  <a:pt x="28575" y="64300"/>
                </a:lnTo>
                <a:lnTo>
                  <a:pt x="57150" y="64300"/>
                </a:lnTo>
                <a:lnTo>
                  <a:pt x="57150" y="457200"/>
                </a:lnTo>
                <a:close/>
              </a:path>
              <a:path w="85725" h="457200">
                <a:moveTo>
                  <a:pt x="85725" y="85725"/>
                </a:moveTo>
                <a:lnTo>
                  <a:pt x="57150" y="85725"/>
                </a:lnTo>
                <a:lnTo>
                  <a:pt x="57150" y="64300"/>
                </a:lnTo>
                <a:lnTo>
                  <a:pt x="75012" y="64300"/>
                </a:lnTo>
                <a:lnTo>
                  <a:pt x="85725" y="85725"/>
                </a:lnTo>
                <a:close/>
              </a:path>
            </a:pathLst>
          </a:custGeom>
          <a:solidFill>
            <a:srgbClr val="FF3300"/>
          </a:solidFill>
        </p:spPr>
        <p:txBody>
          <a:bodyPr wrap="square" lIns="0" tIns="0" rIns="0" bIns="0" rtlCol="0"/>
          <a:lstStyle/>
          <a:p/>
        </p:txBody>
      </p:sp>
      <p:sp>
        <p:nvSpPr>
          <p:cNvPr id="28" name="object 28"/>
          <p:cNvSpPr/>
          <p:nvPr/>
        </p:nvSpPr>
        <p:spPr>
          <a:xfrm>
            <a:off x="2810306" y="2091766"/>
            <a:ext cx="1680845" cy="561975"/>
          </a:xfrm>
          <a:custGeom>
            <a:avLst/>
            <a:gdLst/>
            <a:ahLst/>
            <a:cxnLst/>
            <a:rect l="l" t="t" r="r" b="b"/>
            <a:pathLst>
              <a:path w="1680845" h="561975">
                <a:moveTo>
                  <a:pt x="1594704" y="27227"/>
                </a:moveTo>
                <a:lnTo>
                  <a:pt x="1586039" y="0"/>
                </a:lnTo>
                <a:lnTo>
                  <a:pt x="1680730" y="14846"/>
                </a:lnTo>
                <a:lnTo>
                  <a:pt x="1674687" y="20726"/>
                </a:lnTo>
                <a:lnTo>
                  <a:pt x="1615135" y="20726"/>
                </a:lnTo>
                <a:lnTo>
                  <a:pt x="1594704" y="27227"/>
                </a:lnTo>
                <a:close/>
              </a:path>
              <a:path w="1680845" h="561975">
                <a:moveTo>
                  <a:pt x="1603369" y="54454"/>
                </a:moveTo>
                <a:lnTo>
                  <a:pt x="1594704" y="27227"/>
                </a:lnTo>
                <a:lnTo>
                  <a:pt x="1615135" y="20726"/>
                </a:lnTo>
                <a:lnTo>
                  <a:pt x="1623796" y="47955"/>
                </a:lnTo>
                <a:lnTo>
                  <a:pt x="1603369" y="54454"/>
                </a:lnTo>
                <a:close/>
              </a:path>
              <a:path w="1680845" h="561975">
                <a:moveTo>
                  <a:pt x="1612036" y="81686"/>
                </a:moveTo>
                <a:lnTo>
                  <a:pt x="1603369" y="54454"/>
                </a:lnTo>
                <a:lnTo>
                  <a:pt x="1623796" y="47955"/>
                </a:lnTo>
                <a:lnTo>
                  <a:pt x="1615135" y="20726"/>
                </a:lnTo>
                <a:lnTo>
                  <a:pt x="1674687" y="20726"/>
                </a:lnTo>
                <a:lnTo>
                  <a:pt x="1612036" y="81686"/>
                </a:lnTo>
                <a:close/>
              </a:path>
              <a:path w="1680845" h="561975">
                <a:moveTo>
                  <a:pt x="8661" y="561860"/>
                </a:moveTo>
                <a:lnTo>
                  <a:pt x="0" y="534631"/>
                </a:lnTo>
                <a:lnTo>
                  <a:pt x="1594704" y="27227"/>
                </a:lnTo>
                <a:lnTo>
                  <a:pt x="1603369" y="54454"/>
                </a:lnTo>
                <a:lnTo>
                  <a:pt x="8661" y="561860"/>
                </a:lnTo>
                <a:close/>
              </a:path>
            </a:pathLst>
          </a:custGeom>
          <a:solidFill>
            <a:srgbClr val="FF3300"/>
          </a:solidFill>
        </p:spPr>
        <p:txBody>
          <a:bodyPr wrap="square" lIns="0" tIns="0" rIns="0" bIns="0" rtlCol="0"/>
          <a:lstStyle/>
          <a:p/>
        </p:txBody>
      </p:sp>
      <p:sp>
        <p:nvSpPr>
          <p:cNvPr id="29" name="object 29"/>
          <p:cNvSpPr txBox="1"/>
          <p:nvPr/>
        </p:nvSpPr>
        <p:spPr>
          <a:xfrm>
            <a:off x="1880552" y="4306252"/>
            <a:ext cx="818515" cy="603250"/>
          </a:xfrm>
          <a:prstGeom prst="rect">
            <a:avLst/>
          </a:prstGeom>
        </p:spPr>
        <p:txBody>
          <a:bodyPr vert="horz" wrap="square" lIns="0" tIns="27305" rIns="0" bIns="0" rtlCol="0">
            <a:spAutoFit/>
          </a:bodyPr>
          <a:lstStyle/>
          <a:p>
            <a:pPr algn="ctr">
              <a:lnSpc>
                <a:spcPct val="100000"/>
              </a:lnSpc>
              <a:spcBef>
                <a:spcPts val="215"/>
              </a:spcBef>
            </a:pPr>
            <a:r>
              <a:rPr sz="1800" b="1" dirty="0">
                <a:solidFill>
                  <a:srgbClr val="FF3300"/>
                </a:solidFill>
                <a:latin typeface="宋体" panose="02010600030101010101" pitchFamily="2" charset="-122"/>
                <a:cs typeface="宋体" panose="02010600030101010101" pitchFamily="2" charset="-122"/>
              </a:rPr>
              <a:t>插</a:t>
            </a:r>
            <a:r>
              <a:rPr sz="1800" b="1" spc="-10" dirty="0">
                <a:solidFill>
                  <a:srgbClr val="FF3300"/>
                </a:solidFill>
                <a:latin typeface="宋体" panose="02010600030101010101" pitchFamily="2" charset="-122"/>
                <a:cs typeface="宋体" panose="02010600030101010101" pitchFamily="2" charset="-122"/>
              </a:rPr>
              <a:t>入</a:t>
            </a:r>
            <a:endParaRPr sz="1800">
              <a:latin typeface="宋体" panose="02010600030101010101" pitchFamily="2" charset="-122"/>
              <a:cs typeface="宋体" panose="02010600030101010101" pitchFamily="2" charset="-122"/>
            </a:endParaRPr>
          </a:p>
          <a:p>
            <a:pPr algn="ctr">
              <a:lnSpc>
                <a:spcPct val="100000"/>
              </a:lnSpc>
              <a:spcBef>
                <a:spcPts val="115"/>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30" name="object 30"/>
          <p:cNvSpPr/>
          <p:nvPr/>
        </p:nvSpPr>
        <p:spPr>
          <a:xfrm>
            <a:off x="5806440" y="4892040"/>
            <a:ext cx="411479" cy="502919"/>
          </a:xfrm>
          <a:prstGeom prst="rect">
            <a:avLst/>
          </a:prstGeom>
          <a:blipFill>
            <a:blip r:embed="rId2" cstate="print"/>
            <a:stretch>
              <a:fillRect/>
            </a:stretch>
          </a:blipFill>
        </p:spPr>
        <p:txBody>
          <a:bodyPr wrap="square" lIns="0" tIns="0" rIns="0" bIns="0" rtlCol="0"/>
          <a:lstStyle/>
          <a:p/>
        </p:txBody>
      </p:sp>
      <p:sp>
        <p:nvSpPr>
          <p:cNvPr id="31" name="object 31"/>
          <p:cNvSpPr/>
          <p:nvPr/>
        </p:nvSpPr>
        <p:spPr>
          <a:xfrm>
            <a:off x="5981700" y="4951412"/>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32" name="object 32"/>
          <p:cNvSpPr/>
          <p:nvPr/>
        </p:nvSpPr>
        <p:spPr>
          <a:xfrm>
            <a:off x="5824537" y="5146675"/>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33" name="object 33"/>
          <p:cNvSpPr/>
          <p:nvPr/>
        </p:nvSpPr>
        <p:spPr>
          <a:xfrm>
            <a:off x="5832017" y="502170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4" name="object 34"/>
          <p:cNvSpPr/>
          <p:nvPr/>
        </p:nvSpPr>
        <p:spPr>
          <a:xfrm>
            <a:off x="5832017" y="5084190"/>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5" name="object 35"/>
          <p:cNvSpPr/>
          <p:nvPr/>
        </p:nvSpPr>
        <p:spPr>
          <a:xfrm>
            <a:off x="5832017" y="5209159"/>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6" name="object 36"/>
          <p:cNvSpPr/>
          <p:nvPr/>
        </p:nvSpPr>
        <p:spPr>
          <a:xfrm>
            <a:off x="5832017" y="527164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37" name="object 37"/>
          <p:cNvSpPr txBox="1"/>
          <p:nvPr/>
        </p:nvSpPr>
        <p:spPr>
          <a:xfrm>
            <a:off x="5836602" y="47666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38" name="object 38"/>
          <p:cNvSpPr/>
          <p:nvPr/>
        </p:nvSpPr>
        <p:spPr>
          <a:xfrm>
            <a:off x="2011679" y="2286000"/>
            <a:ext cx="399010" cy="465512"/>
          </a:xfrm>
          <a:prstGeom prst="rect">
            <a:avLst/>
          </a:prstGeom>
          <a:blipFill>
            <a:blip r:embed="rId3" cstate="print"/>
            <a:stretch>
              <a:fillRect/>
            </a:stretch>
          </a:blipFill>
        </p:spPr>
        <p:txBody>
          <a:bodyPr wrap="square" lIns="0" tIns="0" rIns="0" bIns="0" rtlCol="0"/>
          <a:lstStyle/>
          <a:p/>
        </p:txBody>
      </p:sp>
      <p:sp>
        <p:nvSpPr>
          <p:cNvPr id="39" name="object 39"/>
          <p:cNvSpPr/>
          <p:nvPr/>
        </p:nvSpPr>
        <p:spPr>
          <a:xfrm>
            <a:off x="2200275" y="2325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40" name="object 40"/>
          <p:cNvSpPr/>
          <p:nvPr/>
        </p:nvSpPr>
        <p:spPr>
          <a:xfrm>
            <a:off x="2043112" y="2520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41" name="object 41"/>
          <p:cNvSpPr/>
          <p:nvPr/>
        </p:nvSpPr>
        <p:spPr>
          <a:xfrm>
            <a:off x="2050592" y="23959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2" name="object 42"/>
          <p:cNvSpPr/>
          <p:nvPr/>
        </p:nvSpPr>
        <p:spPr>
          <a:xfrm>
            <a:off x="2050592" y="2458466"/>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3" name="object 43"/>
          <p:cNvSpPr/>
          <p:nvPr/>
        </p:nvSpPr>
        <p:spPr>
          <a:xfrm>
            <a:off x="2050592" y="2583433"/>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4" name="object 44"/>
          <p:cNvSpPr/>
          <p:nvPr/>
        </p:nvSpPr>
        <p:spPr>
          <a:xfrm>
            <a:off x="2050592" y="26459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45" name="object 45"/>
          <p:cNvSpPr txBox="1"/>
          <p:nvPr/>
        </p:nvSpPr>
        <p:spPr>
          <a:xfrm>
            <a:off x="2055177" y="2140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46" name="object 46"/>
          <p:cNvSpPr/>
          <p:nvPr/>
        </p:nvSpPr>
        <p:spPr>
          <a:xfrm>
            <a:off x="4160520" y="1600200"/>
            <a:ext cx="411479" cy="502920"/>
          </a:xfrm>
          <a:prstGeom prst="rect">
            <a:avLst/>
          </a:prstGeom>
          <a:blipFill>
            <a:blip r:embed="rId4" cstate="print"/>
            <a:stretch>
              <a:fillRect/>
            </a:stretch>
          </a:blipFill>
        </p:spPr>
        <p:txBody>
          <a:bodyPr wrap="square" lIns="0" tIns="0" rIns="0" bIns="0" rtlCol="0"/>
          <a:lstStyle/>
          <a:p/>
        </p:txBody>
      </p:sp>
      <p:sp>
        <p:nvSpPr>
          <p:cNvPr id="47" name="object 47"/>
          <p:cNvSpPr/>
          <p:nvPr/>
        </p:nvSpPr>
        <p:spPr>
          <a:xfrm>
            <a:off x="4333875" y="1639887"/>
            <a:ext cx="0" cy="390525"/>
          </a:xfrm>
          <a:custGeom>
            <a:avLst/>
            <a:gdLst/>
            <a:ahLst/>
            <a:cxnLst/>
            <a:rect l="l" t="t" r="r" b="b"/>
            <a:pathLst>
              <a:path h="390525">
                <a:moveTo>
                  <a:pt x="0" y="0"/>
                </a:moveTo>
                <a:lnTo>
                  <a:pt x="0" y="390525"/>
                </a:lnTo>
              </a:path>
            </a:pathLst>
          </a:custGeom>
          <a:ln w="9525">
            <a:solidFill>
              <a:srgbClr val="FF3300"/>
            </a:solidFill>
          </a:ln>
        </p:spPr>
        <p:txBody>
          <a:bodyPr wrap="square" lIns="0" tIns="0" rIns="0" bIns="0" rtlCol="0"/>
          <a:lstStyle/>
          <a:p/>
        </p:txBody>
      </p:sp>
      <p:sp>
        <p:nvSpPr>
          <p:cNvPr id="48" name="object 48"/>
          <p:cNvSpPr/>
          <p:nvPr/>
        </p:nvSpPr>
        <p:spPr>
          <a:xfrm>
            <a:off x="4176712" y="1835150"/>
            <a:ext cx="314325" cy="0"/>
          </a:xfrm>
          <a:custGeom>
            <a:avLst/>
            <a:gdLst/>
            <a:ahLst/>
            <a:cxnLst/>
            <a:rect l="l" t="t" r="r" b="b"/>
            <a:pathLst>
              <a:path w="314325">
                <a:moveTo>
                  <a:pt x="0" y="0"/>
                </a:moveTo>
                <a:lnTo>
                  <a:pt x="314325" y="0"/>
                </a:lnTo>
              </a:path>
            </a:pathLst>
          </a:custGeom>
          <a:ln w="9525">
            <a:solidFill>
              <a:srgbClr val="FF3300"/>
            </a:solidFill>
          </a:ln>
        </p:spPr>
        <p:txBody>
          <a:bodyPr wrap="square" lIns="0" tIns="0" rIns="0" bIns="0" rtlCol="0"/>
          <a:lstStyle/>
          <a:p/>
        </p:txBody>
      </p:sp>
      <p:sp>
        <p:nvSpPr>
          <p:cNvPr id="49" name="object 49"/>
          <p:cNvSpPr/>
          <p:nvPr/>
        </p:nvSpPr>
        <p:spPr>
          <a:xfrm>
            <a:off x="4184650" y="17097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0" name="object 50"/>
          <p:cNvSpPr/>
          <p:nvPr/>
        </p:nvSpPr>
        <p:spPr>
          <a:xfrm>
            <a:off x="4184650" y="17732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1" name="object 51"/>
          <p:cNvSpPr/>
          <p:nvPr/>
        </p:nvSpPr>
        <p:spPr>
          <a:xfrm>
            <a:off x="4184650" y="1897062"/>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p:txBody>
      </p:sp>
      <p:sp>
        <p:nvSpPr>
          <p:cNvPr id="52" name="object 52"/>
          <p:cNvSpPr/>
          <p:nvPr/>
        </p:nvSpPr>
        <p:spPr>
          <a:xfrm>
            <a:off x="4184650" y="1960562"/>
            <a:ext cx="298450" cy="0"/>
          </a:xfrm>
          <a:custGeom>
            <a:avLst/>
            <a:gdLst/>
            <a:ahLst/>
            <a:cxnLst/>
            <a:rect l="l" t="t" r="r" b="b"/>
            <a:pathLst>
              <a:path w="298450">
                <a:moveTo>
                  <a:pt x="0" y="0"/>
                </a:moveTo>
                <a:lnTo>
                  <a:pt x="298450" y="0"/>
                </a:lnTo>
              </a:path>
            </a:pathLst>
          </a:custGeom>
          <a:ln w="9525">
            <a:solidFill>
              <a:srgbClr val="000000"/>
            </a:solidFill>
          </a:ln>
        </p:spPr>
        <p:txBody>
          <a:bodyPr wrap="square" lIns="0" tIns="0" rIns="0" bIns="0" rtlCol="0"/>
          <a:lstStyle/>
          <a:p/>
        </p:txBody>
      </p:sp>
      <p:sp>
        <p:nvSpPr>
          <p:cNvPr id="53" name="object 53"/>
          <p:cNvSpPr/>
          <p:nvPr/>
        </p:nvSpPr>
        <p:spPr>
          <a:xfrm>
            <a:off x="6205451" y="2514600"/>
            <a:ext cx="399010" cy="465512"/>
          </a:xfrm>
          <a:prstGeom prst="rect">
            <a:avLst/>
          </a:prstGeom>
          <a:blipFill>
            <a:blip r:embed="rId5" cstate="print"/>
            <a:stretch>
              <a:fillRect/>
            </a:stretch>
          </a:blipFill>
        </p:spPr>
        <p:txBody>
          <a:bodyPr wrap="square" lIns="0" tIns="0" rIns="0" bIns="0" rtlCol="0"/>
          <a:lstStyle/>
          <a:p/>
        </p:txBody>
      </p:sp>
      <p:sp>
        <p:nvSpPr>
          <p:cNvPr id="54" name="object 54"/>
          <p:cNvSpPr/>
          <p:nvPr/>
        </p:nvSpPr>
        <p:spPr>
          <a:xfrm>
            <a:off x="6391275" y="2554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55" name="object 55"/>
          <p:cNvSpPr/>
          <p:nvPr/>
        </p:nvSpPr>
        <p:spPr>
          <a:xfrm>
            <a:off x="6234112" y="2749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56" name="object 56"/>
          <p:cNvSpPr/>
          <p:nvPr/>
        </p:nvSpPr>
        <p:spPr>
          <a:xfrm>
            <a:off x="6241592" y="2624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7" name="object 57"/>
          <p:cNvSpPr/>
          <p:nvPr/>
        </p:nvSpPr>
        <p:spPr>
          <a:xfrm>
            <a:off x="6241592" y="2687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8" name="object 58"/>
          <p:cNvSpPr/>
          <p:nvPr/>
        </p:nvSpPr>
        <p:spPr>
          <a:xfrm>
            <a:off x="6241592" y="2812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59" name="object 59"/>
          <p:cNvSpPr/>
          <p:nvPr/>
        </p:nvSpPr>
        <p:spPr>
          <a:xfrm>
            <a:off x="6241592" y="2874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0" name="object 60"/>
          <p:cNvSpPr txBox="1"/>
          <p:nvPr/>
        </p:nvSpPr>
        <p:spPr>
          <a:xfrm>
            <a:off x="6246177" y="2369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1" name="object 61"/>
          <p:cNvSpPr/>
          <p:nvPr/>
        </p:nvSpPr>
        <p:spPr>
          <a:xfrm>
            <a:off x="8125690" y="3429000"/>
            <a:ext cx="369916" cy="465512"/>
          </a:xfrm>
          <a:prstGeom prst="rect">
            <a:avLst/>
          </a:prstGeom>
          <a:blipFill>
            <a:blip r:embed="rId6" cstate="print"/>
            <a:stretch>
              <a:fillRect/>
            </a:stretch>
          </a:blipFill>
        </p:spPr>
        <p:txBody>
          <a:bodyPr wrap="square" lIns="0" tIns="0" rIns="0" bIns="0" rtlCol="0"/>
          <a:lstStyle/>
          <a:p/>
        </p:txBody>
      </p:sp>
      <p:sp>
        <p:nvSpPr>
          <p:cNvPr id="62" name="object 62"/>
          <p:cNvSpPr/>
          <p:nvPr/>
        </p:nvSpPr>
        <p:spPr>
          <a:xfrm>
            <a:off x="8296275" y="3468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63" name="object 63"/>
          <p:cNvSpPr/>
          <p:nvPr/>
        </p:nvSpPr>
        <p:spPr>
          <a:xfrm>
            <a:off x="8139112" y="3663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64" name="object 64"/>
          <p:cNvSpPr/>
          <p:nvPr/>
        </p:nvSpPr>
        <p:spPr>
          <a:xfrm>
            <a:off x="8146592" y="35389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5" name="object 65"/>
          <p:cNvSpPr/>
          <p:nvPr/>
        </p:nvSpPr>
        <p:spPr>
          <a:xfrm>
            <a:off x="8146592" y="36014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6" name="object 66"/>
          <p:cNvSpPr/>
          <p:nvPr/>
        </p:nvSpPr>
        <p:spPr>
          <a:xfrm>
            <a:off x="8146592" y="37264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7" name="object 67"/>
          <p:cNvSpPr/>
          <p:nvPr/>
        </p:nvSpPr>
        <p:spPr>
          <a:xfrm>
            <a:off x="8146592" y="37889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68" name="object 68"/>
          <p:cNvSpPr txBox="1"/>
          <p:nvPr/>
        </p:nvSpPr>
        <p:spPr>
          <a:xfrm>
            <a:off x="8151177" y="3283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9" name="object 69"/>
          <p:cNvSpPr/>
          <p:nvPr/>
        </p:nvSpPr>
        <p:spPr>
          <a:xfrm>
            <a:off x="7498080" y="1737360"/>
            <a:ext cx="403167" cy="498763"/>
          </a:xfrm>
          <a:prstGeom prst="rect">
            <a:avLst/>
          </a:prstGeom>
          <a:blipFill>
            <a:blip r:embed="rId7" cstate="print"/>
            <a:stretch>
              <a:fillRect/>
            </a:stretch>
          </a:blipFill>
        </p:spPr>
        <p:txBody>
          <a:bodyPr wrap="square" lIns="0" tIns="0" rIns="0" bIns="0" rtlCol="0"/>
          <a:lstStyle/>
          <a:p/>
        </p:txBody>
      </p:sp>
      <p:sp>
        <p:nvSpPr>
          <p:cNvPr id="70" name="object 70"/>
          <p:cNvSpPr/>
          <p:nvPr/>
        </p:nvSpPr>
        <p:spPr>
          <a:xfrm>
            <a:off x="7686675" y="1792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71" name="object 71"/>
          <p:cNvSpPr/>
          <p:nvPr/>
        </p:nvSpPr>
        <p:spPr>
          <a:xfrm>
            <a:off x="7529512" y="1987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72" name="object 72"/>
          <p:cNvSpPr/>
          <p:nvPr/>
        </p:nvSpPr>
        <p:spPr>
          <a:xfrm>
            <a:off x="7536992" y="1862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3" name="object 73"/>
          <p:cNvSpPr/>
          <p:nvPr/>
        </p:nvSpPr>
        <p:spPr>
          <a:xfrm>
            <a:off x="7536992" y="1925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4" name="object 74"/>
          <p:cNvSpPr/>
          <p:nvPr/>
        </p:nvSpPr>
        <p:spPr>
          <a:xfrm>
            <a:off x="7536992" y="2050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5" name="object 75"/>
          <p:cNvSpPr/>
          <p:nvPr/>
        </p:nvSpPr>
        <p:spPr>
          <a:xfrm>
            <a:off x="7536992" y="2112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76" name="object 76"/>
          <p:cNvSpPr txBox="1"/>
          <p:nvPr/>
        </p:nvSpPr>
        <p:spPr>
          <a:xfrm>
            <a:off x="7541577" y="1607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77" name="object 77"/>
          <p:cNvSpPr/>
          <p:nvPr/>
        </p:nvSpPr>
        <p:spPr>
          <a:xfrm>
            <a:off x="3108960" y="5349240"/>
            <a:ext cx="457200" cy="502919"/>
          </a:xfrm>
          <a:prstGeom prst="rect">
            <a:avLst/>
          </a:prstGeom>
          <a:blipFill>
            <a:blip r:embed="rId8" cstate="print"/>
            <a:stretch>
              <a:fillRect/>
            </a:stretch>
          </a:blipFill>
        </p:spPr>
        <p:txBody>
          <a:bodyPr wrap="square" lIns="0" tIns="0" rIns="0" bIns="0" rtlCol="0"/>
          <a:lstStyle/>
          <a:p/>
        </p:txBody>
      </p:sp>
      <p:sp>
        <p:nvSpPr>
          <p:cNvPr id="78" name="object 78"/>
          <p:cNvSpPr/>
          <p:nvPr/>
        </p:nvSpPr>
        <p:spPr>
          <a:xfrm>
            <a:off x="3325812" y="539273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79" name="object 79"/>
          <p:cNvSpPr/>
          <p:nvPr/>
        </p:nvSpPr>
        <p:spPr>
          <a:xfrm>
            <a:off x="3168650" y="558800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80" name="object 80"/>
          <p:cNvSpPr/>
          <p:nvPr/>
        </p:nvSpPr>
        <p:spPr>
          <a:xfrm>
            <a:off x="3176130" y="546303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1" name="object 81"/>
          <p:cNvSpPr/>
          <p:nvPr/>
        </p:nvSpPr>
        <p:spPr>
          <a:xfrm>
            <a:off x="3176130" y="552551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2" name="object 82"/>
          <p:cNvSpPr/>
          <p:nvPr/>
        </p:nvSpPr>
        <p:spPr>
          <a:xfrm>
            <a:off x="3176130" y="565048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3" name="object 83"/>
          <p:cNvSpPr/>
          <p:nvPr/>
        </p:nvSpPr>
        <p:spPr>
          <a:xfrm>
            <a:off x="3176130" y="571296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4" name="object 84"/>
          <p:cNvSpPr txBox="1"/>
          <p:nvPr/>
        </p:nvSpPr>
        <p:spPr>
          <a:xfrm>
            <a:off x="3171189" y="51984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85" name="object 85"/>
          <p:cNvSpPr/>
          <p:nvPr/>
        </p:nvSpPr>
        <p:spPr>
          <a:xfrm>
            <a:off x="8183880" y="4709159"/>
            <a:ext cx="403167" cy="498763"/>
          </a:xfrm>
          <a:prstGeom prst="rect">
            <a:avLst/>
          </a:prstGeom>
          <a:blipFill>
            <a:blip r:embed="rId7" cstate="print"/>
            <a:stretch>
              <a:fillRect/>
            </a:stretch>
          </a:blipFill>
        </p:spPr>
        <p:txBody>
          <a:bodyPr wrap="square" lIns="0" tIns="0" rIns="0" bIns="0" rtlCol="0"/>
          <a:lstStyle/>
          <a:p/>
        </p:txBody>
      </p:sp>
      <p:sp>
        <p:nvSpPr>
          <p:cNvPr id="86" name="object 86"/>
          <p:cNvSpPr/>
          <p:nvPr/>
        </p:nvSpPr>
        <p:spPr>
          <a:xfrm>
            <a:off x="8372475" y="47640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87" name="object 87"/>
          <p:cNvSpPr/>
          <p:nvPr/>
        </p:nvSpPr>
        <p:spPr>
          <a:xfrm>
            <a:off x="8215312" y="49593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88" name="object 88"/>
          <p:cNvSpPr/>
          <p:nvPr/>
        </p:nvSpPr>
        <p:spPr>
          <a:xfrm>
            <a:off x="8222792" y="48343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89" name="object 89"/>
          <p:cNvSpPr/>
          <p:nvPr/>
        </p:nvSpPr>
        <p:spPr>
          <a:xfrm>
            <a:off x="8222792" y="48968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0" name="object 90"/>
          <p:cNvSpPr/>
          <p:nvPr/>
        </p:nvSpPr>
        <p:spPr>
          <a:xfrm>
            <a:off x="8222792" y="50218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1" name="object 91"/>
          <p:cNvSpPr/>
          <p:nvPr/>
        </p:nvSpPr>
        <p:spPr>
          <a:xfrm>
            <a:off x="8222792" y="50843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92" name="object 92"/>
          <p:cNvSpPr txBox="1"/>
          <p:nvPr/>
        </p:nvSpPr>
        <p:spPr>
          <a:xfrm>
            <a:off x="8227377" y="45793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93" name="object 93"/>
          <p:cNvSpPr/>
          <p:nvPr/>
        </p:nvSpPr>
        <p:spPr>
          <a:xfrm>
            <a:off x="1039090" y="4251959"/>
            <a:ext cx="369916" cy="498763"/>
          </a:xfrm>
          <a:prstGeom prst="rect">
            <a:avLst/>
          </a:prstGeom>
          <a:blipFill>
            <a:blip r:embed="rId9" cstate="print"/>
            <a:stretch>
              <a:fillRect/>
            </a:stretch>
          </a:blipFill>
        </p:spPr>
        <p:txBody>
          <a:bodyPr wrap="square" lIns="0" tIns="0" rIns="0" bIns="0" rtlCol="0"/>
          <a:lstStyle/>
          <a:p/>
        </p:txBody>
      </p:sp>
      <p:sp>
        <p:nvSpPr>
          <p:cNvPr id="94" name="object 94"/>
          <p:cNvSpPr/>
          <p:nvPr/>
        </p:nvSpPr>
        <p:spPr>
          <a:xfrm>
            <a:off x="1209675" y="4306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95" name="object 95"/>
          <p:cNvSpPr/>
          <p:nvPr/>
        </p:nvSpPr>
        <p:spPr>
          <a:xfrm>
            <a:off x="1052512" y="4502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96" name="object 96"/>
          <p:cNvSpPr/>
          <p:nvPr/>
        </p:nvSpPr>
        <p:spPr>
          <a:xfrm>
            <a:off x="1059992" y="4377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7" name="object 97"/>
          <p:cNvSpPr/>
          <p:nvPr/>
        </p:nvSpPr>
        <p:spPr>
          <a:xfrm>
            <a:off x="1059992" y="4439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8" name="object 98"/>
          <p:cNvSpPr/>
          <p:nvPr/>
        </p:nvSpPr>
        <p:spPr>
          <a:xfrm>
            <a:off x="1059992" y="4564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99" name="object 99"/>
          <p:cNvSpPr/>
          <p:nvPr/>
        </p:nvSpPr>
        <p:spPr>
          <a:xfrm>
            <a:off x="1059992" y="4627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00" name="object 100"/>
          <p:cNvSpPr txBox="1"/>
          <p:nvPr/>
        </p:nvSpPr>
        <p:spPr>
          <a:xfrm>
            <a:off x="1064577" y="4122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1" name="object 101"/>
          <p:cNvSpPr/>
          <p:nvPr/>
        </p:nvSpPr>
        <p:spPr>
          <a:xfrm>
            <a:off x="4114800" y="2971800"/>
            <a:ext cx="457200" cy="502920"/>
          </a:xfrm>
          <a:prstGeom prst="rect">
            <a:avLst/>
          </a:prstGeom>
          <a:blipFill>
            <a:blip r:embed="rId10" cstate="print"/>
            <a:stretch>
              <a:fillRect/>
            </a:stretch>
          </a:blipFill>
        </p:spPr>
        <p:txBody>
          <a:bodyPr wrap="square" lIns="0" tIns="0" rIns="0" bIns="0" rtlCol="0"/>
          <a:lstStyle/>
          <a:p/>
        </p:txBody>
      </p:sp>
      <p:sp>
        <p:nvSpPr>
          <p:cNvPr id="102" name="object 102"/>
          <p:cNvSpPr/>
          <p:nvPr/>
        </p:nvSpPr>
        <p:spPr>
          <a:xfrm>
            <a:off x="4333875" y="30114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103" name="object 103"/>
          <p:cNvSpPr/>
          <p:nvPr/>
        </p:nvSpPr>
        <p:spPr>
          <a:xfrm>
            <a:off x="4176712" y="32067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104" name="object 104"/>
          <p:cNvSpPr/>
          <p:nvPr/>
        </p:nvSpPr>
        <p:spPr>
          <a:xfrm>
            <a:off x="4184192" y="30817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5" name="object 105"/>
          <p:cNvSpPr/>
          <p:nvPr/>
        </p:nvSpPr>
        <p:spPr>
          <a:xfrm>
            <a:off x="4184192" y="31442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6" name="object 106"/>
          <p:cNvSpPr/>
          <p:nvPr/>
        </p:nvSpPr>
        <p:spPr>
          <a:xfrm>
            <a:off x="4184192" y="32692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7" name="object 107"/>
          <p:cNvSpPr/>
          <p:nvPr/>
        </p:nvSpPr>
        <p:spPr>
          <a:xfrm>
            <a:off x="4184192" y="33317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p:txBody>
      </p:sp>
      <p:sp>
        <p:nvSpPr>
          <p:cNvPr id="108" name="object 108"/>
          <p:cNvSpPr txBox="1"/>
          <p:nvPr/>
        </p:nvSpPr>
        <p:spPr>
          <a:xfrm>
            <a:off x="4188777" y="28267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9" name="object 109"/>
          <p:cNvSpPr/>
          <p:nvPr/>
        </p:nvSpPr>
        <p:spPr>
          <a:xfrm>
            <a:off x="2834639" y="3520440"/>
            <a:ext cx="411480" cy="457200"/>
          </a:xfrm>
          <a:prstGeom prst="rect">
            <a:avLst/>
          </a:prstGeom>
          <a:blipFill>
            <a:blip r:embed="rId11" cstate="print"/>
            <a:stretch>
              <a:fillRect/>
            </a:stretch>
          </a:blipFill>
        </p:spPr>
        <p:txBody>
          <a:bodyPr wrap="square" lIns="0" tIns="0" rIns="0" bIns="0" rtlCol="0"/>
          <a:lstStyle/>
          <a:p/>
        </p:txBody>
      </p:sp>
      <p:sp>
        <p:nvSpPr>
          <p:cNvPr id="110" name="object 110"/>
          <p:cNvSpPr/>
          <p:nvPr/>
        </p:nvSpPr>
        <p:spPr>
          <a:xfrm>
            <a:off x="3038475" y="3544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p:txBody>
      </p:sp>
      <p:sp>
        <p:nvSpPr>
          <p:cNvPr id="111" name="object 111"/>
          <p:cNvSpPr/>
          <p:nvPr/>
        </p:nvSpPr>
        <p:spPr>
          <a:xfrm>
            <a:off x="2881312" y="3740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p:txBody>
      </p:sp>
      <p:sp>
        <p:nvSpPr>
          <p:cNvPr id="112" name="object 112"/>
          <p:cNvSpPr/>
          <p:nvPr/>
        </p:nvSpPr>
        <p:spPr>
          <a:xfrm>
            <a:off x="2888792" y="3615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3" name="object 113"/>
          <p:cNvSpPr/>
          <p:nvPr/>
        </p:nvSpPr>
        <p:spPr>
          <a:xfrm>
            <a:off x="2888792" y="3677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4" name="object 114"/>
          <p:cNvSpPr/>
          <p:nvPr/>
        </p:nvSpPr>
        <p:spPr>
          <a:xfrm>
            <a:off x="2888792" y="3802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5" name="object 115"/>
          <p:cNvSpPr/>
          <p:nvPr/>
        </p:nvSpPr>
        <p:spPr>
          <a:xfrm>
            <a:off x="2888792" y="3865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p:txBody>
      </p:sp>
      <p:sp>
        <p:nvSpPr>
          <p:cNvPr id="116" name="object 116"/>
          <p:cNvSpPr txBox="1"/>
          <p:nvPr/>
        </p:nvSpPr>
        <p:spPr>
          <a:xfrm>
            <a:off x="2893377" y="3360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17" name="object 117"/>
          <p:cNvSpPr txBox="1"/>
          <p:nvPr/>
        </p:nvSpPr>
        <p:spPr>
          <a:xfrm>
            <a:off x="3207702" y="1303337"/>
            <a:ext cx="818515" cy="299720"/>
          </a:xfrm>
          <a:prstGeom prst="rect">
            <a:avLst/>
          </a:prstGeom>
        </p:spPr>
        <p:txBody>
          <a:bodyPr vert="horz" wrap="square" lIns="0" tIns="12700" rIns="0" bIns="0" rtlCol="0">
            <a:spAutoFit/>
          </a:bodyPr>
          <a:lstStyle/>
          <a:p>
            <a:pPr marL="38100">
              <a:lnSpc>
                <a:spcPct val="100000"/>
              </a:lnSpc>
              <a:spcBef>
                <a:spcPts val="100"/>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18" name="object 118"/>
          <p:cNvSpPr/>
          <p:nvPr/>
        </p:nvSpPr>
        <p:spPr>
          <a:xfrm>
            <a:off x="3611562" y="1634921"/>
            <a:ext cx="563880" cy="236220"/>
          </a:xfrm>
          <a:custGeom>
            <a:avLst/>
            <a:gdLst/>
            <a:ahLst/>
            <a:cxnLst/>
            <a:rect l="l" t="t" r="r" b="b"/>
            <a:pathLst>
              <a:path w="563879" h="236219">
                <a:moveTo>
                  <a:pt x="487257" y="202514"/>
                </a:moveTo>
                <a:lnTo>
                  <a:pt x="445985" y="199313"/>
                </a:lnTo>
                <a:lnTo>
                  <a:pt x="407695" y="195071"/>
                </a:lnTo>
                <a:lnTo>
                  <a:pt x="357644" y="187744"/>
                </a:lnTo>
                <a:lnTo>
                  <a:pt x="309219" y="178650"/>
                </a:lnTo>
                <a:lnTo>
                  <a:pt x="262851" y="167944"/>
                </a:lnTo>
                <a:lnTo>
                  <a:pt x="218922" y="155752"/>
                </a:lnTo>
                <a:lnTo>
                  <a:pt x="177838" y="142227"/>
                </a:lnTo>
                <a:lnTo>
                  <a:pt x="140017" y="127507"/>
                </a:lnTo>
                <a:lnTo>
                  <a:pt x="97866" y="107619"/>
                </a:lnTo>
                <a:lnTo>
                  <a:pt x="62217" y="86334"/>
                </a:lnTo>
                <a:lnTo>
                  <a:pt x="29057" y="59207"/>
                </a:lnTo>
                <a:lnTo>
                  <a:pt x="5422" y="25603"/>
                </a:lnTo>
                <a:lnTo>
                  <a:pt x="0" y="406"/>
                </a:lnTo>
                <a:lnTo>
                  <a:pt x="9525" y="0"/>
                </a:lnTo>
                <a:lnTo>
                  <a:pt x="9710" y="4279"/>
                </a:lnTo>
                <a:lnTo>
                  <a:pt x="10250" y="8585"/>
                </a:lnTo>
                <a:lnTo>
                  <a:pt x="11150" y="12903"/>
                </a:lnTo>
                <a:lnTo>
                  <a:pt x="12432" y="17233"/>
                </a:lnTo>
                <a:lnTo>
                  <a:pt x="12534" y="17576"/>
                </a:lnTo>
                <a:lnTo>
                  <a:pt x="14082" y="21589"/>
                </a:lnTo>
                <a:lnTo>
                  <a:pt x="16089" y="25971"/>
                </a:lnTo>
                <a:lnTo>
                  <a:pt x="18473" y="30365"/>
                </a:lnTo>
                <a:lnTo>
                  <a:pt x="21214" y="34772"/>
                </a:lnTo>
                <a:lnTo>
                  <a:pt x="24313" y="39179"/>
                </a:lnTo>
                <a:lnTo>
                  <a:pt x="27762" y="43586"/>
                </a:lnTo>
                <a:lnTo>
                  <a:pt x="31579" y="47993"/>
                </a:lnTo>
                <a:lnTo>
                  <a:pt x="35732" y="52400"/>
                </a:lnTo>
                <a:lnTo>
                  <a:pt x="40335" y="56908"/>
                </a:lnTo>
                <a:lnTo>
                  <a:pt x="45022" y="61150"/>
                </a:lnTo>
                <a:lnTo>
                  <a:pt x="50174" y="65506"/>
                </a:lnTo>
                <a:lnTo>
                  <a:pt x="55627" y="69824"/>
                </a:lnTo>
                <a:lnTo>
                  <a:pt x="61513" y="74206"/>
                </a:lnTo>
                <a:lnTo>
                  <a:pt x="67498" y="78397"/>
                </a:lnTo>
                <a:lnTo>
                  <a:pt x="73868" y="82626"/>
                </a:lnTo>
                <a:lnTo>
                  <a:pt x="80551" y="86829"/>
                </a:lnTo>
                <a:lnTo>
                  <a:pt x="87494" y="90982"/>
                </a:lnTo>
                <a:lnTo>
                  <a:pt x="94822" y="95135"/>
                </a:lnTo>
                <a:lnTo>
                  <a:pt x="102240" y="99161"/>
                </a:lnTo>
                <a:lnTo>
                  <a:pt x="110009" y="103174"/>
                </a:lnTo>
                <a:lnTo>
                  <a:pt x="118127" y="107175"/>
                </a:lnTo>
                <a:lnTo>
                  <a:pt x="126295" y="111036"/>
                </a:lnTo>
                <a:lnTo>
                  <a:pt x="143725" y="118744"/>
                </a:lnTo>
                <a:lnTo>
                  <a:pt x="161825" y="126085"/>
                </a:lnTo>
                <a:lnTo>
                  <a:pt x="181051" y="133261"/>
                </a:lnTo>
                <a:lnTo>
                  <a:pt x="200866" y="140055"/>
                </a:lnTo>
                <a:lnTo>
                  <a:pt x="221678" y="146634"/>
                </a:lnTo>
                <a:lnTo>
                  <a:pt x="243015" y="152819"/>
                </a:lnTo>
                <a:lnTo>
                  <a:pt x="265204" y="158711"/>
                </a:lnTo>
                <a:lnTo>
                  <a:pt x="287896" y="164210"/>
                </a:lnTo>
                <a:lnTo>
                  <a:pt x="311175" y="169329"/>
                </a:lnTo>
                <a:lnTo>
                  <a:pt x="334962" y="174053"/>
                </a:lnTo>
                <a:lnTo>
                  <a:pt x="359135" y="178333"/>
                </a:lnTo>
                <a:lnTo>
                  <a:pt x="383789" y="182194"/>
                </a:lnTo>
                <a:lnTo>
                  <a:pt x="408796" y="185610"/>
                </a:lnTo>
                <a:lnTo>
                  <a:pt x="434213" y="188556"/>
                </a:lnTo>
                <a:lnTo>
                  <a:pt x="446951" y="189839"/>
                </a:lnTo>
                <a:lnTo>
                  <a:pt x="459765" y="190995"/>
                </a:lnTo>
                <a:lnTo>
                  <a:pt x="472630" y="192023"/>
                </a:lnTo>
                <a:lnTo>
                  <a:pt x="485546" y="192925"/>
                </a:lnTo>
                <a:lnTo>
                  <a:pt x="487560" y="192988"/>
                </a:lnTo>
                <a:lnTo>
                  <a:pt x="487257" y="202514"/>
                </a:lnTo>
                <a:close/>
              </a:path>
              <a:path w="563879" h="236219">
                <a:moveTo>
                  <a:pt x="9720" y="4516"/>
                </a:moveTo>
                <a:lnTo>
                  <a:pt x="9690" y="4279"/>
                </a:lnTo>
                <a:lnTo>
                  <a:pt x="9720" y="4516"/>
                </a:lnTo>
                <a:close/>
              </a:path>
              <a:path w="563879" h="236219">
                <a:moveTo>
                  <a:pt x="9742" y="4686"/>
                </a:moveTo>
                <a:lnTo>
                  <a:pt x="9720" y="4516"/>
                </a:lnTo>
                <a:lnTo>
                  <a:pt x="9742" y="4686"/>
                </a:lnTo>
                <a:close/>
              </a:path>
              <a:path w="563879" h="236219">
                <a:moveTo>
                  <a:pt x="10291" y="8900"/>
                </a:moveTo>
                <a:lnTo>
                  <a:pt x="10223" y="8585"/>
                </a:lnTo>
                <a:lnTo>
                  <a:pt x="10291" y="8900"/>
                </a:lnTo>
                <a:close/>
              </a:path>
              <a:path w="563879" h="236219">
                <a:moveTo>
                  <a:pt x="11244" y="13258"/>
                </a:moveTo>
                <a:lnTo>
                  <a:pt x="11182" y="13052"/>
                </a:lnTo>
                <a:lnTo>
                  <a:pt x="11244" y="13258"/>
                </a:lnTo>
                <a:close/>
              </a:path>
              <a:path w="563879" h="236219">
                <a:moveTo>
                  <a:pt x="12551" y="17576"/>
                </a:moveTo>
                <a:lnTo>
                  <a:pt x="12475" y="17376"/>
                </a:lnTo>
                <a:lnTo>
                  <a:pt x="12551" y="17576"/>
                </a:lnTo>
                <a:close/>
              </a:path>
              <a:path w="563879" h="236219">
                <a:moveTo>
                  <a:pt x="35852" y="52527"/>
                </a:moveTo>
                <a:lnTo>
                  <a:pt x="35712" y="52400"/>
                </a:lnTo>
                <a:lnTo>
                  <a:pt x="35852" y="52527"/>
                </a:lnTo>
                <a:close/>
              </a:path>
              <a:path w="563879" h="236219">
                <a:moveTo>
                  <a:pt x="557170" y="203174"/>
                </a:moveTo>
                <a:lnTo>
                  <a:pt x="506272" y="203174"/>
                </a:lnTo>
                <a:lnTo>
                  <a:pt x="506602" y="193649"/>
                </a:lnTo>
                <a:lnTo>
                  <a:pt x="487560" y="192988"/>
                </a:lnTo>
                <a:lnTo>
                  <a:pt x="488619" y="159727"/>
                </a:lnTo>
                <a:lnTo>
                  <a:pt x="563562" y="200228"/>
                </a:lnTo>
                <a:lnTo>
                  <a:pt x="557170" y="203174"/>
                </a:lnTo>
                <a:close/>
              </a:path>
              <a:path w="563879" h="236219">
                <a:moveTo>
                  <a:pt x="506272" y="203174"/>
                </a:moveTo>
                <a:lnTo>
                  <a:pt x="487257" y="202514"/>
                </a:lnTo>
                <a:lnTo>
                  <a:pt x="487560" y="192988"/>
                </a:lnTo>
                <a:lnTo>
                  <a:pt x="506602" y="193649"/>
                </a:lnTo>
                <a:lnTo>
                  <a:pt x="506272" y="203174"/>
                </a:lnTo>
                <a:close/>
              </a:path>
              <a:path w="563879" h="236219">
                <a:moveTo>
                  <a:pt x="486194" y="235889"/>
                </a:moveTo>
                <a:lnTo>
                  <a:pt x="487257" y="202514"/>
                </a:lnTo>
                <a:lnTo>
                  <a:pt x="506272" y="203174"/>
                </a:lnTo>
                <a:lnTo>
                  <a:pt x="557170" y="203174"/>
                </a:lnTo>
                <a:lnTo>
                  <a:pt x="486194" y="235889"/>
                </a:lnTo>
                <a:close/>
              </a:path>
            </a:pathLst>
          </a:custGeom>
          <a:solidFill>
            <a:srgbClr val="000000"/>
          </a:solidFill>
        </p:spPr>
        <p:txBody>
          <a:bodyPr wrap="square" lIns="0" tIns="0" rIns="0" bIns="0" rtlCol="0"/>
          <a:lstStyle/>
          <a:p/>
        </p:txBody>
      </p:sp>
      <p:sp>
        <p:nvSpPr>
          <p:cNvPr id="119" name="object 119"/>
          <p:cNvSpPr/>
          <p:nvPr/>
        </p:nvSpPr>
        <p:spPr>
          <a:xfrm>
            <a:off x="7817015" y="4229100"/>
            <a:ext cx="104775" cy="575310"/>
          </a:xfrm>
          <a:custGeom>
            <a:avLst/>
            <a:gdLst/>
            <a:ahLst/>
            <a:cxnLst/>
            <a:rect l="l" t="t" r="r" b="b"/>
            <a:pathLst>
              <a:path w="104775" h="575310">
                <a:moveTo>
                  <a:pt x="0" y="80314"/>
                </a:moveTo>
                <a:lnTo>
                  <a:pt x="28409" y="0"/>
                </a:lnTo>
                <a:lnTo>
                  <a:pt x="65767" y="56121"/>
                </a:lnTo>
                <a:lnTo>
                  <a:pt x="40182" y="56121"/>
                </a:lnTo>
                <a:lnTo>
                  <a:pt x="30733" y="57302"/>
                </a:lnTo>
                <a:lnTo>
                  <a:pt x="33083" y="76202"/>
                </a:lnTo>
                <a:lnTo>
                  <a:pt x="0" y="80314"/>
                </a:lnTo>
                <a:close/>
              </a:path>
              <a:path w="104775" h="575310">
                <a:moveTo>
                  <a:pt x="33083" y="76202"/>
                </a:moveTo>
                <a:lnTo>
                  <a:pt x="30733" y="57302"/>
                </a:lnTo>
                <a:lnTo>
                  <a:pt x="40182" y="56121"/>
                </a:lnTo>
                <a:lnTo>
                  <a:pt x="42533" y="75028"/>
                </a:lnTo>
                <a:lnTo>
                  <a:pt x="33083" y="76202"/>
                </a:lnTo>
                <a:close/>
              </a:path>
              <a:path w="104775" h="575310">
                <a:moveTo>
                  <a:pt x="42533" y="75028"/>
                </a:moveTo>
                <a:lnTo>
                  <a:pt x="40182" y="56121"/>
                </a:lnTo>
                <a:lnTo>
                  <a:pt x="65767" y="56121"/>
                </a:lnTo>
                <a:lnTo>
                  <a:pt x="75615" y="70916"/>
                </a:lnTo>
                <a:lnTo>
                  <a:pt x="42533" y="75028"/>
                </a:lnTo>
                <a:close/>
              </a:path>
              <a:path w="104775" h="575310">
                <a:moveTo>
                  <a:pt x="95123" y="575259"/>
                </a:moveTo>
                <a:lnTo>
                  <a:pt x="33083" y="76202"/>
                </a:lnTo>
                <a:lnTo>
                  <a:pt x="42533" y="75028"/>
                </a:lnTo>
                <a:lnTo>
                  <a:pt x="104571" y="574090"/>
                </a:lnTo>
                <a:lnTo>
                  <a:pt x="95123" y="575259"/>
                </a:lnTo>
                <a:close/>
              </a:path>
            </a:pathLst>
          </a:custGeom>
          <a:solidFill>
            <a:srgbClr val="00FF00"/>
          </a:solidFill>
        </p:spPr>
        <p:txBody>
          <a:bodyPr wrap="square" lIns="0" tIns="0" rIns="0" bIns="0" rtlCol="0"/>
          <a:lstStyle/>
          <a:p/>
        </p:txBody>
      </p:sp>
      <p:sp>
        <p:nvSpPr>
          <p:cNvPr id="120" name="object 120"/>
          <p:cNvSpPr/>
          <p:nvPr/>
        </p:nvSpPr>
        <p:spPr>
          <a:xfrm>
            <a:off x="6477000" y="3363912"/>
            <a:ext cx="650240" cy="365125"/>
          </a:xfrm>
          <a:custGeom>
            <a:avLst/>
            <a:gdLst/>
            <a:ahLst/>
            <a:cxnLst/>
            <a:rect l="l" t="t" r="r" b="b"/>
            <a:pathLst>
              <a:path w="650240" h="365125">
                <a:moveTo>
                  <a:pt x="48069" y="70345"/>
                </a:moveTo>
                <a:lnTo>
                  <a:pt x="0" y="0"/>
                </a:lnTo>
                <a:lnTo>
                  <a:pt x="85115" y="3759"/>
                </a:lnTo>
                <a:lnTo>
                  <a:pt x="74064" y="23622"/>
                </a:lnTo>
                <a:lnTo>
                  <a:pt x="52260" y="23622"/>
                </a:lnTo>
                <a:lnTo>
                  <a:pt x="47625" y="31953"/>
                </a:lnTo>
                <a:lnTo>
                  <a:pt x="64275" y="41216"/>
                </a:lnTo>
                <a:lnTo>
                  <a:pt x="48069" y="70345"/>
                </a:lnTo>
                <a:close/>
              </a:path>
              <a:path w="650240" h="365125">
                <a:moveTo>
                  <a:pt x="64275" y="41216"/>
                </a:moveTo>
                <a:lnTo>
                  <a:pt x="47625" y="31953"/>
                </a:lnTo>
                <a:lnTo>
                  <a:pt x="52260" y="23622"/>
                </a:lnTo>
                <a:lnTo>
                  <a:pt x="68910" y="32885"/>
                </a:lnTo>
                <a:lnTo>
                  <a:pt x="64275" y="41216"/>
                </a:lnTo>
                <a:close/>
              </a:path>
              <a:path w="650240" h="365125">
                <a:moveTo>
                  <a:pt x="68910" y="32885"/>
                </a:moveTo>
                <a:lnTo>
                  <a:pt x="52260" y="23622"/>
                </a:lnTo>
                <a:lnTo>
                  <a:pt x="74064" y="23622"/>
                </a:lnTo>
                <a:lnTo>
                  <a:pt x="68910" y="32885"/>
                </a:lnTo>
                <a:close/>
              </a:path>
              <a:path w="650240" h="365125">
                <a:moveTo>
                  <a:pt x="645388" y="364528"/>
                </a:moveTo>
                <a:lnTo>
                  <a:pt x="64275" y="41216"/>
                </a:lnTo>
                <a:lnTo>
                  <a:pt x="68910" y="32885"/>
                </a:lnTo>
                <a:lnTo>
                  <a:pt x="650011" y="356196"/>
                </a:lnTo>
                <a:lnTo>
                  <a:pt x="645388" y="364528"/>
                </a:lnTo>
                <a:close/>
              </a:path>
            </a:pathLst>
          </a:custGeom>
          <a:solidFill>
            <a:srgbClr val="00FF00"/>
          </a:solidFill>
        </p:spPr>
        <p:txBody>
          <a:bodyPr wrap="square" lIns="0" tIns="0" rIns="0" bIns="0" rtlCol="0"/>
          <a:lstStyle/>
          <a:p/>
        </p:txBody>
      </p:sp>
      <p:sp>
        <p:nvSpPr>
          <p:cNvPr id="121" name="object 121"/>
          <p:cNvSpPr/>
          <p:nvPr/>
        </p:nvSpPr>
        <p:spPr>
          <a:xfrm>
            <a:off x="5253037" y="2355850"/>
            <a:ext cx="363855" cy="363855"/>
          </a:xfrm>
          <a:custGeom>
            <a:avLst/>
            <a:gdLst/>
            <a:ahLst/>
            <a:cxnLst/>
            <a:rect l="l" t="t" r="r" b="b"/>
            <a:pathLst>
              <a:path w="363854" h="363855">
                <a:moveTo>
                  <a:pt x="26936" y="80822"/>
                </a:moveTo>
                <a:lnTo>
                  <a:pt x="0" y="0"/>
                </a:lnTo>
                <a:lnTo>
                  <a:pt x="80822" y="26936"/>
                </a:lnTo>
                <a:lnTo>
                  <a:pt x="70713" y="37045"/>
                </a:lnTo>
                <a:lnTo>
                  <a:pt x="43776" y="37045"/>
                </a:lnTo>
                <a:lnTo>
                  <a:pt x="37045" y="43776"/>
                </a:lnTo>
                <a:lnTo>
                  <a:pt x="50514" y="57245"/>
                </a:lnTo>
                <a:lnTo>
                  <a:pt x="26936" y="80822"/>
                </a:lnTo>
                <a:close/>
              </a:path>
              <a:path w="363854" h="363855">
                <a:moveTo>
                  <a:pt x="50514" y="57245"/>
                </a:moveTo>
                <a:lnTo>
                  <a:pt x="37045" y="43776"/>
                </a:lnTo>
                <a:lnTo>
                  <a:pt x="43776" y="37045"/>
                </a:lnTo>
                <a:lnTo>
                  <a:pt x="57245" y="50514"/>
                </a:lnTo>
                <a:lnTo>
                  <a:pt x="50514" y="57245"/>
                </a:lnTo>
                <a:close/>
              </a:path>
              <a:path w="363854" h="363855">
                <a:moveTo>
                  <a:pt x="57245" y="50514"/>
                </a:moveTo>
                <a:lnTo>
                  <a:pt x="43776" y="37045"/>
                </a:lnTo>
                <a:lnTo>
                  <a:pt x="70713" y="37045"/>
                </a:lnTo>
                <a:lnTo>
                  <a:pt x="57245" y="50514"/>
                </a:lnTo>
                <a:close/>
              </a:path>
              <a:path w="363854" h="363855">
                <a:moveTo>
                  <a:pt x="356997" y="363727"/>
                </a:moveTo>
                <a:lnTo>
                  <a:pt x="50514" y="57245"/>
                </a:lnTo>
                <a:lnTo>
                  <a:pt x="57245" y="50514"/>
                </a:lnTo>
                <a:lnTo>
                  <a:pt x="363727" y="356997"/>
                </a:lnTo>
                <a:lnTo>
                  <a:pt x="356997" y="363727"/>
                </a:lnTo>
                <a:close/>
              </a:path>
            </a:pathLst>
          </a:custGeom>
          <a:solidFill>
            <a:srgbClr val="00FF00"/>
          </a:solidFill>
        </p:spPr>
        <p:txBody>
          <a:bodyPr wrap="square" lIns="0" tIns="0" rIns="0" bIns="0" rtlCol="0"/>
          <a:lstStyle/>
          <a:p/>
        </p:txBody>
      </p:sp>
      <p:sp>
        <p:nvSpPr>
          <p:cNvPr id="122" name="object 122"/>
          <p:cNvSpPr txBox="1"/>
          <p:nvPr/>
        </p:nvSpPr>
        <p:spPr>
          <a:xfrm>
            <a:off x="6996430" y="4551362"/>
            <a:ext cx="934085" cy="299720"/>
          </a:xfrm>
          <a:prstGeom prst="rect">
            <a:avLst/>
          </a:prstGeom>
        </p:spPr>
        <p:txBody>
          <a:bodyPr vert="horz" wrap="square" lIns="0" tIns="12700" rIns="0" bIns="0" rtlCol="0">
            <a:spAutoFit/>
          </a:bodyPr>
          <a:lstStyle/>
          <a:p>
            <a:pPr marL="38100">
              <a:lnSpc>
                <a:spcPct val="100000"/>
              </a:lnSpc>
              <a:spcBef>
                <a:spcPts val="100"/>
              </a:spcBef>
            </a:pPr>
            <a:r>
              <a:rPr sz="1800" b="1" dirty="0">
                <a:latin typeface="宋体" panose="02010600030101010101" pitchFamily="2" charset="-122"/>
                <a:cs typeface="宋体" panose="02010600030101010101" pitchFamily="2" charset="-122"/>
              </a:rPr>
              <a:t>查询</a:t>
            </a:r>
            <a:r>
              <a:rPr sz="1800" b="1" dirty="0">
                <a:latin typeface="Comic Sans MS" panose="030F0702030302020204"/>
                <a:cs typeface="Comic Sans MS" panose="030F0702030302020204"/>
              </a:rPr>
              <a:t>(K</a:t>
            </a:r>
            <a:r>
              <a:rPr sz="1725" b="1" baseline="-17000" dirty="0">
                <a:latin typeface="Comic Sans MS" panose="030F0702030302020204"/>
                <a:cs typeface="Comic Sans MS" panose="030F0702030302020204"/>
              </a:rPr>
              <a:t>1</a:t>
            </a:r>
            <a:r>
              <a:rPr sz="1800" b="1" dirty="0">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23" name="object 123"/>
          <p:cNvSpPr/>
          <p:nvPr/>
        </p:nvSpPr>
        <p:spPr>
          <a:xfrm>
            <a:off x="1868487" y="4868913"/>
            <a:ext cx="5832475" cy="374650"/>
          </a:xfrm>
          <a:custGeom>
            <a:avLst/>
            <a:gdLst/>
            <a:ahLst/>
            <a:cxnLst/>
            <a:rect l="l" t="t" r="r" b="b"/>
            <a:pathLst>
              <a:path w="5832475" h="374650">
                <a:moveTo>
                  <a:pt x="168160" y="171335"/>
                </a:moveTo>
                <a:lnTo>
                  <a:pt x="0" y="79324"/>
                </a:lnTo>
                <a:lnTo>
                  <a:pt x="174498" y="0"/>
                </a:lnTo>
                <a:lnTo>
                  <a:pt x="172444" y="55524"/>
                </a:lnTo>
                <a:lnTo>
                  <a:pt x="129552" y="55524"/>
                </a:lnTo>
                <a:lnTo>
                  <a:pt x="127444" y="112636"/>
                </a:lnTo>
                <a:lnTo>
                  <a:pt x="170273" y="114221"/>
                </a:lnTo>
                <a:lnTo>
                  <a:pt x="168160" y="171335"/>
                </a:lnTo>
                <a:close/>
              </a:path>
              <a:path w="5832475" h="374650">
                <a:moveTo>
                  <a:pt x="170273" y="114221"/>
                </a:moveTo>
                <a:lnTo>
                  <a:pt x="127444" y="112636"/>
                </a:lnTo>
                <a:lnTo>
                  <a:pt x="129552" y="55524"/>
                </a:lnTo>
                <a:lnTo>
                  <a:pt x="172385" y="57109"/>
                </a:lnTo>
                <a:lnTo>
                  <a:pt x="170273" y="114221"/>
                </a:lnTo>
                <a:close/>
              </a:path>
              <a:path w="5832475" h="374650">
                <a:moveTo>
                  <a:pt x="172385" y="57109"/>
                </a:moveTo>
                <a:lnTo>
                  <a:pt x="129552" y="55524"/>
                </a:lnTo>
                <a:lnTo>
                  <a:pt x="172444" y="55524"/>
                </a:lnTo>
                <a:lnTo>
                  <a:pt x="172385" y="57109"/>
                </a:lnTo>
                <a:close/>
              </a:path>
              <a:path w="5832475" h="374650">
                <a:moveTo>
                  <a:pt x="5660089" y="317438"/>
                </a:moveTo>
                <a:lnTo>
                  <a:pt x="170273" y="114221"/>
                </a:lnTo>
                <a:lnTo>
                  <a:pt x="172385" y="57109"/>
                </a:lnTo>
                <a:lnTo>
                  <a:pt x="5662201" y="260326"/>
                </a:lnTo>
                <a:lnTo>
                  <a:pt x="5660089" y="317438"/>
                </a:lnTo>
                <a:close/>
              </a:path>
              <a:path w="5832475" h="374650">
                <a:moveTo>
                  <a:pt x="5780120" y="319024"/>
                </a:moveTo>
                <a:lnTo>
                  <a:pt x="5702922" y="319024"/>
                </a:lnTo>
                <a:lnTo>
                  <a:pt x="5705030" y="261912"/>
                </a:lnTo>
                <a:lnTo>
                  <a:pt x="5662201" y="260326"/>
                </a:lnTo>
                <a:lnTo>
                  <a:pt x="5664314" y="203212"/>
                </a:lnTo>
                <a:lnTo>
                  <a:pt x="5832475" y="295224"/>
                </a:lnTo>
                <a:lnTo>
                  <a:pt x="5780120" y="319024"/>
                </a:lnTo>
                <a:close/>
              </a:path>
              <a:path w="5832475" h="374650">
                <a:moveTo>
                  <a:pt x="5702922" y="319024"/>
                </a:moveTo>
                <a:lnTo>
                  <a:pt x="5660089" y="317438"/>
                </a:lnTo>
                <a:lnTo>
                  <a:pt x="5662201" y="260326"/>
                </a:lnTo>
                <a:lnTo>
                  <a:pt x="5705030" y="261912"/>
                </a:lnTo>
                <a:lnTo>
                  <a:pt x="5702922" y="319024"/>
                </a:lnTo>
                <a:close/>
              </a:path>
              <a:path w="5832475" h="374650">
                <a:moveTo>
                  <a:pt x="5657977" y="374548"/>
                </a:moveTo>
                <a:lnTo>
                  <a:pt x="5660089" y="317438"/>
                </a:lnTo>
                <a:lnTo>
                  <a:pt x="5702922" y="319024"/>
                </a:lnTo>
                <a:lnTo>
                  <a:pt x="5780120" y="319024"/>
                </a:lnTo>
                <a:lnTo>
                  <a:pt x="5657977" y="374548"/>
                </a:lnTo>
                <a:close/>
              </a:path>
            </a:pathLst>
          </a:custGeom>
          <a:solidFill>
            <a:srgbClr val="000000"/>
          </a:solidFill>
        </p:spPr>
        <p:txBody>
          <a:bodyPr wrap="square" lIns="0" tIns="0" rIns="0" bIns="0" rtlCol="0"/>
          <a:lstStyle/>
          <a:p/>
        </p:txBody>
      </p:sp>
      <p:sp>
        <p:nvSpPr>
          <p:cNvPr id="124" name="object 124"/>
          <p:cNvSpPr txBox="1"/>
          <p:nvPr/>
        </p:nvSpPr>
        <p:spPr>
          <a:xfrm>
            <a:off x="760412" y="4823459"/>
            <a:ext cx="882650" cy="574040"/>
          </a:xfrm>
          <a:prstGeom prst="rect">
            <a:avLst/>
          </a:prstGeom>
        </p:spPr>
        <p:txBody>
          <a:bodyPr vert="horz" wrap="square" lIns="0" tIns="12700" rIns="0" bIns="0" rtlCol="0">
            <a:spAutoFit/>
          </a:bodyPr>
          <a:lstStyle/>
          <a:p>
            <a:pPr marL="12700" marR="5080" indent="346075">
              <a:lnSpc>
                <a:spcPct val="100000"/>
              </a:lnSpc>
              <a:spcBef>
                <a:spcPts val="100"/>
              </a:spcBef>
            </a:pPr>
            <a:r>
              <a:rPr sz="1800" b="1" dirty="0">
                <a:latin typeface="Times New Roman" panose="02020603050405020304"/>
                <a:cs typeface="Times New Roman" panose="02020603050405020304"/>
              </a:rPr>
              <a:t>A  128.1.2.3</a:t>
            </a:r>
            <a:endParaRPr sz="1800">
              <a:latin typeface="Times New Roman" panose="02020603050405020304"/>
              <a:cs typeface="Times New Roman" panose="02020603050405020304"/>
            </a:endParaRPr>
          </a:p>
        </p:txBody>
      </p:sp>
      <p:sp>
        <p:nvSpPr>
          <p:cNvPr id="125" name="object 125"/>
          <p:cNvSpPr txBox="1"/>
          <p:nvPr/>
        </p:nvSpPr>
        <p:spPr>
          <a:xfrm>
            <a:off x="7901940" y="5417184"/>
            <a:ext cx="1784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126" name="object 126"/>
          <p:cNvSpPr txBox="1"/>
          <p:nvPr/>
        </p:nvSpPr>
        <p:spPr>
          <a:xfrm>
            <a:off x="618490" y="3434397"/>
            <a:ext cx="1770380" cy="453390"/>
          </a:xfrm>
          <a:prstGeom prst="rect">
            <a:avLst/>
          </a:prstGeom>
        </p:spPr>
        <p:txBody>
          <a:bodyPr vert="horz" wrap="square" lIns="0" tIns="13335" rIns="0" bIns="0" rtlCol="0">
            <a:spAutoFit/>
          </a:bodyPr>
          <a:lstStyle/>
          <a:p>
            <a:pPr marL="12700" marR="5080">
              <a:lnSpc>
                <a:spcPct val="100000"/>
              </a:lnSpc>
              <a:spcBef>
                <a:spcPts val="105"/>
              </a:spcBef>
            </a:pPr>
            <a:r>
              <a:rPr sz="1400" b="1" spc="-5" dirty="0">
                <a:solidFill>
                  <a:srgbClr val="FF3300"/>
                </a:solidFill>
                <a:latin typeface="Tahoma" panose="020B0604030504040204"/>
                <a:cs typeface="Tahoma" panose="020B0604030504040204"/>
              </a:rPr>
              <a:t>K1=Hash(xyz</a:t>
            </a:r>
            <a:r>
              <a:rPr sz="1400" b="1" dirty="0">
                <a:solidFill>
                  <a:srgbClr val="FF3300"/>
                </a:solidFill>
                <a:latin typeface="Tahoma" panose="020B0604030504040204"/>
                <a:cs typeface="Tahoma" panose="020B0604030504040204"/>
              </a:rPr>
              <a:t>.</a:t>
            </a:r>
            <a:r>
              <a:rPr sz="1400" b="1" spc="-5" dirty="0">
                <a:solidFill>
                  <a:srgbClr val="FF3300"/>
                </a:solidFill>
                <a:latin typeface="Tahoma" panose="020B0604030504040204"/>
                <a:cs typeface="Tahoma" panose="020B0604030504040204"/>
              </a:rPr>
              <a:t>mp3</a:t>
            </a:r>
            <a:r>
              <a:rPr sz="1400" b="1" dirty="0">
                <a:solidFill>
                  <a:srgbClr val="FF3300"/>
                </a:solidFill>
                <a:latin typeface="Tahoma" panose="020B0604030504040204"/>
                <a:cs typeface="Tahoma" panose="020B0604030504040204"/>
              </a:rPr>
              <a:t>)  </a:t>
            </a:r>
            <a:r>
              <a:rPr sz="1400" b="1" spc="-5" dirty="0">
                <a:solidFill>
                  <a:srgbClr val="FF3300"/>
                </a:solidFill>
                <a:latin typeface="Tahoma" panose="020B0604030504040204"/>
                <a:cs typeface="Tahoma" panose="020B0604030504040204"/>
              </a:rPr>
              <a:t>V1=128.1.2.3</a:t>
            </a:r>
            <a:endParaRPr sz="1400">
              <a:latin typeface="Tahoma" panose="020B0604030504040204"/>
              <a:cs typeface="Tahoma" panose="020B0604030504040204"/>
            </a:endParaRPr>
          </a:p>
        </p:txBody>
      </p:sp>
      <p:sp>
        <p:nvSpPr>
          <p:cNvPr id="127" name="object 127"/>
          <p:cNvSpPr txBox="1"/>
          <p:nvPr/>
        </p:nvSpPr>
        <p:spPr>
          <a:xfrm rot="180000">
            <a:off x="4392975" y="5161961"/>
            <a:ext cx="1000081" cy="229235"/>
          </a:xfrm>
          <a:prstGeom prst="rect">
            <a:avLst/>
          </a:prstGeom>
        </p:spPr>
        <p:txBody>
          <a:bodyPr vert="horz" wrap="square" lIns="0" tIns="0" rIns="0" bIns="0" rtlCol="0">
            <a:spAutoFit/>
          </a:bodyPr>
          <a:lstStyle/>
          <a:p>
            <a:pPr>
              <a:lnSpc>
                <a:spcPts val="1805"/>
              </a:lnSpc>
            </a:pPr>
            <a:r>
              <a:rPr sz="2700" b="1" spc="-22" baseline="2000" dirty="0">
                <a:latin typeface="Tahoma" panose="020B0604030504040204"/>
                <a:cs typeface="Tahoma" panose="020B0604030504040204"/>
              </a:rPr>
              <a:t>x</a:t>
            </a:r>
            <a:r>
              <a:rPr sz="2700" b="1" spc="-30" baseline="2000" dirty="0">
                <a:latin typeface="Tahoma" panose="020B0604030504040204"/>
                <a:cs typeface="Tahoma" panose="020B0604030504040204"/>
              </a:rPr>
              <a:t>yz</a:t>
            </a:r>
            <a:r>
              <a:rPr sz="2700" b="1" spc="-22" baseline="2000" dirty="0">
                <a:latin typeface="Tahoma" panose="020B0604030504040204"/>
                <a:cs typeface="Tahoma" panose="020B0604030504040204"/>
              </a:rPr>
              <a:t>.</a:t>
            </a:r>
            <a:r>
              <a:rPr sz="1800" b="1" spc="-20" dirty="0">
                <a:latin typeface="Tahoma" panose="020B0604030504040204"/>
                <a:cs typeface="Tahoma" panose="020B0604030504040204"/>
              </a:rPr>
              <a:t>m</a:t>
            </a:r>
            <a:r>
              <a:rPr sz="1800" b="1" spc="-15" dirty="0">
                <a:latin typeface="Tahoma" panose="020B0604030504040204"/>
                <a:cs typeface="Tahoma" panose="020B0604030504040204"/>
              </a:rPr>
              <a:t>p</a:t>
            </a:r>
            <a:r>
              <a:rPr sz="1800" b="1" dirty="0">
                <a:latin typeface="Tahoma" panose="020B0604030504040204"/>
                <a:cs typeface="Tahoma" panose="020B0604030504040204"/>
              </a:rPr>
              <a:t>3</a:t>
            </a:r>
            <a:endParaRPr sz="1800">
              <a:latin typeface="Tahoma" panose="020B0604030504040204"/>
              <a:cs typeface="Tahoma" panose="020B0604030504040204"/>
            </a:endParaRPr>
          </a:p>
        </p:txBody>
      </p:sp>
      <p:sp>
        <p:nvSpPr>
          <p:cNvPr id="128" name="object 128"/>
          <p:cNvSpPr txBox="1"/>
          <p:nvPr/>
        </p:nvSpPr>
        <p:spPr>
          <a:xfrm>
            <a:off x="4163377" y="1378902"/>
            <a:ext cx="690880" cy="299720"/>
          </a:xfrm>
          <a:prstGeom prst="rect">
            <a:avLst/>
          </a:prstGeom>
        </p:spPr>
        <p:txBody>
          <a:bodyPr vert="horz" wrap="square" lIns="0" tIns="12700" rIns="0" bIns="0" rtlCol="0">
            <a:spAutoFit/>
          </a:bodyPr>
          <a:lstStyle/>
          <a:p>
            <a:pPr marL="38100">
              <a:lnSpc>
                <a:spcPct val="100000"/>
              </a:lnSpc>
              <a:spcBef>
                <a:spcPts val="100"/>
              </a:spcBef>
              <a:tabLst>
                <a:tab pos="262890" algn="l"/>
              </a:tabLst>
            </a:pPr>
            <a:r>
              <a:rPr sz="1200" b="1" dirty="0">
                <a:solidFill>
                  <a:srgbClr val="006633"/>
                </a:solidFill>
                <a:latin typeface="Comic Sans MS" panose="030F0702030302020204"/>
                <a:cs typeface="Comic Sans MS" panose="030F0702030302020204"/>
              </a:rPr>
              <a:t>K	V</a:t>
            </a:r>
            <a:r>
              <a:rPr sz="1200" b="1" spc="260" dirty="0">
                <a:solidFill>
                  <a:srgbClr val="006633"/>
                </a:solidFill>
                <a:latin typeface="Comic Sans MS" panose="030F0702030302020204"/>
                <a:cs typeface="Comic Sans MS" panose="030F0702030302020204"/>
              </a:rPr>
              <a:t> </a:t>
            </a:r>
            <a:r>
              <a:rPr sz="2700" b="1" baseline="-19000" dirty="0">
                <a:latin typeface="Times New Roman" panose="02020603050405020304"/>
                <a:cs typeface="Times New Roman" panose="02020603050405020304"/>
              </a:rPr>
              <a:t>C</a:t>
            </a:r>
            <a:endParaRPr sz="2700" baseline="-19000">
              <a:latin typeface="Times New Roman" panose="02020603050405020304"/>
              <a:cs typeface="Times New Roman" panose="02020603050405020304"/>
            </a:endParaRPr>
          </a:p>
        </p:txBody>
      </p:sp>
      <p:sp>
        <p:nvSpPr>
          <p:cNvPr id="129" name="object 129"/>
          <p:cNvSpPr/>
          <p:nvPr/>
        </p:nvSpPr>
        <p:spPr>
          <a:xfrm>
            <a:off x="6787895" y="1801367"/>
            <a:ext cx="635507" cy="592836"/>
          </a:xfrm>
          <a:prstGeom prst="rect">
            <a:avLst/>
          </a:prstGeom>
          <a:blipFill>
            <a:blip r:embed="rId1" cstate="print"/>
            <a:stretch>
              <a:fillRect/>
            </a:stretch>
          </a:blipFill>
        </p:spPr>
        <p:txBody>
          <a:bodyPr wrap="square" lIns="0" tIns="0" rIns="0" bIns="0" rtlCol="0"/>
          <a:lstStyle/>
          <a:p/>
        </p:txBody>
      </p:sp>
      <p:sp>
        <p:nvSpPr>
          <p:cNvPr id="130" name="object 130"/>
          <p:cNvSpPr/>
          <p:nvPr/>
        </p:nvSpPr>
        <p:spPr>
          <a:xfrm>
            <a:off x="4578096" y="1743455"/>
            <a:ext cx="635508" cy="592836"/>
          </a:xfrm>
          <a:prstGeom prst="rect">
            <a:avLst/>
          </a:prstGeom>
          <a:blipFill>
            <a:blip r:embed="rId1" cstate="print"/>
            <a:stretch>
              <a:fillRect/>
            </a:stretch>
          </a:blipFill>
        </p:spPr>
        <p:txBody>
          <a:bodyPr wrap="square" lIns="0" tIns="0" rIns="0" bIns="0" rtlCol="0"/>
          <a:lstStyle/>
          <a:p/>
        </p:txBody>
      </p:sp>
      <p:sp>
        <p:nvSpPr>
          <p:cNvPr id="131" name="object 131"/>
          <p:cNvSpPr/>
          <p:nvPr/>
        </p:nvSpPr>
        <p:spPr>
          <a:xfrm>
            <a:off x="2368295" y="2334767"/>
            <a:ext cx="635507" cy="592836"/>
          </a:xfrm>
          <a:prstGeom prst="rect">
            <a:avLst/>
          </a:prstGeom>
          <a:blipFill>
            <a:blip r:embed="rId1" cstate="print"/>
            <a:stretch>
              <a:fillRect/>
            </a:stretch>
          </a:blipFill>
        </p:spPr>
        <p:txBody>
          <a:bodyPr wrap="square" lIns="0" tIns="0" rIns="0" bIns="0" rtlCol="0"/>
          <a:lstStyle/>
          <a:p/>
        </p:txBody>
      </p:sp>
      <p:sp>
        <p:nvSpPr>
          <p:cNvPr id="132" name="object 132"/>
          <p:cNvSpPr/>
          <p:nvPr/>
        </p:nvSpPr>
        <p:spPr>
          <a:xfrm>
            <a:off x="7601711" y="4867655"/>
            <a:ext cx="635507" cy="592836"/>
          </a:xfrm>
          <a:prstGeom prst="rect">
            <a:avLst/>
          </a:prstGeom>
          <a:blipFill>
            <a:blip r:embed="rId1" cstate="print"/>
            <a:stretch>
              <a:fillRect/>
            </a:stretch>
          </a:blipFill>
        </p:spPr>
        <p:txBody>
          <a:bodyPr wrap="square" lIns="0" tIns="0" rIns="0" bIns="0" rtlCol="0"/>
          <a:lstStyle/>
          <a:p/>
        </p:txBody>
      </p:sp>
      <p:sp>
        <p:nvSpPr>
          <p:cNvPr id="133" name="object 133"/>
          <p:cNvSpPr/>
          <p:nvPr/>
        </p:nvSpPr>
        <p:spPr>
          <a:xfrm>
            <a:off x="7449311" y="3553967"/>
            <a:ext cx="635507" cy="592836"/>
          </a:xfrm>
          <a:prstGeom prst="rect">
            <a:avLst/>
          </a:prstGeom>
          <a:blipFill>
            <a:blip r:embed="rId1" cstate="print"/>
            <a:stretch>
              <a:fillRect/>
            </a:stretch>
          </a:blipFill>
        </p:spPr>
        <p:txBody>
          <a:bodyPr wrap="square" lIns="0" tIns="0" rIns="0" bIns="0" rtlCol="0"/>
          <a:lstStyle/>
          <a:p/>
        </p:txBody>
      </p:sp>
      <p:sp>
        <p:nvSpPr>
          <p:cNvPr id="134" name="object 134"/>
          <p:cNvSpPr/>
          <p:nvPr/>
        </p:nvSpPr>
        <p:spPr>
          <a:xfrm>
            <a:off x="5263896" y="4163567"/>
            <a:ext cx="635508" cy="592836"/>
          </a:xfrm>
          <a:prstGeom prst="rect">
            <a:avLst/>
          </a:prstGeom>
          <a:blipFill>
            <a:blip r:embed="rId1" cstate="print"/>
            <a:stretch>
              <a:fillRect/>
            </a:stretch>
          </a:blipFill>
        </p:spPr>
        <p:txBody>
          <a:bodyPr wrap="square" lIns="0" tIns="0" rIns="0" bIns="0" rtlCol="0"/>
          <a:lstStyle/>
          <a:p/>
        </p:txBody>
      </p:sp>
      <p:sp>
        <p:nvSpPr>
          <p:cNvPr id="135" name="object 135"/>
          <p:cNvSpPr/>
          <p:nvPr/>
        </p:nvSpPr>
        <p:spPr>
          <a:xfrm>
            <a:off x="4273296" y="3401567"/>
            <a:ext cx="635508" cy="592836"/>
          </a:xfrm>
          <a:prstGeom prst="rect">
            <a:avLst/>
          </a:prstGeom>
          <a:blipFill>
            <a:blip r:embed="rId1" cstate="print"/>
            <a:stretch>
              <a:fillRect/>
            </a:stretch>
          </a:blipFill>
        </p:spPr>
        <p:txBody>
          <a:bodyPr wrap="square" lIns="0" tIns="0" rIns="0" bIns="0" rtlCol="0"/>
          <a:lstStyle/>
          <a:p/>
        </p:txBody>
      </p:sp>
      <p:sp>
        <p:nvSpPr>
          <p:cNvPr id="136" name="object 136"/>
          <p:cNvSpPr/>
          <p:nvPr/>
        </p:nvSpPr>
        <p:spPr>
          <a:xfrm>
            <a:off x="5620511" y="2639567"/>
            <a:ext cx="635508" cy="592836"/>
          </a:xfrm>
          <a:prstGeom prst="rect">
            <a:avLst/>
          </a:prstGeom>
          <a:blipFill>
            <a:blip r:embed="rId1" cstate="print"/>
            <a:stretch>
              <a:fillRect/>
            </a:stretch>
          </a:blipFill>
        </p:spPr>
        <p:txBody>
          <a:bodyPr wrap="square" lIns="0" tIns="0" rIns="0" bIns="0" rtlCol="0"/>
          <a:lstStyle/>
          <a:p/>
        </p:txBody>
      </p:sp>
      <p:sp>
        <p:nvSpPr>
          <p:cNvPr id="137" name="object 137"/>
          <p:cNvSpPr txBox="1"/>
          <p:nvPr/>
        </p:nvSpPr>
        <p:spPr>
          <a:xfrm>
            <a:off x="1071372" y="2429255"/>
            <a:ext cx="500380" cy="368935"/>
          </a:xfrm>
          <a:prstGeom prst="rect">
            <a:avLst/>
          </a:prstGeom>
          <a:solidFill>
            <a:srgbClr val="FFFF00"/>
          </a:solidFill>
        </p:spPr>
        <p:txBody>
          <a:bodyPr vert="horz" wrap="square" lIns="0" tIns="32384" rIns="0" bIns="0" rtlCol="0">
            <a:spAutoFit/>
          </a:bodyPr>
          <a:lstStyle/>
          <a:p>
            <a:pPr marL="91440">
              <a:lnSpc>
                <a:spcPct val="100000"/>
              </a:lnSpc>
              <a:spcBef>
                <a:spcPts val="255"/>
              </a:spcBef>
            </a:pPr>
            <a:r>
              <a:rPr sz="1800" dirty="0">
                <a:latin typeface="宋体" panose="02010600030101010101" pitchFamily="2" charset="-122"/>
                <a:cs typeface="宋体" panose="02010600030101010101" pitchFamily="2" charset="-122"/>
              </a:rPr>
              <a:t>①</a:t>
            </a:r>
            <a:endParaRPr sz="1800">
              <a:latin typeface="宋体" panose="02010600030101010101" pitchFamily="2" charset="-122"/>
              <a:cs typeface="宋体" panose="02010600030101010101" pitchFamily="2" charset="-122"/>
            </a:endParaRPr>
          </a:p>
        </p:txBody>
      </p:sp>
      <p:sp>
        <p:nvSpPr>
          <p:cNvPr id="138" name="object 138"/>
          <p:cNvSpPr txBox="1"/>
          <p:nvPr/>
        </p:nvSpPr>
        <p:spPr>
          <a:xfrm>
            <a:off x="6214871" y="3572255"/>
            <a:ext cx="500380" cy="368935"/>
          </a:xfrm>
          <a:prstGeom prst="rect">
            <a:avLst/>
          </a:prstGeom>
          <a:solidFill>
            <a:srgbClr val="FFFF00"/>
          </a:solidFill>
        </p:spPr>
        <p:txBody>
          <a:bodyPr vert="horz" wrap="square" lIns="0" tIns="33655" rIns="0" bIns="0" rtlCol="0">
            <a:spAutoFit/>
          </a:bodyPr>
          <a:lstStyle/>
          <a:p>
            <a:pPr marL="91440">
              <a:lnSpc>
                <a:spcPct val="100000"/>
              </a:lnSpc>
              <a:spcBef>
                <a:spcPts val="265"/>
              </a:spcBef>
            </a:pPr>
            <a:r>
              <a:rPr sz="1800" dirty="0">
                <a:latin typeface="宋体" panose="02010600030101010101" pitchFamily="2" charset="-122"/>
                <a:cs typeface="宋体" panose="02010600030101010101" pitchFamily="2" charset="-122"/>
              </a:rPr>
              <a:t>②</a:t>
            </a:r>
            <a:endParaRPr sz="1800">
              <a:latin typeface="宋体" panose="02010600030101010101" pitchFamily="2" charset="-122"/>
              <a:cs typeface="宋体" panose="02010600030101010101" pitchFamily="2" charset="-122"/>
            </a:endParaRPr>
          </a:p>
        </p:txBody>
      </p:sp>
      <p:sp>
        <p:nvSpPr>
          <p:cNvPr id="139" name="object 139"/>
          <p:cNvSpPr txBox="1"/>
          <p:nvPr/>
        </p:nvSpPr>
        <p:spPr>
          <a:xfrm>
            <a:off x="4643628" y="5500115"/>
            <a:ext cx="500380" cy="370840"/>
          </a:xfrm>
          <a:prstGeom prst="rect">
            <a:avLst/>
          </a:prstGeom>
          <a:solidFill>
            <a:srgbClr val="FFFF00"/>
          </a:solidFill>
        </p:spPr>
        <p:txBody>
          <a:bodyPr vert="horz" wrap="square" lIns="0" tIns="34925" rIns="0" bIns="0" rtlCol="0">
            <a:spAutoFit/>
          </a:bodyPr>
          <a:lstStyle/>
          <a:p>
            <a:pPr marL="90805">
              <a:lnSpc>
                <a:spcPct val="100000"/>
              </a:lnSpc>
              <a:spcBef>
                <a:spcPts val="275"/>
              </a:spcBef>
            </a:pPr>
            <a:r>
              <a:rPr sz="1800" dirty="0">
                <a:latin typeface="宋体" panose="02010600030101010101" pitchFamily="2" charset="-122"/>
                <a:cs typeface="宋体" panose="02010600030101010101" pitchFamily="2" charset="-122"/>
              </a:rPr>
              <a:t>③</a:t>
            </a:r>
            <a:endParaRPr sz="1800">
              <a:latin typeface="宋体" panose="02010600030101010101" pitchFamily="2" charset="-122"/>
              <a:cs typeface="宋体" panose="02010600030101010101" pitchFamily="2" charset="-122"/>
            </a:endParaRPr>
          </a:p>
        </p:txBody>
      </p:sp>
      <p:sp>
        <p:nvSpPr>
          <p:cNvPr id="140" name="object 14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75434"/>
            <a:ext cx="7960359" cy="37973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spc="-5" dirty="0">
                <a:latin typeface="Arial" panose="020B0604020202020204"/>
                <a:cs typeface="Arial" panose="020B0604020202020204"/>
              </a:rPr>
              <a:t>P2P</a:t>
            </a:r>
            <a:r>
              <a:rPr sz="3000" dirty="0">
                <a:latin typeface="宋体" panose="02010600030101010101" pitchFamily="2" charset="-122"/>
                <a:cs typeface="宋体" panose="02010600030101010101" pitchFamily="2" charset="-122"/>
              </a:rPr>
              <a:t>技术给内容安全带来的挑战</a:t>
            </a:r>
            <a:endParaRPr sz="3000">
              <a:latin typeface="宋体" panose="02010600030101010101" pitchFamily="2" charset="-122"/>
              <a:cs typeface="宋体" panose="02010600030101010101" pitchFamily="2" charset="-122"/>
            </a:endParaRPr>
          </a:p>
          <a:p>
            <a:pPr>
              <a:lnSpc>
                <a:spcPct val="100000"/>
              </a:lnSpc>
              <a:buClr>
                <a:srgbClr val="CC9900"/>
              </a:buClr>
              <a:buFont typeface="Wingdings" panose="05000000000000000000"/>
              <a:buChar char=""/>
            </a:pPr>
            <a:endParaRPr sz="4000">
              <a:latin typeface="Times New Roman" panose="02020603050405020304"/>
              <a:cs typeface="Times New Roman" panose="02020603050405020304"/>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传统的针对</a:t>
            </a:r>
            <a:r>
              <a:rPr sz="2600" spc="-5" dirty="0">
                <a:latin typeface="Arial" panose="020B0604020202020204"/>
                <a:cs typeface="Arial" panose="020B0604020202020204"/>
              </a:rPr>
              <a:t>C/S</a:t>
            </a:r>
            <a:r>
              <a:rPr sz="2600" dirty="0">
                <a:latin typeface="宋体" panose="02010600030101010101" pitchFamily="2" charset="-122"/>
                <a:cs typeface="宋体" panose="02010600030101010101" pitchFamily="2" charset="-122"/>
              </a:rPr>
              <a:t>通信模式的被动监控方式，具有</a:t>
            </a:r>
            <a:r>
              <a:rPr sz="2600" spc="5" dirty="0">
                <a:latin typeface="宋体" panose="02010600030101010101" pitchFamily="2" charset="-122"/>
                <a:cs typeface="宋体" panose="02010600030101010101" pitchFamily="2" charset="-122"/>
              </a:rPr>
              <a:t>控 </a:t>
            </a:r>
            <a:r>
              <a:rPr sz="2600" dirty="0">
                <a:latin typeface="宋体" panose="02010600030101010101" pitchFamily="2" charset="-122"/>
                <a:cs typeface="宋体" panose="02010600030101010101" pitchFamily="2" charset="-122"/>
              </a:rPr>
              <a:t>管精度高、成功率大、生效快、易于部署等优点， 但应用于</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系统则仅能解决局部问</a:t>
            </a:r>
            <a:r>
              <a:rPr sz="2600" spc="5" dirty="0">
                <a:latin typeface="宋体" panose="02010600030101010101" pitchFamily="2" charset="-122"/>
                <a:cs typeface="宋体" panose="02010600030101010101" pitchFamily="2" charset="-122"/>
              </a:rPr>
              <a:t>题</a:t>
            </a:r>
            <a:endParaRPr sz="2600">
              <a:latin typeface="宋体" panose="02010600030101010101" pitchFamily="2" charset="-122"/>
              <a:cs typeface="宋体" panose="02010600030101010101" pitchFamily="2" charset="-122"/>
            </a:endParaRPr>
          </a:p>
          <a:p>
            <a:pPr marL="682625" marR="5080" lvl="1" indent="-325755">
              <a:lnSpc>
                <a:spcPts val="2800"/>
              </a:lnSpc>
              <a:spcBef>
                <a:spcPts val="65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信息源分布范围广、传播速度快、难以集中控制， 给敏感信息的定位、监测与控管提出了新的挑</a:t>
            </a:r>
            <a:r>
              <a:rPr sz="2600" spc="5" dirty="0">
                <a:latin typeface="宋体" panose="02010600030101010101" pitchFamily="2" charset="-122"/>
                <a:cs typeface="宋体" panose="02010600030101010101" pitchFamily="2" charset="-122"/>
              </a:rPr>
              <a:t>战</a:t>
            </a:r>
            <a:endParaRPr sz="2600">
              <a:latin typeface="宋体" panose="02010600030101010101" pitchFamily="2" charset="-122"/>
              <a:cs typeface="宋体" panose="02010600030101010101" pitchFamily="2" charset="-122"/>
            </a:endParaRPr>
          </a:p>
          <a:p>
            <a:pPr marL="682625" lvl="1" indent="-326390">
              <a:lnSpc>
                <a:spcPct val="100000"/>
              </a:lnSpc>
              <a:spcBef>
                <a:spcPts val="27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需要研究新的主动信息监测与控管方</a:t>
            </a:r>
            <a:r>
              <a:rPr sz="2600" spc="5" dirty="0">
                <a:latin typeface="宋体" panose="02010600030101010101" pitchFamily="2" charset="-122"/>
                <a:cs typeface="宋体" panose="02010600030101010101" pitchFamily="2" charset="-122"/>
              </a:rPr>
              <a:t>法</a:t>
            </a:r>
            <a:endParaRPr sz="2600">
              <a:latin typeface="宋体" panose="02010600030101010101" pitchFamily="2" charset="-122"/>
              <a:cs typeface="宋体" panose="02010600030101010101" pitchFamily="2" charset="-122"/>
            </a:endParaRPr>
          </a:p>
          <a:p>
            <a:pPr marL="682625" lvl="1" indent="-326390">
              <a:lnSpc>
                <a:spcPct val="100000"/>
              </a:lnSpc>
              <a:spcBef>
                <a:spcPts val="32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研究可管理的</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技术框</a:t>
            </a:r>
            <a:r>
              <a:rPr sz="2600" spc="5" dirty="0">
                <a:latin typeface="宋体" panose="02010600030101010101" pitchFamily="2" charset="-122"/>
                <a:cs typeface="宋体" panose="02010600030101010101" pitchFamily="2" charset="-122"/>
              </a:rPr>
              <a:t>架</a:t>
            </a:r>
            <a:endParaRPr sz="2600">
              <a:latin typeface="宋体" panose="02010600030101010101" pitchFamily="2" charset="-122"/>
              <a:cs typeface="宋体" panose="02010600030101010101" pitchFamily="2" charset="-122"/>
            </a:endParaRPr>
          </a:p>
        </p:txBody>
      </p:sp>
      <p:sp>
        <p:nvSpPr>
          <p:cNvPr id="3" name="object 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p:txBody>
      </p:sp>
      <p:sp>
        <p:nvSpPr>
          <p:cNvPr id="6" name="object 6"/>
          <p:cNvSpPr/>
          <p:nvPr/>
        </p:nvSpPr>
        <p:spPr>
          <a:xfrm>
            <a:off x="1981200" y="3962400"/>
            <a:ext cx="6511925" cy="0"/>
          </a:xfrm>
          <a:custGeom>
            <a:avLst/>
            <a:gdLst/>
            <a:ahLst/>
            <a:cxnLst/>
            <a:rect l="l" t="t" r="r" b="b"/>
            <a:pathLst>
              <a:path w="6511925">
                <a:moveTo>
                  <a:pt x="0" y="0"/>
                </a:moveTo>
                <a:lnTo>
                  <a:pt x="6511925" y="0"/>
                </a:lnTo>
              </a:path>
            </a:pathLst>
          </a:custGeom>
          <a:ln w="19050">
            <a:solidFill>
              <a:srgbClr val="CC9900"/>
            </a:solidFill>
          </a:ln>
        </p:spPr>
        <p:txBody>
          <a:bodyPr wrap="square" lIns="0" tIns="0" rIns="0" bIns="0" rtlCol="0"/>
          <a:lstStyle/>
          <a:p/>
        </p:txBody>
      </p:sp>
      <p:sp>
        <p:nvSpPr>
          <p:cNvPr id="7" name="object 7"/>
          <p:cNvSpPr txBox="1">
            <a:spLocks noGrp="1"/>
          </p:cNvSpPr>
          <p:nvPr>
            <p:ph type="title"/>
          </p:nvPr>
        </p:nvSpPr>
        <p:spPr>
          <a:xfrm>
            <a:off x="535940" y="297497"/>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微软雅黑" panose="020B0503020204020204" charset="-122"/>
                <a:cs typeface="微软雅黑" panose="020B0503020204020204" charset="-122"/>
              </a:rPr>
              <a:t>技术创新点</a:t>
            </a:r>
            <a:endParaRPr sz="4200">
              <a:latin typeface="微软雅黑" panose="020B0503020204020204" charset="-122"/>
              <a:cs typeface="微软雅黑" panose="020B0503020204020204" charset="-122"/>
            </a:endParaRPr>
          </a:p>
        </p:txBody>
      </p:sp>
      <p:sp>
        <p:nvSpPr>
          <p:cNvPr id="8" name="object 8"/>
          <p:cNvSpPr txBox="1"/>
          <p:nvPr/>
        </p:nvSpPr>
        <p:spPr>
          <a:xfrm>
            <a:off x="401320" y="2729039"/>
            <a:ext cx="2285365" cy="1305560"/>
          </a:xfrm>
          <a:prstGeom prst="rect">
            <a:avLst/>
          </a:prstGeom>
        </p:spPr>
        <p:txBody>
          <a:bodyPr vert="horz" wrap="square" lIns="0" tIns="119380" rIns="0" bIns="0" rtlCol="0">
            <a:spAutoFit/>
          </a:bodyPr>
          <a:lstStyle/>
          <a:p>
            <a:pPr marL="316230" indent="-303530">
              <a:lnSpc>
                <a:spcPct val="100000"/>
              </a:lnSpc>
              <a:spcBef>
                <a:spcPts val="9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特定敏感内容节点发</a:t>
            </a:r>
            <a:r>
              <a:rPr sz="1400" spc="5" dirty="0">
                <a:latin typeface="微软雅黑" panose="020B0503020204020204" charset="-122"/>
                <a:cs typeface="微软雅黑" panose="020B0503020204020204" charset="-122"/>
              </a:rPr>
              <a:t>现</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敏感索引服务器发</a:t>
            </a:r>
            <a:r>
              <a:rPr sz="1400" spc="5" dirty="0">
                <a:latin typeface="微软雅黑" panose="020B0503020204020204" charset="-122"/>
                <a:cs typeface="微软雅黑" panose="020B0503020204020204" charset="-122"/>
              </a:rPr>
              <a:t>现</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特定敏感内容跟踪监</a:t>
            </a:r>
            <a:r>
              <a:rPr sz="1400" spc="5" dirty="0">
                <a:latin typeface="微软雅黑" panose="020B0503020204020204" charset="-122"/>
                <a:cs typeface="微软雅黑" panose="020B0503020204020204" charset="-122"/>
              </a:rPr>
              <a:t>测</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特定敏感内容热点分析</a:t>
            </a:r>
            <a:r>
              <a:rPr sz="1400" spc="5" dirty="0">
                <a:latin typeface="微软雅黑" panose="020B0503020204020204" charset="-122"/>
                <a:cs typeface="微软雅黑" panose="020B0503020204020204" charset="-122"/>
              </a:rPr>
              <a:t>与</a:t>
            </a:r>
            <a:endParaRPr sz="1400">
              <a:latin typeface="微软雅黑" panose="020B0503020204020204" charset="-122"/>
              <a:cs typeface="微软雅黑" panose="020B0503020204020204" charset="-122"/>
            </a:endParaRPr>
          </a:p>
        </p:txBody>
      </p:sp>
      <p:sp>
        <p:nvSpPr>
          <p:cNvPr id="9" name="object 9"/>
          <p:cNvSpPr txBox="1"/>
          <p:nvPr/>
        </p:nvSpPr>
        <p:spPr>
          <a:xfrm>
            <a:off x="704850" y="4115117"/>
            <a:ext cx="38163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panose="020B0503020204020204" charset="-122"/>
                <a:cs typeface="微软雅黑" panose="020B0503020204020204" charset="-122"/>
              </a:rPr>
              <a:t>评</a:t>
            </a:r>
            <a:r>
              <a:rPr sz="1400" spc="5" dirty="0">
                <a:latin typeface="微软雅黑" panose="020B0503020204020204" charset="-122"/>
                <a:cs typeface="微软雅黑" panose="020B0503020204020204" charset="-122"/>
              </a:rPr>
              <a:t>价</a:t>
            </a:r>
            <a:endParaRPr sz="1400">
              <a:latin typeface="微软雅黑" panose="020B0503020204020204" charset="-122"/>
              <a:cs typeface="微软雅黑" panose="020B0503020204020204" charset="-122"/>
            </a:endParaRPr>
          </a:p>
        </p:txBody>
      </p:sp>
      <p:sp>
        <p:nvSpPr>
          <p:cNvPr id="10" name="object 10"/>
          <p:cNvSpPr/>
          <p:nvPr/>
        </p:nvSpPr>
        <p:spPr>
          <a:xfrm>
            <a:off x="2972593" y="1157287"/>
            <a:ext cx="0" cy="3669029"/>
          </a:xfrm>
          <a:custGeom>
            <a:avLst/>
            <a:gdLst/>
            <a:ahLst/>
            <a:cxnLst/>
            <a:rect l="l" t="t" r="r" b="b"/>
            <a:pathLst>
              <a:path h="3669029">
                <a:moveTo>
                  <a:pt x="0" y="0"/>
                </a:moveTo>
                <a:lnTo>
                  <a:pt x="0" y="3668712"/>
                </a:lnTo>
              </a:path>
            </a:pathLst>
          </a:custGeom>
          <a:ln w="11112">
            <a:solidFill>
              <a:srgbClr val="00AFEF"/>
            </a:solidFill>
          </a:ln>
        </p:spPr>
        <p:txBody>
          <a:bodyPr wrap="square" lIns="0" tIns="0" rIns="0" bIns="0" rtlCol="0"/>
          <a:lstStyle/>
          <a:p/>
        </p:txBody>
      </p:sp>
      <p:sp>
        <p:nvSpPr>
          <p:cNvPr id="11" name="object 11"/>
          <p:cNvSpPr/>
          <p:nvPr/>
        </p:nvSpPr>
        <p:spPr>
          <a:xfrm>
            <a:off x="5761037" y="1157287"/>
            <a:ext cx="0" cy="4859655"/>
          </a:xfrm>
          <a:custGeom>
            <a:avLst/>
            <a:gdLst/>
            <a:ahLst/>
            <a:cxnLst/>
            <a:rect l="l" t="t" r="r" b="b"/>
            <a:pathLst>
              <a:path h="4859655">
                <a:moveTo>
                  <a:pt x="0" y="0"/>
                </a:moveTo>
                <a:lnTo>
                  <a:pt x="0" y="4859337"/>
                </a:lnTo>
              </a:path>
            </a:pathLst>
          </a:custGeom>
          <a:ln w="9525">
            <a:solidFill>
              <a:srgbClr val="00AFEF"/>
            </a:solidFill>
          </a:ln>
        </p:spPr>
        <p:txBody>
          <a:bodyPr wrap="square" lIns="0" tIns="0" rIns="0" bIns="0" rtlCol="0"/>
          <a:lstStyle/>
          <a:p/>
        </p:txBody>
      </p:sp>
      <p:sp>
        <p:nvSpPr>
          <p:cNvPr id="12" name="object 12"/>
          <p:cNvSpPr/>
          <p:nvPr/>
        </p:nvSpPr>
        <p:spPr>
          <a:xfrm>
            <a:off x="4494276" y="6133338"/>
            <a:ext cx="605155" cy="0"/>
          </a:xfrm>
          <a:custGeom>
            <a:avLst/>
            <a:gdLst/>
            <a:ahLst/>
            <a:cxnLst/>
            <a:rect l="l" t="t" r="r" b="b"/>
            <a:pathLst>
              <a:path w="605154">
                <a:moveTo>
                  <a:pt x="0" y="0"/>
                </a:moveTo>
                <a:lnTo>
                  <a:pt x="605027" y="0"/>
                </a:lnTo>
              </a:path>
            </a:pathLst>
          </a:custGeom>
          <a:ln w="53339">
            <a:solidFill>
              <a:srgbClr val="00AFEF"/>
            </a:solidFill>
          </a:ln>
        </p:spPr>
        <p:txBody>
          <a:bodyPr wrap="square" lIns="0" tIns="0" rIns="0" bIns="0" rtlCol="0"/>
          <a:lstStyle/>
          <a:p/>
        </p:txBody>
      </p:sp>
      <p:sp>
        <p:nvSpPr>
          <p:cNvPr id="13" name="object 13"/>
          <p:cNvSpPr/>
          <p:nvPr/>
        </p:nvSpPr>
        <p:spPr>
          <a:xfrm>
            <a:off x="0" y="6133338"/>
            <a:ext cx="3848100" cy="0"/>
          </a:xfrm>
          <a:custGeom>
            <a:avLst/>
            <a:gdLst/>
            <a:ahLst/>
            <a:cxnLst/>
            <a:rect l="l" t="t" r="r" b="b"/>
            <a:pathLst>
              <a:path w="3848100">
                <a:moveTo>
                  <a:pt x="0" y="0"/>
                </a:moveTo>
                <a:lnTo>
                  <a:pt x="3848100" y="0"/>
                </a:lnTo>
              </a:path>
            </a:pathLst>
          </a:custGeom>
          <a:ln w="53339">
            <a:solidFill>
              <a:srgbClr val="00AFEF"/>
            </a:solidFill>
          </a:ln>
        </p:spPr>
        <p:txBody>
          <a:bodyPr wrap="square" lIns="0" tIns="0" rIns="0" bIns="0" rtlCol="0"/>
          <a:lstStyle/>
          <a:p/>
        </p:txBody>
      </p:sp>
      <p:sp>
        <p:nvSpPr>
          <p:cNvPr id="14" name="object 14"/>
          <p:cNvSpPr txBox="1"/>
          <p:nvPr/>
        </p:nvSpPr>
        <p:spPr>
          <a:xfrm>
            <a:off x="290195" y="5548312"/>
            <a:ext cx="4120515" cy="741045"/>
          </a:xfrm>
          <a:prstGeom prst="rect">
            <a:avLst/>
          </a:prstGeom>
        </p:spPr>
        <p:txBody>
          <a:bodyPr vert="horz" wrap="square" lIns="0" tIns="12065" rIns="0" bIns="0" rtlCol="0">
            <a:spAutoFit/>
          </a:bodyPr>
          <a:lstStyle/>
          <a:p>
            <a:pPr marL="12700">
              <a:lnSpc>
                <a:spcPts val="3060"/>
              </a:lnSpc>
              <a:spcBef>
                <a:spcPts val="95"/>
              </a:spcBef>
            </a:pPr>
            <a:r>
              <a:rPr sz="2800" b="1" dirty="0">
                <a:solidFill>
                  <a:srgbClr val="7E7E7E"/>
                </a:solidFill>
                <a:latin typeface="微软雅黑" panose="020B0503020204020204" charset="-122"/>
                <a:cs typeface="微软雅黑" panose="020B0503020204020204" charset="-122"/>
              </a:rPr>
              <a:t>发现、识别、管</a:t>
            </a:r>
            <a:r>
              <a:rPr sz="2800" b="1" spc="-5" dirty="0">
                <a:solidFill>
                  <a:srgbClr val="7E7E7E"/>
                </a:solidFill>
                <a:latin typeface="微软雅黑" panose="020B0503020204020204" charset="-122"/>
                <a:cs typeface="微软雅黑" panose="020B0503020204020204" charset="-122"/>
              </a:rPr>
              <a:t>理</a:t>
            </a:r>
            <a:endParaRPr sz="2800">
              <a:latin typeface="微软雅黑" panose="020B0503020204020204" charset="-122"/>
              <a:cs typeface="微软雅黑" panose="020B0503020204020204" charset="-122"/>
            </a:endParaRPr>
          </a:p>
          <a:p>
            <a:pPr marR="5080" algn="r">
              <a:lnSpc>
                <a:spcPts val="2580"/>
              </a:lnSpc>
            </a:pPr>
            <a:r>
              <a:rPr sz="2400" dirty="0">
                <a:solidFill>
                  <a:srgbClr val="00AFEF"/>
                </a:solidFill>
                <a:latin typeface="Impact" panose="020B0806030902050204"/>
                <a:cs typeface="Impact" panose="020B0806030902050204"/>
              </a:rPr>
              <a:t>P2P</a:t>
            </a:r>
            <a:endParaRPr sz="2400">
              <a:latin typeface="Impact" panose="020B0806030902050204"/>
              <a:cs typeface="Impact" panose="020B0806030902050204"/>
            </a:endParaRPr>
          </a:p>
        </p:txBody>
      </p:sp>
      <p:sp>
        <p:nvSpPr>
          <p:cNvPr id="15" name="object 15"/>
          <p:cNvSpPr txBox="1"/>
          <p:nvPr/>
        </p:nvSpPr>
        <p:spPr>
          <a:xfrm>
            <a:off x="3123882" y="2729039"/>
            <a:ext cx="2285365" cy="1305560"/>
          </a:xfrm>
          <a:prstGeom prst="rect">
            <a:avLst/>
          </a:prstGeom>
        </p:spPr>
        <p:txBody>
          <a:bodyPr vert="horz" wrap="square" lIns="0" tIns="12700" rIns="0" bIns="0" rtlCol="0">
            <a:spAutoFit/>
          </a:bodyPr>
          <a:lstStyle/>
          <a:p>
            <a:pPr marL="316230" marR="5080" indent="-303530">
              <a:lnSpc>
                <a:spcPct val="150000"/>
              </a:lnSpc>
              <a:spcBef>
                <a:spcPts val="10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轻量级的流量特征自动提 </a:t>
            </a:r>
            <a:r>
              <a:rPr sz="1400" spc="5" dirty="0">
                <a:latin typeface="微软雅黑" panose="020B0503020204020204" charset="-122"/>
                <a:cs typeface="微软雅黑" panose="020B0503020204020204" charset="-122"/>
              </a:rPr>
              <a:t>取</a:t>
            </a:r>
            <a:endParaRPr sz="1400">
              <a:latin typeface="微软雅黑" panose="020B0503020204020204" charset="-122"/>
              <a:cs typeface="微软雅黑" panose="020B0503020204020204" charset="-122"/>
            </a:endParaRPr>
          </a:p>
          <a:p>
            <a:pPr marL="316230"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基于集成学习的不平衡流 量分</a:t>
            </a:r>
            <a:r>
              <a:rPr sz="1400" spc="5" dirty="0">
                <a:latin typeface="微软雅黑" panose="020B0503020204020204" charset="-122"/>
                <a:cs typeface="微软雅黑" panose="020B0503020204020204" charset="-122"/>
              </a:rPr>
              <a:t>类</a:t>
            </a:r>
            <a:endParaRPr sz="1400">
              <a:latin typeface="微软雅黑" panose="020B0503020204020204" charset="-122"/>
              <a:cs typeface="微软雅黑" panose="020B0503020204020204" charset="-122"/>
            </a:endParaRPr>
          </a:p>
        </p:txBody>
      </p:sp>
      <p:sp>
        <p:nvSpPr>
          <p:cNvPr id="16" name="object 16"/>
          <p:cNvSpPr txBox="1"/>
          <p:nvPr/>
        </p:nvSpPr>
        <p:spPr>
          <a:xfrm>
            <a:off x="3123882" y="4009199"/>
            <a:ext cx="2285365" cy="665480"/>
          </a:xfrm>
          <a:prstGeom prst="rect">
            <a:avLst/>
          </a:prstGeom>
        </p:spPr>
        <p:txBody>
          <a:bodyPr vert="horz" wrap="square" lIns="0" tIns="12065" rIns="0" bIns="0" rtlCol="0">
            <a:spAutoFit/>
          </a:bodyPr>
          <a:lstStyle/>
          <a:p>
            <a:pPr marL="316230" marR="5080" indent="-303530">
              <a:lnSpc>
                <a:spcPct val="150000"/>
              </a:lnSpc>
              <a:spcBef>
                <a:spcPts val="9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基于加权对称不确定性的 特征选</a:t>
            </a:r>
            <a:r>
              <a:rPr sz="1400" spc="5" dirty="0">
                <a:latin typeface="微软雅黑" panose="020B0503020204020204" charset="-122"/>
                <a:cs typeface="微软雅黑" panose="020B0503020204020204" charset="-122"/>
              </a:rPr>
              <a:t>择</a:t>
            </a:r>
            <a:endParaRPr sz="1400">
              <a:latin typeface="微软雅黑" panose="020B0503020204020204" charset="-122"/>
              <a:cs typeface="微软雅黑" panose="020B0503020204020204" charset="-122"/>
            </a:endParaRPr>
          </a:p>
        </p:txBody>
      </p:sp>
      <p:sp>
        <p:nvSpPr>
          <p:cNvPr id="17" name="object 17"/>
          <p:cNvSpPr txBox="1"/>
          <p:nvPr/>
        </p:nvSpPr>
        <p:spPr>
          <a:xfrm>
            <a:off x="6057582" y="2729039"/>
            <a:ext cx="2362200" cy="1305560"/>
          </a:xfrm>
          <a:prstGeom prst="rect">
            <a:avLst/>
          </a:prstGeom>
        </p:spPr>
        <p:txBody>
          <a:bodyPr vert="horz" wrap="square" lIns="0" tIns="12700" rIns="0" bIns="0" rtlCol="0">
            <a:spAutoFit/>
          </a:bodyPr>
          <a:lstStyle/>
          <a:p>
            <a:pPr marL="315595" marR="121920" indent="-303530">
              <a:lnSpc>
                <a:spcPct val="150000"/>
              </a:lnSpc>
              <a:spcBef>
                <a:spcPts val="10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面</a:t>
            </a:r>
            <a:r>
              <a:rPr sz="1400" spc="5" dirty="0">
                <a:latin typeface="微软雅黑" panose="020B0503020204020204" charset="-122"/>
                <a:cs typeface="微软雅黑" panose="020B0503020204020204" charset="-122"/>
              </a:rPr>
              <a:t>向</a:t>
            </a:r>
            <a:r>
              <a:rPr sz="1400" spc="-4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Leechers</a:t>
            </a:r>
            <a:r>
              <a:rPr sz="1400" spc="-3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控管的</a:t>
            </a:r>
            <a:r>
              <a:rPr sz="1400" spc="5" dirty="0">
                <a:latin typeface="微软雅黑" panose="020B0503020204020204" charset="-122"/>
                <a:cs typeface="微软雅黑" panose="020B0503020204020204" charset="-122"/>
              </a:rPr>
              <a:t>有 </a:t>
            </a:r>
            <a:r>
              <a:rPr sz="1400" dirty="0">
                <a:latin typeface="微软雅黑" panose="020B0503020204020204" charset="-122"/>
                <a:cs typeface="微软雅黑" panose="020B0503020204020204" charset="-122"/>
              </a:rPr>
              <a:t>效连接模</a:t>
            </a:r>
            <a:r>
              <a:rPr sz="1400" spc="5" dirty="0">
                <a:latin typeface="微软雅黑" panose="020B0503020204020204" charset="-122"/>
                <a:cs typeface="微软雅黑" panose="020B0503020204020204" charset="-122"/>
              </a:rPr>
              <a:t>型</a:t>
            </a:r>
            <a:endParaRPr sz="1400">
              <a:latin typeface="微软雅黑" panose="020B0503020204020204" charset="-122"/>
              <a:cs typeface="微软雅黑" panose="020B0503020204020204" charset="-122"/>
            </a:endParaRPr>
          </a:p>
          <a:p>
            <a:pPr marL="315595"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面</a:t>
            </a:r>
            <a:r>
              <a:rPr sz="1400" spc="5" dirty="0">
                <a:latin typeface="微软雅黑" panose="020B0503020204020204" charset="-122"/>
                <a:cs typeface="微软雅黑" panose="020B0503020204020204" charset="-122"/>
              </a:rPr>
              <a:t>向</a:t>
            </a:r>
            <a:r>
              <a:rPr sz="1400" spc="-65" dirty="0">
                <a:latin typeface="微软雅黑" panose="020B0503020204020204" charset="-122"/>
                <a:cs typeface="微软雅黑" panose="020B0503020204020204" charset="-122"/>
              </a:rPr>
              <a:t> </a:t>
            </a:r>
            <a:r>
              <a:rPr sz="1400" spc="-15" dirty="0">
                <a:latin typeface="微软雅黑" panose="020B0503020204020204" charset="-122"/>
                <a:cs typeface="微软雅黑" panose="020B0503020204020204" charset="-122"/>
              </a:rPr>
              <a:t>Fake-Block</a:t>
            </a:r>
            <a:r>
              <a:rPr sz="1400" dirty="0">
                <a:latin typeface="微软雅黑" panose="020B0503020204020204" charset="-122"/>
                <a:cs typeface="微软雅黑" panose="020B0503020204020204" charset="-122"/>
              </a:rPr>
              <a:t>控管的</a:t>
            </a:r>
            <a:r>
              <a:rPr sz="1400" spc="5" dirty="0">
                <a:latin typeface="微软雅黑" panose="020B0503020204020204" charset="-122"/>
                <a:cs typeface="微软雅黑" panose="020B0503020204020204" charset="-122"/>
              </a:rPr>
              <a:t>随 </a:t>
            </a:r>
            <a:r>
              <a:rPr sz="1400" dirty="0">
                <a:latin typeface="微软雅黑" panose="020B0503020204020204" charset="-122"/>
                <a:cs typeface="微软雅黑" panose="020B0503020204020204" charset="-122"/>
              </a:rPr>
              <a:t>机模</a:t>
            </a:r>
            <a:r>
              <a:rPr sz="1400" spc="5" dirty="0">
                <a:latin typeface="微软雅黑" panose="020B0503020204020204" charset="-122"/>
                <a:cs typeface="微软雅黑" panose="020B0503020204020204" charset="-122"/>
              </a:rPr>
              <a:t>型</a:t>
            </a:r>
            <a:endParaRPr sz="1400">
              <a:latin typeface="微软雅黑" panose="020B0503020204020204" charset="-122"/>
              <a:cs typeface="微软雅黑" panose="020B0503020204020204" charset="-122"/>
            </a:endParaRPr>
          </a:p>
        </p:txBody>
      </p:sp>
      <p:sp>
        <p:nvSpPr>
          <p:cNvPr id="18" name="object 18"/>
          <p:cNvSpPr txBox="1"/>
          <p:nvPr/>
        </p:nvSpPr>
        <p:spPr>
          <a:xfrm>
            <a:off x="6057582" y="4009199"/>
            <a:ext cx="2285365" cy="1625600"/>
          </a:xfrm>
          <a:prstGeom prst="rect">
            <a:avLst/>
          </a:prstGeom>
        </p:spPr>
        <p:txBody>
          <a:bodyPr vert="horz" wrap="square" lIns="0" tIns="118745" rIns="0" bIns="0" rtlCol="0">
            <a:spAutoFit/>
          </a:bodyPr>
          <a:lstStyle/>
          <a:p>
            <a:pPr marL="316230" indent="-303530">
              <a:lnSpc>
                <a:spcPct val="100000"/>
              </a:lnSpc>
              <a:spcBef>
                <a:spcPts val="93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基于索引污染的控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基于数据污染的控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6230" indent="-303530">
              <a:lnSpc>
                <a:spcPct val="100000"/>
              </a:lnSpc>
              <a:spcBef>
                <a:spcPts val="84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基于用户来源交换的控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5595"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基于分布式哈希表隔离的 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p:txBody>
      </p:sp>
      <p:sp>
        <p:nvSpPr>
          <p:cNvPr id="19" name="object 19"/>
          <p:cNvSpPr/>
          <p:nvPr/>
        </p:nvSpPr>
        <p:spPr>
          <a:xfrm>
            <a:off x="3352800" y="824483"/>
            <a:ext cx="1950720" cy="1539239"/>
          </a:xfrm>
          <a:prstGeom prst="rect">
            <a:avLst/>
          </a:prstGeom>
          <a:blipFill>
            <a:blip r:embed="rId1" cstate="print"/>
            <a:stretch>
              <a:fillRect/>
            </a:stretch>
          </a:blipFill>
        </p:spPr>
        <p:txBody>
          <a:bodyPr wrap="square" lIns="0" tIns="0" rIns="0" bIns="0" rtlCol="0"/>
          <a:lstStyle/>
          <a:p/>
        </p:txBody>
      </p:sp>
      <p:sp>
        <p:nvSpPr>
          <p:cNvPr id="20" name="object 20"/>
          <p:cNvSpPr/>
          <p:nvPr/>
        </p:nvSpPr>
        <p:spPr>
          <a:xfrm>
            <a:off x="6338315" y="961644"/>
            <a:ext cx="2013204" cy="1415796"/>
          </a:xfrm>
          <a:prstGeom prst="rect">
            <a:avLst/>
          </a:prstGeom>
          <a:blipFill>
            <a:blip r:embed="rId2" cstate="print"/>
            <a:stretch>
              <a:fillRect/>
            </a:stretch>
          </a:blipFill>
        </p:spPr>
        <p:txBody>
          <a:bodyPr wrap="square" lIns="0" tIns="0" rIns="0" bIns="0" rtlCol="0"/>
          <a:lstStyle/>
          <a:p/>
        </p:txBody>
      </p:sp>
      <p:sp>
        <p:nvSpPr>
          <p:cNvPr id="21" name="object 21"/>
          <p:cNvSpPr/>
          <p:nvPr/>
        </p:nvSpPr>
        <p:spPr>
          <a:xfrm>
            <a:off x="609600" y="961644"/>
            <a:ext cx="2013204" cy="1510284"/>
          </a:xfrm>
          <a:prstGeom prst="rect">
            <a:avLst/>
          </a:prstGeom>
          <a:blipFill>
            <a:blip r:embed="rId3" cstate="print"/>
            <a:stretch>
              <a:fillRect/>
            </a:stretch>
          </a:blipFill>
        </p:spPr>
        <p:txBody>
          <a:bodyPr wrap="square" lIns="0" tIns="0" rIns="0" bIns="0" rtlCol="0"/>
          <a:lstStyle/>
          <a:p/>
        </p:txBody>
      </p:sp>
      <p:sp>
        <p:nvSpPr>
          <p:cNvPr id="22" name="object 2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65112"/>
            <a:ext cx="5653405"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针对</a:t>
            </a:r>
            <a:r>
              <a:rPr sz="4200" dirty="0">
                <a:solidFill>
                  <a:srgbClr val="006633"/>
                </a:solidFill>
                <a:latin typeface="Tw Cen MT" panose="020B0602020104020603"/>
                <a:cs typeface="Tw Cen MT" panose="020B0602020104020603"/>
              </a:rPr>
              <a:t>P</a:t>
            </a:r>
            <a:r>
              <a:rPr sz="4200" spc="-5" dirty="0">
                <a:solidFill>
                  <a:srgbClr val="006633"/>
                </a:solidFill>
                <a:latin typeface="Tw Cen MT" panose="020B0602020104020603"/>
                <a:cs typeface="Tw Cen MT" panose="020B0602020104020603"/>
              </a:rPr>
              <a:t>2</a:t>
            </a:r>
            <a:r>
              <a:rPr sz="4200" dirty="0">
                <a:solidFill>
                  <a:srgbClr val="006633"/>
                </a:solidFill>
                <a:latin typeface="Tw Cen MT" panose="020B0602020104020603"/>
                <a:cs typeface="Tw Cen MT" panose="020B0602020104020603"/>
              </a:rPr>
              <a:t>P</a:t>
            </a:r>
            <a:r>
              <a:rPr sz="4200" dirty="0">
                <a:solidFill>
                  <a:srgbClr val="006633"/>
                </a:solidFill>
                <a:latin typeface="宋体" panose="02010600030101010101" pitchFamily="2" charset="-122"/>
                <a:cs typeface="宋体" panose="02010600030101010101" pitchFamily="2" charset="-122"/>
              </a:rPr>
              <a:t>系统的管理手段</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20189"/>
            <a:ext cx="2273300" cy="2768600"/>
          </a:xfrm>
          <a:prstGeom prst="rect">
            <a:avLst/>
          </a:prstGeom>
        </p:spPr>
        <p:txBody>
          <a:bodyPr vert="horz" wrap="square" lIns="0" tIns="104139" rIns="0" bIns="0" rtlCol="0">
            <a:spAutoFit/>
          </a:bodyPr>
          <a:lstStyle/>
          <a:p>
            <a:pPr marL="355600" indent="-342900">
              <a:lnSpc>
                <a:spcPct val="100000"/>
              </a:lnSpc>
              <a:spcBef>
                <a:spcPts val="8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索引污染</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资源占用</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数据欺骗</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数据块污染</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其他方法</a:t>
            </a:r>
            <a:endParaRPr sz="30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p:txBody>
      </p:sp>
      <p:sp>
        <p:nvSpPr>
          <p:cNvPr id="6" name="object 6"/>
          <p:cNvSpPr txBox="1">
            <a:spLocks noGrp="1"/>
          </p:cNvSpPr>
          <p:nvPr>
            <p:ph type="title"/>
          </p:nvPr>
        </p:nvSpPr>
        <p:spPr>
          <a:xfrm>
            <a:off x="535940" y="302577"/>
            <a:ext cx="4647565" cy="451484"/>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006633"/>
                </a:solidFill>
                <a:latin typeface="微软雅黑" panose="020B0503020204020204" charset="-122"/>
                <a:cs typeface="微软雅黑" panose="020B0503020204020204" charset="-122"/>
              </a:rPr>
              <a:t>基于用户来源交换的控管技</a:t>
            </a:r>
            <a:r>
              <a:rPr sz="2800" spc="-5" dirty="0">
                <a:solidFill>
                  <a:srgbClr val="006633"/>
                </a:solidFill>
                <a:latin typeface="微软雅黑" panose="020B0503020204020204" charset="-122"/>
                <a:cs typeface="微软雅黑" panose="020B0503020204020204" charset="-122"/>
              </a:rPr>
              <a:t>术</a:t>
            </a:r>
            <a:endParaRPr sz="2800">
              <a:latin typeface="微软雅黑" panose="020B0503020204020204" charset="-122"/>
              <a:cs typeface="微软雅黑" panose="020B0503020204020204" charset="-122"/>
            </a:endParaRPr>
          </a:p>
        </p:txBody>
      </p:sp>
      <p:sp>
        <p:nvSpPr>
          <p:cNvPr id="7" name="object 7"/>
          <p:cNvSpPr txBox="1"/>
          <p:nvPr/>
        </p:nvSpPr>
        <p:spPr>
          <a:xfrm>
            <a:off x="860107" y="1504757"/>
            <a:ext cx="1862455" cy="1151890"/>
          </a:xfrm>
          <a:prstGeom prst="rect">
            <a:avLst/>
          </a:prstGeom>
        </p:spPr>
        <p:txBody>
          <a:bodyPr vert="horz" wrap="square" lIns="0" tIns="146050" rIns="0" bIns="0" rtlCol="0">
            <a:spAutoFit/>
          </a:bodyPr>
          <a:lstStyle/>
          <a:p>
            <a:pPr marL="252730" marR="17780" indent="-252730" algn="r">
              <a:lnSpc>
                <a:spcPct val="100000"/>
              </a:lnSpc>
              <a:spcBef>
                <a:spcPts val="1150"/>
              </a:spcBef>
              <a:buFont typeface="Wingdings" panose="05000000000000000000"/>
              <a:buChar char=""/>
              <a:tabLst>
                <a:tab pos="252095" algn="l"/>
              </a:tabLst>
            </a:pPr>
            <a:r>
              <a:rPr sz="1700" b="1" spc="-60" dirty="0">
                <a:solidFill>
                  <a:srgbClr val="00AFEF"/>
                </a:solidFill>
                <a:latin typeface="微软雅黑" panose="020B0503020204020204" charset="-122"/>
                <a:cs typeface="微软雅黑" panose="020B0503020204020204" charset="-122"/>
              </a:rPr>
              <a:t>B</a:t>
            </a:r>
            <a:r>
              <a:rPr sz="1700" b="1" spc="-5" dirty="0">
                <a:solidFill>
                  <a:srgbClr val="00AFEF"/>
                </a:solidFill>
                <a:latin typeface="微软雅黑" panose="020B0503020204020204" charset="-122"/>
                <a:cs typeface="微软雅黑" panose="020B0503020204020204" charset="-122"/>
              </a:rPr>
              <a:t>T协议的脆弱</a:t>
            </a:r>
            <a:r>
              <a:rPr sz="1700" b="1" spc="5" dirty="0">
                <a:solidFill>
                  <a:srgbClr val="00AFEF"/>
                </a:solidFill>
                <a:latin typeface="微软雅黑" panose="020B0503020204020204" charset="-122"/>
                <a:cs typeface="微软雅黑" panose="020B0503020204020204" charset="-122"/>
              </a:rPr>
              <a:t>性</a:t>
            </a:r>
            <a:endParaRPr sz="1700">
              <a:latin typeface="微软雅黑" panose="020B0503020204020204" charset="-122"/>
              <a:cs typeface="微软雅黑" panose="020B0503020204020204" charset="-122"/>
            </a:endParaRPr>
          </a:p>
          <a:p>
            <a:pPr marL="161925" marR="5080" lvl="1" indent="-161925" algn="r">
              <a:lnSpc>
                <a:spcPct val="100000"/>
              </a:lnSpc>
              <a:spcBef>
                <a:spcPts val="975"/>
              </a:spcBef>
              <a:buSzPct val="94000"/>
              <a:buFont typeface="Wingdings" panose="05000000000000000000"/>
              <a:buChar char=""/>
              <a:tabLst>
                <a:tab pos="161925" algn="l"/>
              </a:tabLst>
            </a:pPr>
            <a:r>
              <a:rPr sz="1600" dirty="0">
                <a:latin typeface="微软雅黑" panose="020B0503020204020204" charset="-122"/>
                <a:cs typeface="微软雅黑" panose="020B0503020204020204" charset="-122"/>
              </a:rPr>
              <a:t>身份验证缺</a:t>
            </a:r>
            <a:r>
              <a:rPr sz="1600" spc="-5" dirty="0">
                <a:latin typeface="微软雅黑" panose="020B0503020204020204" charset="-122"/>
                <a:cs typeface="微软雅黑" panose="020B0503020204020204" charset="-122"/>
              </a:rPr>
              <a:t>陷</a:t>
            </a:r>
            <a:endParaRPr sz="1600">
              <a:latin typeface="微软雅黑" panose="020B0503020204020204" charset="-122"/>
              <a:cs typeface="微软雅黑" panose="020B0503020204020204" charset="-122"/>
            </a:endParaRPr>
          </a:p>
          <a:p>
            <a:pPr marL="631190" lvl="1" indent="-161925">
              <a:lnSpc>
                <a:spcPct val="100000"/>
              </a:lnSpc>
              <a:spcBef>
                <a:spcPts val="960"/>
              </a:spcBef>
              <a:buSzPct val="94000"/>
              <a:buFont typeface="Wingdings" panose="05000000000000000000"/>
              <a:buChar char=""/>
              <a:tabLst>
                <a:tab pos="631825" algn="l"/>
              </a:tabLst>
            </a:pPr>
            <a:r>
              <a:rPr sz="1600" dirty="0">
                <a:latin typeface="微软雅黑" panose="020B0503020204020204" charset="-122"/>
                <a:cs typeface="微软雅黑" panose="020B0503020204020204" charset="-122"/>
              </a:rPr>
              <a:t>协议不规</a:t>
            </a:r>
            <a:r>
              <a:rPr sz="1600" spc="-5" dirty="0">
                <a:latin typeface="微软雅黑" panose="020B0503020204020204" charset="-122"/>
                <a:cs typeface="微软雅黑" panose="020B0503020204020204" charset="-122"/>
              </a:rPr>
              <a:t>范</a:t>
            </a:r>
            <a:endParaRPr sz="1600">
              <a:latin typeface="微软雅黑" panose="020B0503020204020204" charset="-122"/>
              <a:cs typeface="微软雅黑" panose="020B0503020204020204" charset="-122"/>
            </a:endParaRPr>
          </a:p>
        </p:txBody>
      </p:sp>
      <p:sp>
        <p:nvSpPr>
          <p:cNvPr id="8" name="object 8"/>
          <p:cNvSpPr/>
          <p:nvPr/>
        </p:nvSpPr>
        <p:spPr>
          <a:xfrm>
            <a:off x="7773923" y="3791711"/>
            <a:ext cx="603885" cy="0"/>
          </a:xfrm>
          <a:custGeom>
            <a:avLst/>
            <a:gdLst/>
            <a:ahLst/>
            <a:cxnLst/>
            <a:rect l="l" t="t" r="r" b="b"/>
            <a:pathLst>
              <a:path w="603884">
                <a:moveTo>
                  <a:pt x="0" y="0"/>
                </a:moveTo>
                <a:lnTo>
                  <a:pt x="603503" y="0"/>
                </a:lnTo>
              </a:path>
            </a:pathLst>
          </a:custGeom>
          <a:ln w="33527">
            <a:solidFill>
              <a:srgbClr val="00AFEF"/>
            </a:solidFill>
          </a:ln>
        </p:spPr>
        <p:txBody>
          <a:bodyPr wrap="square" lIns="0" tIns="0" rIns="0" bIns="0" rtlCol="0"/>
          <a:lstStyle/>
          <a:p/>
        </p:txBody>
      </p:sp>
      <p:sp>
        <p:nvSpPr>
          <p:cNvPr id="9" name="object 9"/>
          <p:cNvSpPr/>
          <p:nvPr/>
        </p:nvSpPr>
        <p:spPr>
          <a:xfrm>
            <a:off x="688848" y="3791711"/>
            <a:ext cx="6438900" cy="0"/>
          </a:xfrm>
          <a:custGeom>
            <a:avLst/>
            <a:gdLst/>
            <a:ahLst/>
            <a:cxnLst/>
            <a:rect l="l" t="t" r="r" b="b"/>
            <a:pathLst>
              <a:path w="6438900">
                <a:moveTo>
                  <a:pt x="0" y="0"/>
                </a:moveTo>
                <a:lnTo>
                  <a:pt x="6438900" y="0"/>
                </a:lnTo>
              </a:path>
            </a:pathLst>
          </a:custGeom>
          <a:ln w="33527">
            <a:solidFill>
              <a:srgbClr val="00AFEF"/>
            </a:solidFill>
          </a:ln>
        </p:spPr>
        <p:txBody>
          <a:bodyPr wrap="square" lIns="0" tIns="0" rIns="0" bIns="0" rtlCol="0"/>
          <a:lstStyle/>
          <a:p/>
        </p:txBody>
      </p:sp>
      <p:sp>
        <p:nvSpPr>
          <p:cNvPr id="10" name="object 10"/>
          <p:cNvSpPr/>
          <p:nvPr/>
        </p:nvSpPr>
        <p:spPr>
          <a:xfrm>
            <a:off x="4937759" y="1030224"/>
            <a:ext cx="3230880" cy="2246376"/>
          </a:xfrm>
          <a:prstGeom prst="rect">
            <a:avLst/>
          </a:prstGeom>
          <a:blipFill>
            <a:blip r:embed="rId1" cstate="print"/>
            <a:stretch>
              <a:fillRect/>
            </a:stretch>
          </a:blipFill>
        </p:spPr>
        <p:txBody>
          <a:bodyPr wrap="square" lIns="0" tIns="0" rIns="0" bIns="0" rtlCol="0"/>
          <a:lstStyle/>
          <a:p/>
        </p:txBody>
      </p:sp>
      <p:sp>
        <p:nvSpPr>
          <p:cNvPr id="11" name="object 11"/>
          <p:cNvSpPr txBox="1"/>
          <p:nvPr/>
        </p:nvSpPr>
        <p:spPr>
          <a:xfrm>
            <a:off x="1968500" y="3567747"/>
            <a:ext cx="6613525" cy="391160"/>
          </a:xfrm>
          <a:prstGeom prst="rect">
            <a:avLst/>
          </a:prstGeom>
        </p:spPr>
        <p:txBody>
          <a:bodyPr vert="horz" wrap="square" lIns="0" tIns="12700" rIns="0" bIns="0" rtlCol="0">
            <a:spAutoFit/>
          </a:bodyPr>
          <a:lstStyle/>
          <a:p>
            <a:pPr marL="12700">
              <a:lnSpc>
                <a:spcPct val="100000"/>
              </a:lnSpc>
              <a:spcBef>
                <a:spcPts val="100"/>
              </a:spcBef>
              <a:tabLst>
                <a:tab pos="5234940" algn="l"/>
                <a:tab pos="6600190" algn="l"/>
              </a:tabLst>
            </a:pPr>
            <a:r>
              <a:rPr sz="2400" u="heavy" dirty="0">
                <a:solidFill>
                  <a:srgbClr val="00AFEF"/>
                </a:solidFill>
                <a:uFill>
                  <a:solidFill>
                    <a:srgbClr val="CC9900"/>
                  </a:solidFill>
                </a:uFill>
                <a:latin typeface="Times New Roman" panose="02020603050405020304"/>
                <a:cs typeface="Times New Roman" panose="02020603050405020304"/>
              </a:rPr>
              <a:t> 	</a:t>
            </a:r>
            <a:r>
              <a:rPr sz="2400" dirty="0">
                <a:solidFill>
                  <a:srgbClr val="00AFEF"/>
                </a:solidFill>
                <a:latin typeface="Impact" panose="020B0806030902050204"/>
                <a:cs typeface="Impact" panose="020B0806030902050204"/>
              </a:rPr>
              <a:t>P2P </a:t>
            </a:r>
            <a:r>
              <a:rPr sz="2400" spc="-90" dirty="0">
                <a:solidFill>
                  <a:srgbClr val="00AFEF"/>
                </a:solidFill>
                <a:latin typeface="Impact" panose="020B0806030902050204"/>
                <a:cs typeface="Impact" panose="020B0806030902050204"/>
              </a:rPr>
              <a:t> </a:t>
            </a:r>
            <a:r>
              <a:rPr sz="2400" u="heavy" dirty="0">
                <a:solidFill>
                  <a:srgbClr val="00AFEF"/>
                </a:solidFill>
                <a:uFill>
                  <a:solidFill>
                    <a:srgbClr val="CC9900"/>
                  </a:solidFill>
                </a:uFill>
                <a:latin typeface="Times New Roman" panose="02020603050405020304"/>
                <a:cs typeface="Times New Roman" panose="02020603050405020304"/>
              </a:rPr>
              <a:t> 	</a:t>
            </a:r>
            <a:endParaRPr sz="2400">
              <a:latin typeface="Times New Roman" panose="02020603050405020304"/>
              <a:cs typeface="Times New Roman" panose="02020603050405020304"/>
            </a:endParaRPr>
          </a:p>
        </p:txBody>
      </p:sp>
      <p:sp>
        <p:nvSpPr>
          <p:cNvPr id="12" name="object 12"/>
          <p:cNvSpPr/>
          <p:nvPr/>
        </p:nvSpPr>
        <p:spPr>
          <a:xfrm>
            <a:off x="4634484" y="3910584"/>
            <a:ext cx="3840479" cy="2836164"/>
          </a:xfrm>
          <a:prstGeom prst="rect">
            <a:avLst/>
          </a:prstGeom>
          <a:blipFill>
            <a:blip r:embed="rId2" cstate="print"/>
            <a:stretch>
              <a:fillRect/>
            </a:stretch>
          </a:blipFill>
        </p:spPr>
        <p:txBody>
          <a:bodyPr wrap="square" lIns="0" tIns="0" rIns="0" bIns="0" rtlCol="0"/>
          <a:lstStyle/>
          <a:p/>
        </p:txBody>
      </p:sp>
      <p:sp>
        <p:nvSpPr>
          <p:cNvPr id="13" name="object 13"/>
          <p:cNvSpPr/>
          <p:nvPr/>
        </p:nvSpPr>
        <p:spPr>
          <a:xfrm>
            <a:off x="137160" y="4064508"/>
            <a:ext cx="4375404" cy="2630772"/>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p:txBody>
      </p:sp>
      <p:sp>
        <p:nvSpPr>
          <p:cNvPr id="6" name="object 6"/>
          <p:cNvSpPr txBox="1">
            <a:spLocks noGrp="1"/>
          </p:cNvSpPr>
          <p:nvPr>
            <p:ph type="title"/>
          </p:nvPr>
        </p:nvSpPr>
        <p:spPr>
          <a:xfrm>
            <a:off x="535940" y="300037"/>
            <a:ext cx="612203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6633"/>
                </a:solidFill>
                <a:latin typeface="微软雅黑" panose="020B0503020204020204" charset="-122"/>
                <a:cs typeface="微软雅黑" panose="020B0503020204020204" charset="-122"/>
              </a:rPr>
              <a:t>基于分布式哈希表的隔离控管技</a:t>
            </a:r>
            <a:r>
              <a:rPr sz="3200" spc="5" dirty="0">
                <a:solidFill>
                  <a:srgbClr val="006633"/>
                </a:solidFill>
                <a:latin typeface="微软雅黑" panose="020B0503020204020204" charset="-122"/>
                <a:cs typeface="微软雅黑" panose="020B0503020204020204" charset="-122"/>
              </a:rPr>
              <a:t>术</a:t>
            </a:r>
            <a:endParaRPr sz="3200">
              <a:latin typeface="微软雅黑" panose="020B0503020204020204" charset="-122"/>
              <a:cs typeface="微软雅黑" panose="020B0503020204020204" charset="-122"/>
            </a:endParaRPr>
          </a:p>
        </p:txBody>
      </p:sp>
      <p:sp>
        <p:nvSpPr>
          <p:cNvPr id="7" name="object 7"/>
          <p:cNvSpPr/>
          <p:nvPr/>
        </p:nvSpPr>
        <p:spPr>
          <a:xfrm>
            <a:off x="7773923" y="3791711"/>
            <a:ext cx="603885" cy="0"/>
          </a:xfrm>
          <a:custGeom>
            <a:avLst/>
            <a:gdLst/>
            <a:ahLst/>
            <a:cxnLst/>
            <a:rect l="l" t="t" r="r" b="b"/>
            <a:pathLst>
              <a:path w="603884">
                <a:moveTo>
                  <a:pt x="0" y="0"/>
                </a:moveTo>
                <a:lnTo>
                  <a:pt x="603503" y="0"/>
                </a:lnTo>
              </a:path>
            </a:pathLst>
          </a:custGeom>
          <a:ln w="33527">
            <a:solidFill>
              <a:srgbClr val="00AFEF"/>
            </a:solidFill>
          </a:ln>
        </p:spPr>
        <p:txBody>
          <a:bodyPr wrap="square" lIns="0" tIns="0" rIns="0" bIns="0" rtlCol="0"/>
          <a:lstStyle/>
          <a:p/>
        </p:txBody>
      </p:sp>
      <p:sp>
        <p:nvSpPr>
          <p:cNvPr id="8" name="object 8"/>
          <p:cNvSpPr/>
          <p:nvPr/>
        </p:nvSpPr>
        <p:spPr>
          <a:xfrm>
            <a:off x="688848" y="3791711"/>
            <a:ext cx="6438900" cy="0"/>
          </a:xfrm>
          <a:custGeom>
            <a:avLst/>
            <a:gdLst/>
            <a:ahLst/>
            <a:cxnLst/>
            <a:rect l="l" t="t" r="r" b="b"/>
            <a:pathLst>
              <a:path w="6438900">
                <a:moveTo>
                  <a:pt x="0" y="0"/>
                </a:moveTo>
                <a:lnTo>
                  <a:pt x="6438900" y="0"/>
                </a:lnTo>
              </a:path>
            </a:pathLst>
          </a:custGeom>
          <a:ln w="33527">
            <a:solidFill>
              <a:srgbClr val="00AFEF"/>
            </a:solidFill>
          </a:ln>
        </p:spPr>
        <p:txBody>
          <a:bodyPr wrap="square" lIns="0" tIns="0" rIns="0" bIns="0" rtlCol="0"/>
          <a:lstStyle/>
          <a:p/>
        </p:txBody>
      </p:sp>
      <p:sp>
        <p:nvSpPr>
          <p:cNvPr id="9" name="object 9"/>
          <p:cNvSpPr/>
          <p:nvPr/>
        </p:nvSpPr>
        <p:spPr>
          <a:xfrm>
            <a:off x="4998720" y="1030224"/>
            <a:ext cx="3201924" cy="2517648"/>
          </a:xfrm>
          <a:prstGeom prst="rect">
            <a:avLst/>
          </a:prstGeom>
          <a:blipFill>
            <a:blip r:embed="rId1" cstate="print"/>
            <a:stretch>
              <a:fillRect/>
            </a:stretch>
          </a:blipFill>
        </p:spPr>
        <p:txBody>
          <a:bodyPr wrap="square" lIns="0" tIns="0" rIns="0" bIns="0" rtlCol="0"/>
          <a:lstStyle/>
          <a:p/>
        </p:txBody>
      </p:sp>
      <p:sp>
        <p:nvSpPr>
          <p:cNvPr id="10" name="object 10"/>
          <p:cNvSpPr txBox="1">
            <a:spLocks noGrp="1"/>
          </p:cNvSpPr>
          <p:nvPr>
            <p:ph type="body" idx="1"/>
          </p:nvPr>
        </p:nvSpPr>
        <p:spPr>
          <a:prstGeom prst="rect">
            <a:avLst/>
          </a:prstGeom>
        </p:spPr>
        <p:txBody>
          <a:bodyPr vert="horz" wrap="square" lIns="0" tIns="146050" rIns="0" bIns="0" rtlCol="0">
            <a:spAutoFit/>
          </a:bodyPr>
          <a:lstStyle/>
          <a:p>
            <a:pPr marL="440690" indent="-252730">
              <a:lnSpc>
                <a:spcPct val="100000"/>
              </a:lnSpc>
              <a:spcBef>
                <a:spcPts val="1150"/>
              </a:spcBef>
              <a:buFont typeface="Wingdings" panose="05000000000000000000"/>
              <a:buChar char=""/>
              <a:tabLst>
                <a:tab pos="441325" algn="l"/>
              </a:tabLst>
            </a:pPr>
            <a:r>
              <a:rPr dirty="0"/>
              <a:t>索引毒</a:t>
            </a:r>
            <a:r>
              <a:rPr spc="5" dirty="0"/>
              <a:t>害</a:t>
            </a:r>
            <a:endParaRPr spc="5" dirty="0"/>
          </a:p>
          <a:p>
            <a:pPr marL="806450" lvl="1" indent="-162560">
              <a:lnSpc>
                <a:spcPct val="100000"/>
              </a:lnSpc>
              <a:spcBef>
                <a:spcPts val="975"/>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找到所有指向索引节点集的前一跳节</a:t>
            </a:r>
            <a:r>
              <a:rPr sz="1600" spc="-5" dirty="0">
                <a:latin typeface="微软雅黑" panose="020B0503020204020204" charset="-122"/>
                <a:cs typeface="微软雅黑" panose="020B0503020204020204" charset="-122"/>
              </a:rPr>
              <a:t>点</a:t>
            </a:r>
            <a:endParaRPr sz="1600">
              <a:latin typeface="微软雅黑" panose="020B0503020204020204" charset="-122"/>
              <a:cs typeface="微软雅黑" panose="020B0503020204020204" charset="-122"/>
            </a:endParaRPr>
          </a:p>
          <a:p>
            <a:pPr marL="806450" lvl="1" indent="-162560">
              <a:lnSpc>
                <a:spcPct val="100000"/>
              </a:lnSpc>
              <a:spcBef>
                <a:spcPts val="960"/>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发布伪造的</a:t>
            </a:r>
            <a:r>
              <a:rPr sz="1600" spc="-15" dirty="0">
                <a:latin typeface="微软雅黑" panose="020B0503020204020204" charset="-122"/>
                <a:cs typeface="微软雅黑" panose="020B0503020204020204" charset="-122"/>
              </a:rPr>
              <a:t>Sybil</a:t>
            </a:r>
            <a:r>
              <a:rPr sz="1600" dirty="0">
                <a:latin typeface="微软雅黑" panose="020B0503020204020204" charset="-122"/>
                <a:cs typeface="微软雅黑" panose="020B0503020204020204" charset="-122"/>
              </a:rPr>
              <a:t>节</a:t>
            </a:r>
            <a:r>
              <a:rPr sz="1600" spc="-5" dirty="0">
                <a:latin typeface="微软雅黑" panose="020B0503020204020204" charset="-122"/>
                <a:cs typeface="微软雅黑" panose="020B0503020204020204" charset="-122"/>
              </a:rPr>
              <a:t>点</a:t>
            </a:r>
            <a:endParaRPr sz="1600">
              <a:latin typeface="微软雅黑" panose="020B0503020204020204" charset="-122"/>
              <a:cs typeface="微软雅黑" panose="020B0503020204020204" charset="-122"/>
            </a:endParaRPr>
          </a:p>
          <a:p>
            <a:pPr marL="440690" indent="-252730">
              <a:lnSpc>
                <a:spcPct val="100000"/>
              </a:lnSpc>
              <a:spcBef>
                <a:spcPts val="1005"/>
              </a:spcBef>
              <a:buFont typeface="Wingdings" panose="05000000000000000000"/>
              <a:buChar char=""/>
              <a:tabLst>
                <a:tab pos="441325" algn="l"/>
              </a:tabLst>
            </a:pPr>
            <a:r>
              <a:rPr dirty="0"/>
              <a:t>路由污</a:t>
            </a:r>
            <a:r>
              <a:rPr spc="5" dirty="0"/>
              <a:t>染</a:t>
            </a:r>
            <a:endParaRPr spc="5" dirty="0"/>
          </a:p>
          <a:p>
            <a:pPr marL="806450" lvl="1" indent="-162560">
              <a:lnSpc>
                <a:spcPct val="100000"/>
              </a:lnSpc>
              <a:spcBef>
                <a:spcPts val="975"/>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生成靠近目标</a:t>
            </a:r>
            <a:r>
              <a:rPr sz="1600" spc="-5" dirty="0">
                <a:latin typeface="微软雅黑" panose="020B0503020204020204" charset="-122"/>
                <a:cs typeface="微软雅黑" panose="020B0503020204020204" charset="-122"/>
              </a:rPr>
              <a:t>Infohash</a:t>
            </a:r>
            <a:r>
              <a:rPr sz="1600" dirty="0">
                <a:latin typeface="微软雅黑" panose="020B0503020204020204" charset="-122"/>
                <a:cs typeface="微软雅黑" panose="020B0503020204020204" charset="-122"/>
              </a:rPr>
              <a:t>的节点</a:t>
            </a:r>
            <a:r>
              <a:rPr sz="1600" spc="-5" dirty="0">
                <a:latin typeface="微软雅黑" panose="020B0503020204020204" charset="-122"/>
                <a:cs typeface="微软雅黑" panose="020B0503020204020204" charset="-122"/>
              </a:rPr>
              <a:t>ID</a:t>
            </a:r>
            <a:endParaRPr sz="1600">
              <a:latin typeface="微软雅黑" panose="020B0503020204020204" charset="-122"/>
              <a:cs typeface="微软雅黑" panose="020B0503020204020204" charset="-122"/>
            </a:endParaRPr>
          </a:p>
          <a:p>
            <a:pPr marL="806450" lvl="1" indent="-162560">
              <a:lnSpc>
                <a:spcPct val="100000"/>
              </a:lnSpc>
              <a:spcBef>
                <a:spcPts val="960"/>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主动污染和被动污</a:t>
            </a:r>
            <a:r>
              <a:rPr sz="1600" spc="-5" dirty="0">
                <a:latin typeface="微软雅黑" panose="020B0503020204020204" charset="-122"/>
                <a:cs typeface="微软雅黑" panose="020B0503020204020204" charset="-122"/>
              </a:rPr>
              <a:t>染</a:t>
            </a:r>
            <a:endParaRPr sz="1600">
              <a:latin typeface="微软雅黑" panose="020B0503020204020204" charset="-122"/>
              <a:cs typeface="微软雅黑" panose="020B0503020204020204" charset="-122"/>
            </a:endParaRPr>
          </a:p>
          <a:p>
            <a:pPr marL="1418590">
              <a:lnSpc>
                <a:spcPct val="100000"/>
              </a:lnSpc>
              <a:spcBef>
                <a:spcPts val="720"/>
              </a:spcBef>
              <a:tabLst>
                <a:tab pos="6641465" algn="l"/>
                <a:tab pos="8006715" algn="l"/>
              </a:tabLst>
            </a:pPr>
            <a:r>
              <a:rPr sz="2400" b="0" u="heavy" dirty="0">
                <a:uFill>
                  <a:solidFill>
                    <a:srgbClr val="CC9900"/>
                  </a:solidFill>
                </a:uFill>
                <a:latin typeface="Times New Roman" panose="02020603050405020304"/>
                <a:cs typeface="Times New Roman" panose="02020603050405020304"/>
              </a:rPr>
              <a:t> 	</a:t>
            </a:r>
            <a:r>
              <a:rPr sz="2400" b="0" dirty="0">
                <a:latin typeface="Impact" panose="020B0806030902050204"/>
                <a:cs typeface="Impact" panose="020B0806030902050204"/>
              </a:rPr>
              <a:t>P2P </a:t>
            </a:r>
            <a:r>
              <a:rPr sz="2400" b="0" spc="-90" dirty="0">
                <a:latin typeface="Impact" panose="020B0806030902050204"/>
                <a:cs typeface="Impact" panose="020B0806030902050204"/>
              </a:rPr>
              <a:t> </a:t>
            </a:r>
            <a:r>
              <a:rPr sz="2400" b="0" u="heavy" dirty="0">
                <a:uFill>
                  <a:solidFill>
                    <a:srgbClr val="CC9900"/>
                  </a:solidFill>
                </a:uFill>
                <a:latin typeface="Times New Roman" panose="02020603050405020304"/>
                <a:cs typeface="Times New Roman" panose="02020603050405020304"/>
              </a:rPr>
              <a:t> 	</a:t>
            </a:r>
            <a:endParaRPr sz="2400">
              <a:latin typeface="Times New Roman" panose="02020603050405020304"/>
              <a:cs typeface="Times New Roman" panose="02020603050405020304"/>
            </a:endParaRPr>
          </a:p>
        </p:txBody>
      </p:sp>
      <p:sp>
        <p:nvSpPr>
          <p:cNvPr id="11" name="object 11"/>
          <p:cNvSpPr/>
          <p:nvPr/>
        </p:nvSpPr>
        <p:spPr>
          <a:xfrm>
            <a:off x="733351" y="4103343"/>
            <a:ext cx="3788410" cy="2380146"/>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5119115" y="4076700"/>
            <a:ext cx="3019043" cy="2764536"/>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73529"/>
            <a:ext cx="7988300" cy="4051300"/>
          </a:xfrm>
          <a:prstGeom prst="rect">
            <a:avLst/>
          </a:prstGeom>
        </p:spPr>
        <p:txBody>
          <a:bodyPr vert="horz" wrap="square" lIns="0" tIns="64135" rIns="0" bIns="0" rtlCol="0">
            <a:spAutoFit/>
          </a:bodyPr>
          <a:lstStyle/>
          <a:p>
            <a:pPr marL="355600" marR="5080" indent="-342900" algn="just">
              <a:lnSpc>
                <a:spcPts val="3240"/>
              </a:lnSpc>
              <a:spcBef>
                <a:spcPts val="505"/>
              </a:spcBef>
              <a:buClr>
                <a:srgbClr val="CC9900"/>
              </a:buClr>
              <a:buSzPct val="65000"/>
              <a:buFont typeface="Wingdings" panose="05000000000000000000"/>
              <a:buChar char=""/>
              <a:tabLst>
                <a:tab pos="355600" algn="l"/>
              </a:tabLst>
            </a:pPr>
            <a:r>
              <a:rPr sz="3000" dirty="0">
                <a:latin typeface="宋体" panose="02010600030101010101" pitchFamily="2" charset="-122"/>
                <a:cs typeface="宋体" panose="02010600030101010101" pitchFamily="2" charset="-122"/>
              </a:rPr>
              <a:t>特点都是</a:t>
            </a:r>
            <a:r>
              <a:rPr sz="3000" dirty="0">
                <a:solidFill>
                  <a:srgbClr val="FF0000"/>
                </a:solidFill>
                <a:latin typeface="宋体" panose="02010600030101010101" pitchFamily="2" charset="-122"/>
                <a:cs typeface="宋体" panose="02010600030101010101" pitchFamily="2" charset="-122"/>
              </a:rPr>
              <a:t>恶意节点向网络中注入大量的虚假索 引欺骗用户下载。</a:t>
            </a:r>
            <a:endParaRPr sz="3000">
              <a:solidFill>
                <a:srgbClr val="FF0000"/>
              </a:solidFill>
              <a:latin typeface="宋体" panose="02010600030101010101" pitchFamily="2" charset="-122"/>
              <a:cs typeface="宋体" panose="02010600030101010101" pitchFamily="2" charset="-122"/>
            </a:endParaRPr>
          </a:p>
          <a:p>
            <a:pPr marL="355600" indent="-342900" algn="just">
              <a:lnSpc>
                <a:spcPct val="100000"/>
              </a:lnSpc>
              <a:spcBef>
                <a:spcPts val="315"/>
              </a:spcBef>
              <a:buClr>
                <a:srgbClr val="CC9900"/>
              </a:buClr>
              <a:buSzPct val="65000"/>
              <a:buFont typeface="Wingdings" panose="05000000000000000000"/>
              <a:buChar char=""/>
              <a:tabLst>
                <a:tab pos="355600" algn="l"/>
              </a:tabLst>
            </a:pPr>
            <a:r>
              <a:rPr sz="3000" dirty="0">
                <a:latin typeface="宋体" panose="02010600030101010101" pitchFamily="2" charset="-122"/>
                <a:cs typeface="宋体" panose="02010600030101010101" pitchFamily="2" charset="-122"/>
              </a:rPr>
              <a:t>这类攻击可以细分成两种方式</a:t>
            </a:r>
            <a:endParaRPr sz="3000">
              <a:latin typeface="宋体" panose="02010600030101010101" pitchFamily="2" charset="-122"/>
              <a:cs typeface="宋体" panose="02010600030101010101" pitchFamily="2" charset="-122"/>
            </a:endParaRPr>
          </a:p>
          <a:p>
            <a:pPr marL="682625" marR="33020" lvl="1" indent="-325755" algn="just">
              <a:lnSpc>
                <a:spcPct val="90000"/>
              </a:lnSpc>
              <a:spcBef>
                <a:spcPts val="600"/>
              </a:spcBef>
              <a:buClr>
                <a:srgbClr val="3A812E"/>
              </a:buClr>
              <a:buSzPct val="60000"/>
              <a:buFont typeface="Wingdings" panose="05000000000000000000"/>
              <a:buChar char=""/>
              <a:tabLst>
                <a:tab pos="682625" algn="l"/>
              </a:tabLst>
            </a:pPr>
            <a:r>
              <a:rPr sz="2600" dirty="0">
                <a:highlight>
                  <a:srgbClr val="FFFF00"/>
                </a:highlight>
                <a:latin typeface="宋体" panose="02010600030101010101" pitchFamily="2" charset="-122"/>
                <a:cs typeface="宋体" panose="02010600030101010101" pitchFamily="2" charset="-122"/>
              </a:rPr>
              <a:t>索引毒害</a:t>
            </a:r>
            <a:r>
              <a:rPr sz="2600" dirty="0">
                <a:latin typeface="宋体" panose="02010600030101010101" pitchFamily="2" charset="-122"/>
                <a:cs typeface="宋体" panose="02010600030101010101" pitchFamily="2" charset="-122"/>
              </a:rPr>
              <a:t>：</a:t>
            </a:r>
            <a:r>
              <a:rPr sz="2600" dirty="0">
                <a:latin typeface="Wingdings" panose="05000000000000000000"/>
                <a:cs typeface="Wingdings" panose="05000000000000000000"/>
              </a:rPr>
              <a:t></a:t>
            </a:r>
            <a:r>
              <a:rPr sz="2600" spc="25" dirty="0">
                <a:latin typeface="Times New Roman" panose="02020603050405020304"/>
                <a:cs typeface="Times New Roman" panose="02020603050405020304"/>
              </a:rPr>
              <a:t> </a:t>
            </a:r>
            <a:r>
              <a:rPr sz="2600" dirty="0">
                <a:solidFill>
                  <a:srgbClr val="FF0000"/>
                </a:solidFill>
                <a:latin typeface="宋体" panose="02010600030101010101" pitchFamily="2" charset="-122"/>
                <a:cs typeface="宋体" panose="02010600030101010101" pitchFamily="2" charset="-122"/>
              </a:rPr>
              <a:t>文件索</a:t>
            </a:r>
            <a:r>
              <a:rPr sz="2600" spc="5" dirty="0">
                <a:solidFill>
                  <a:srgbClr val="FF0000"/>
                </a:solidFill>
                <a:latin typeface="宋体" panose="02010600030101010101" pitchFamily="2" charset="-122"/>
                <a:cs typeface="宋体" panose="02010600030101010101" pitchFamily="2" charset="-122"/>
              </a:rPr>
              <a:t>引</a:t>
            </a:r>
            <a:r>
              <a:rPr sz="2600" spc="75" dirty="0">
                <a:latin typeface="宋体" panose="02010600030101010101" pitchFamily="2" charset="-122"/>
                <a:cs typeface="宋体" panose="02010600030101010101" pitchFamily="2" charset="-122"/>
              </a:rPr>
              <a:t> </a:t>
            </a:r>
            <a:r>
              <a:rPr sz="2600" dirty="0">
                <a:latin typeface="宋体" panose="02010600030101010101" pitchFamily="2" charset="-122"/>
                <a:cs typeface="宋体" panose="02010600030101010101" pitchFamily="2" charset="-122"/>
              </a:rPr>
              <a:t>提供和</a:t>
            </a:r>
            <a:r>
              <a:rPr sz="2600" dirty="0">
                <a:solidFill>
                  <a:srgbClr val="FF0000"/>
                </a:solidFill>
                <a:latin typeface="宋体" panose="02010600030101010101" pitchFamily="2" charset="-122"/>
                <a:cs typeface="宋体" panose="02010600030101010101" pitchFamily="2" charset="-122"/>
              </a:rPr>
              <a:t>热点</a:t>
            </a:r>
            <a:r>
              <a:rPr sz="2600" dirty="0">
                <a:latin typeface="宋体" panose="02010600030101010101" pitchFamily="2" charset="-122"/>
                <a:cs typeface="宋体" panose="02010600030101010101" pitchFamily="2" charset="-122"/>
              </a:rPr>
              <a:t>的文件</a:t>
            </a:r>
            <a:r>
              <a:rPr sz="2600" dirty="0">
                <a:solidFill>
                  <a:srgbClr val="FF0000"/>
                </a:solidFill>
                <a:latin typeface="宋体" panose="02010600030101010101" pitchFamily="2" charset="-122"/>
                <a:cs typeface="宋体" panose="02010600030101010101" pitchFamily="2" charset="-122"/>
              </a:rPr>
              <a:t>相同</a:t>
            </a:r>
            <a:r>
              <a:rPr sz="2600" spc="5" dirty="0">
                <a:solidFill>
                  <a:srgbClr val="FF0000"/>
                </a:solidFill>
                <a:latin typeface="宋体" panose="02010600030101010101" pitchFamily="2" charset="-122"/>
                <a:cs typeface="宋体" panose="02010600030101010101" pitchFamily="2" charset="-122"/>
              </a:rPr>
              <a:t>的 </a:t>
            </a:r>
            <a:r>
              <a:rPr sz="2600" dirty="0">
                <a:solidFill>
                  <a:srgbClr val="FF0000"/>
                </a:solidFill>
                <a:latin typeface="宋体" panose="02010600030101010101" pitchFamily="2" charset="-122"/>
                <a:cs typeface="宋体" panose="02010600030101010101" pitchFamily="2" charset="-122"/>
              </a:rPr>
              <a:t>文件描述信息</a:t>
            </a:r>
            <a:r>
              <a:rPr sz="2600" dirty="0">
                <a:latin typeface="宋体" panose="02010600030101010101" pitchFamily="2" charset="-122"/>
                <a:cs typeface="宋体" panose="02010600030101010101" pitchFamily="2" charset="-122"/>
              </a:rPr>
              <a:t>，</a:t>
            </a:r>
            <a:r>
              <a:rPr sz="2600" dirty="0">
                <a:solidFill>
                  <a:srgbClr val="FF0000"/>
                </a:solidFill>
                <a:latin typeface="宋体" panose="02010600030101010101" pitchFamily="2" charset="-122"/>
                <a:cs typeface="宋体" panose="02010600030101010101" pitchFamily="2" charset="-122"/>
              </a:rPr>
              <a:t>和不存在的文件源</a:t>
            </a:r>
            <a:r>
              <a:rPr sz="2600" dirty="0">
                <a:latin typeface="宋体" panose="02010600030101010101" pitchFamily="2" charset="-122"/>
                <a:cs typeface="宋体" panose="02010600030101010101" pitchFamily="2" charset="-122"/>
              </a:rPr>
              <a:t>，让用户很难找 到真实的热点文件</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682625" marR="33020" lvl="1" indent="-325755">
              <a:lnSpc>
                <a:spcPct val="90000"/>
              </a:lnSpc>
              <a:spcBef>
                <a:spcPts val="585"/>
              </a:spcBef>
              <a:buClr>
                <a:srgbClr val="3A812E"/>
              </a:buClr>
              <a:buSzPct val="60000"/>
              <a:buFont typeface="Wingdings" panose="05000000000000000000"/>
              <a:buChar char=""/>
              <a:tabLst>
                <a:tab pos="681990" algn="l"/>
                <a:tab pos="682625" algn="l"/>
              </a:tabLst>
            </a:pPr>
            <a:r>
              <a:rPr sz="2600" dirty="0">
                <a:highlight>
                  <a:srgbClr val="FFFF00"/>
                </a:highlight>
                <a:latin typeface="宋体" panose="02010600030101010101" pitchFamily="2" charset="-122"/>
                <a:cs typeface="宋体" panose="02010600030101010101" pitchFamily="2" charset="-122"/>
              </a:rPr>
              <a:t>索引污染</a:t>
            </a:r>
            <a:r>
              <a:rPr sz="2600" dirty="0">
                <a:latin typeface="宋体" panose="02010600030101010101" pitchFamily="2" charset="-122"/>
                <a:cs typeface="宋体" panose="02010600030101010101" pitchFamily="2" charset="-122"/>
              </a:rPr>
              <a:t>：</a:t>
            </a:r>
            <a:r>
              <a:rPr sz="2600" dirty="0">
                <a:latin typeface="Wingdings" panose="05000000000000000000"/>
                <a:cs typeface="Wingdings" panose="05000000000000000000"/>
              </a:rPr>
              <a:t></a:t>
            </a:r>
            <a:r>
              <a:rPr sz="2600" spc="25" dirty="0">
                <a:latin typeface="Times New Roman" panose="02020603050405020304"/>
                <a:cs typeface="Times New Roman" panose="02020603050405020304"/>
              </a:rPr>
              <a:t> </a:t>
            </a:r>
            <a:r>
              <a:rPr sz="2600" dirty="0">
                <a:solidFill>
                  <a:srgbClr val="FF0000"/>
                </a:solidFill>
                <a:latin typeface="宋体" panose="02010600030101010101" pitchFamily="2" charset="-122"/>
                <a:cs typeface="宋体" panose="02010600030101010101" pitchFamily="2" charset="-122"/>
              </a:rPr>
              <a:t>文件内</a:t>
            </a:r>
            <a:r>
              <a:rPr sz="2600" spc="5" dirty="0">
                <a:solidFill>
                  <a:srgbClr val="FF0000"/>
                </a:solidFill>
                <a:latin typeface="宋体" panose="02010600030101010101" pitchFamily="2" charset="-122"/>
                <a:cs typeface="宋体" panose="02010600030101010101" pitchFamily="2" charset="-122"/>
              </a:rPr>
              <a:t>容</a:t>
            </a:r>
            <a:r>
              <a:rPr sz="2600" spc="-615" dirty="0">
                <a:latin typeface="宋体" panose="02010600030101010101" pitchFamily="2" charset="-122"/>
                <a:cs typeface="宋体" panose="02010600030101010101" pitchFamily="2" charset="-122"/>
              </a:rPr>
              <a:t> </a:t>
            </a:r>
            <a:r>
              <a:rPr sz="2600" dirty="0">
                <a:latin typeface="宋体" panose="02010600030101010101" pitchFamily="2" charset="-122"/>
                <a:cs typeface="宋体" panose="02010600030101010101" pitchFamily="2" charset="-122"/>
              </a:rPr>
              <a:t>通过</a:t>
            </a:r>
            <a:r>
              <a:rPr sz="2600" dirty="0">
                <a:solidFill>
                  <a:srgbClr val="FF0000"/>
                </a:solidFill>
                <a:latin typeface="宋体" panose="02010600030101010101" pitchFamily="2" charset="-122"/>
                <a:cs typeface="宋体" panose="02010600030101010101" pitchFamily="2" charset="-122"/>
              </a:rPr>
              <a:t>虚假的索引</a:t>
            </a:r>
            <a:r>
              <a:rPr sz="2600" dirty="0">
                <a:latin typeface="宋体" panose="02010600030101010101" pitchFamily="2" charset="-122"/>
                <a:cs typeface="宋体" panose="02010600030101010101" pitchFamily="2" charset="-122"/>
              </a:rPr>
              <a:t>指向</a:t>
            </a:r>
            <a:r>
              <a:rPr sz="2600" dirty="0">
                <a:solidFill>
                  <a:srgbClr val="FF0000"/>
                </a:solidFill>
                <a:latin typeface="宋体" panose="02010600030101010101" pitchFamily="2" charset="-122"/>
                <a:cs typeface="宋体" panose="02010600030101010101" pitchFamily="2" charset="-122"/>
              </a:rPr>
              <a:t>恶</a:t>
            </a:r>
            <a:r>
              <a:rPr sz="2600" spc="5" dirty="0">
                <a:solidFill>
                  <a:srgbClr val="FF0000"/>
                </a:solidFill>
                <a:latin typeface="宋体" panose="02010600030101010101" pitchFamily="2" charset="-122"/>
                <a:cs typeface="宋体" panose="02010600030101010101" pitchFamily="2" charset="-122"/>
              </a:rPr>
              <a:t>意 </a:t>
            </a:r>
            <a:r>
              <a:rPr sz="2600" dirty="0">
                <a:solidFill>
                  <a:srgbClr val="FF0000"/>
                </a:solidFill>
                <a:latin typeface="宋体" panose="02010600030101010101" pitchFamily="2" charset="-122"/>
                <a:cs typeface="宋体" panose="02010600030101010101" pitchFamily="2" charset="-122"/>
              </a:rPr>
              <a:t>节点的伪造文件</a:t>
            </a:r>
            <a:r>
              <a:rPr sz="2600" dirty="0">
                <a:latin typeface="宋体" panose="02010600030101010101" pitchFamily="2" charset="-122"/>
                <a:cs typeface="宋体" panose="02010600030101010101" pitchFamily="2" charset="-122"/>
              </a:rPr>
              <a:t>。用户下载到以后如果不及时检查 可能继续共享虚假文件，</a:t>
            </a:r>
            <a:r>
              <a:rPr sz="2600" dirty="0">
                <a:solidFill>
                  <a:srgbClr val="FF0000"/>
                </a:solidFill>
                <a:latin typeface="宋体" panose="02010600030101010101" pitchFamily="2" charset="-122"/>
                <a:cs typeface="宋体" panose="02010600030101010101" pitchFamily="2" charset="-122"/>
              </a:rPr>
              <a:t>使得网络中出现大量的虚 假拷贝</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索引毒害</a:t>
            </a:r>
            <a:endParaRPr sz="4200">
              <a:latin typeface="宋体" panose="02010600030101010101" pitchFamily="2" charset="-122"/>
              <a:cs typeface="宋体" panose="02010600030101010101" pitchFamily="2" charset="-122"/>
            </a:endParaRPr>
          </a:p>
        </p:txBody>
      </p:sp>
      <p:sp>
        <p:nvSpPr>
          <p:cNvPr id="4" name="object 4"/>
          <p:cNvSpPr/>
          <p:nvPr/>
        </p:nvSpPr>
        <p:spPr>
          <a:xfrm>
            <a:off x="3563937" y="3075012"/>
            <a:ext cx="4423168" cy="3020987"/>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2772410" y="4658715"/>
            <a:ext cx="751281" cy="645121"/>
          </a:xfrm>
          <a:prstGeom prst="rect">
            <a:avLst/>
          </a:prstGeom>
          <a:blipFill>
            <a:blip r:embed="rId2" cstate="print"/>
            <a:stretch>
              <a:fillRect/>
            </a:stretch>
          </a:blipFill>
        </p:spPr>
        <p:txBody>
          <a:bodyPr wrap="square" lIns="0" tIns="0" rIns="0" bIns="0" rtlCol="0"/>
          <a:lstStyle/>
          <a:p/>
        </p:txBody>
      </p:sp>
      <p:sp>
        <p:nvSpPr>
          <p:cNvPr id="6" name="object 6"/>
          <p:cNvSpPr txBox="1"/>
          <p:nvPr/>
        </p:nvSpPr>
        <p:spPr>
          <a:xfrm>
            <a:off x="2779077" y="4242752"/>
            <a:ext cx="1105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202.0.1.9</a:t>
            </a:r>
            <a:r>
              <a:rPr sz="1800" dirty="0">
                <a:latin typeface="Arial" panose="020B0604020202020204"/>
                <a:cs typeface="Arial" panose="020B0604020202020204"/>
              </a:rPr>
              <a:t>8</a:t>
            </a:r>
            <a:endParaRPr sz="1800">
              <a:latin typeface="Arial" panose="020B0604020202020204"/>
              <a:cs typeface="Arial" panose="020B0604020202020204"/>
            </a:endParaRPr>
          </a:p>
        </p:txBody>
      </p:sp>
      <p:sp>
        <p:nvSpPr>
          <p:cNvPr id="7" name="object 7"/>
          <p:cNvSpPr txBox="1"/>
          <p:nvPr/>
        </p:nvSpPr>
        <p:spPr>
          <a:xfrm>
            <a:off x="7532052" y="3737927"/>
            <a:ext cx="961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a:t>
            </a:r>
            <a:r>
              <a:rPr sz="1800" spc="-140" dirty="0">
                <a:latin typeface="Arial" panose="020B0604020202020204"/>
                <a:cs typeface="Arial" panose="020B0604020202020204"/>
              </a:rPr>
              <a:t>1</a:t>
            </a:r>
            <a:r>
              <a:rPr sz="1800" spc="-5" dirty="0">
                <a:latin typeface="Arial" panose="020B0604020202020204"/>
                <a:cs typeface="Arial" panose="020B0604020202020204"/>
              </a:rPr>
              <a:t>1.1.1.</a:t>
            </a:r>
            <a:r>
              <a:rPr sz="1800" dirty="0">
                <a:latin typeface="Arial" panose="020B0604020202020204"/>
                <a:cs typeface="Arial" panose="020B0604020202020204"/>
              </a:rPr>
              <a:t>6</a:t>
            </a:r>
            <a:endParaRPr sz="1800">
              <a:latin typeface="Arial" panose="020B0604020202020204"/>
              <a:cs typeface="Arial" panose="020B0604020202020204"/>
            </a:endParaRPr>
          </a:p>
        </p:txBody>
      </p:sp>
      <p:sp>
        <p:nvSpPr>
          <p:cNvPr id="8" name="object 8"/>
          <p:cNvSpPr txBox="1"/>
          <p:nvPr/>
        </p:nvSpPr>
        <p:spPr>
          <a:xfrm>
            <a:off x="7098665" y="6187440"/>
            <a:ext cx="1105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172.2.1.2</a:t>
            </a:r>
            <a:r>
              <a:rPr sz="1800" dirty="0">
                <a:latin typeface="Arial" panose="020B0604020202020204"/>
                <a:cs typeface="Arial" panose="020B0604020202020204"/>
              </a:rPr>
              <a:t>0</a:t>
            </a:r>
            <a:endParaRPr sz="1800">
              <a:latin typeface="Arial" panose="020B0604020202020204"/>
              <a:cs typeface="Arial" panose="020B0604020202020204"/>
            </a:endParaRPr>
          </a:p>
        </p:txBody>
      </p:sp>
      <p:sp>
        <p:nvSpPr>
          <p:cNvPr id="9" name="object 9"/>
          <p:cNvSpPr/>
          <p:nvPr/>
        </p:nvSpPr>
        <p:spPr>
          <a:xfrm>
            <a:off x="179831" y="4507991"/>
            <a:ext cx="1082040" cy="1295400"/>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5358485" y="2122246"/>
            <a:ext cx="1306487" cy="733666"/>
          </a:xfrm>
          <a:prstGeom prst="rect">
            <a:avLst/>
          </a:prstGeom>
          <a:blipFill>
            <a:blip r:embed="rId4" cstate="print"/>
            <a:stretch>
              <a:fillRect/>
            </a:stretch>
          </a:blipFill>
        </p:spPr>
        <p:txBody>
          <a:bodyPr wrap="square" lIns="0" tIns="0" rIns="0" bIns="0" rtlCol="0"/>
          <a:lstStyle/>
          <a:p/>
        </p:txBody>
      </p:sp>
      <p:sp>
        <p:nvSpPr>
          <p:cNvPr id="11" name="object 11"/>
          <p:cNvSpPr txBox="1"/>
          <p:nvPr/>
        </p:nvSpPr>
        <p:spPr>
          <a:xfrm>
            <a:off x="5803265" y="1866265"/>
            <a:ext cx="132524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panose="020B0604020202020204"/>
                <a:cs typeface="Arial" panose="020B0604020202020204"/>
              </a:rPr>
              <a:t>111.22.22.22</a:t>
            </a:r>
            <a:endParaRPr sz="1800">
              <a:latin typeface="Arial" panose="020B0604020202020204"/>
              <a:cs typeface="Arial" panose="020B0604020202020204"/>
            </a:endParaRPr>
          </a:p>
        </p:txBody>
      </p:sp>
      <p:sp>
        <p:nvSpPr>
          <p:cNvPr id="12" name="object 12"/>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7</a:t>
            </a:r>
            <a:endParaRPr sz="1400">
              <a:latin typeface="Arial" panose="020B0604020202020204"/>
              <a:cs typeface="Arial" panose="020B0604020202020204"/>
            </a:endParaRPr>
          </a:p>
        </p:txBody>
      </p:sp>
      <p:sp>
        <p:nvSpPr>
          <p:cNvPr id="13" name="object 13"/>
          <p:cNvSpPr/>
          <p:nvPr/>
        </p:nvSpPr>
        <p:spPr>
          <a:xfrm>
            <a:off x="3851147" y="3877055"/>
            <a:ext cx="538480" cy="178435"/>
          </a:xfrm>
          <a:custGeom>
            <a:avLst/>
            <a:gdLst/>
            <a:ahLst/>
            <a:cxnLst/>
            <a:rect l="l" t="t" r="r" b="b"/>
            <a:pathLst>
              <a:path w="538479" h="178435">
                <a:moveTo>
                  <a:pt x="393191" y="178308"/>
                </a:moveTo>
                <a:lnTo>
                  <a:pt x="0" y="178308"/>
                </a:lnTo>
                <a:lnTo>
                  <a:pt x="144779" y="0"/>
                </a:lnTo>
                <a:lnTo>
                  <a:pt x="537972" y="0"/>
                </a:lnTo>
                <a:lnTo>
                  <a:pt x="393191" y="178308"/>
                </a:lnTo>
                <a:close/>
              </a:path>
            </a:pathLst>
          </a:custGeom>
          <a:solidFill>
            <a:srgbClr val="33CCCC"/>
          </a:solidFill>
        </p:spPr>
        <p:txBody>
          <a:bodyPr wrap="square" lIns="0" tIns="0" rIns="0" bIns="0" rtlCol="0"/>
          <a:lstStyle/>
          <a:p/>
        </p:txBody>
      </p:sp>
      <p:sp>
        <p:nvSpPr>
          <p:cNvPr id="14" name="object 14"/>
          <p:cNvSpPr/>
          <p:nvPr/>
        </p:nvSpPr>
        <p:spPr>
          <a:xfrm>
            <a:off x="4123944" y="3290315"/>
            <a:ext cx="247015" cy="593090"/>
          </a:xfrm>
          <a:custGeom>
            <a:avLst/>
            <a:gdLst/>
            <a:ahLst/>
            <a:cxnLst/>
            <a:rect l="l" t="t" r="r" b="b"/>
            <a:pathLst>
              <a:path w="247014" h="593089">
                <a:moveTo>
                  <a:pt x="0" y="0"/>
                </a:moveTo>
                <a:lnTo>
                  <a:pt x="246887" y="0"/>
                </a:lnTo>
                <a:lnTo>
                  <a:pt x="246887" y="592836"/>
                </a:lnTo>
                <a:lnTo>
                  <a:pt x="0" y="592836"/>
                </a:lnTo>
                <a:lnTo>
                  <a:pt x="0" y="0"/>
                </a:lnTo>
                <a:close/>
              </a:path>
            </a:pathLst>
          </a:custGeom>
          <a:solidFill>
            <a:srgbClr val="33CCCC"/>
          </a:solidFill>
        </p:spPr>
        <p:txBody>
          <a:bodyPr wrap="square" lIns="0" tIns="0" rIns="0" bIns="0" rtlCol="0"/>
          <a:lstStyle/>
          <a:p/>
        </p:txBody>
      </p:sp>
      <p:sp>
        <p:nvSpPr>
          <p:cNvPr id="15" name="object 15"/>
          <p:cNvSpPr/>
          <p:nvPr/>
        </p:nvSpPr>
        <p:spPr>
          <a:xfrm>
            <a:off x="3854196" y="3457955"/>
            <a:ext cx="341630" cy="593090"/>
          </a:xfrm>
          <a:custGeom>
            <a:avLst/>
            <a:gdLst/>
            <a:ahLst/>
            <a:cxnLst/>
            <a:rect l="l" t="t" r="r" b="b"/>
            <a:pathLst>
              <a:path w="341629" h="593089">
                <a:moveTo>
                  <a:pt x="0" y="0"/>
                </a:moveTo>
                <a:lnTo>
                  <a:pt x="341375" y="0"/>
                </a:lnTo>
                <a:lnTo>
                  <a:pt x="341375" y="592836"/>
                </a:lnTo>
                <a:lnTo>
                  <a:pt x="0" y="592836"/>
                </a:lnTo>
                <a:lnTo>
                  <a:pt x="0" y="0"/>
                </a:lnTo>
                <a:close/>
              </a:path>
            </a:pathLst>
          </a:custGeom>
          <a:solidFill>
            <a:srgbClr val="33CCCC"/>
          </a:solidFill>
        </p:spPr>
        <p:txBody>
          <a:bodyPr wrap="square" lIns="0" tIns="0" rIns="0" bIns="0" rtlCol="0"/>
          <a:lstStyle/>
          <a:p/>
        </p:txBody>
      </p:sp>
      <p:sp>
        <p:nvSpPr>
          <p:cNvPr id="16" name="object 16"/>
          <p:cNvSpPr/>
          <p:nvPr/>
        </p:nvSpPr>
        <p:spPr>
          <a:xfrm>
            <a:off x="3850106" y="3453180"/>
            <a:ext cx="350520" cy="602615"/>
          </a:xfrm>
          <a:custGeom>
            <a:avLst/>
            <a:gdLst/>
            <a:ahLst/>
            <a:cxnLst/>
            <a:rect l="l" t="t" r="r" b="b"/>
            <a:pathLst>
              <a:path w="350520" h="602614">
                <a:moveTo>
                  <a:pt x="350354" y="602614"/>
                </a:moveTo>
                <a:lnTo>
                  <a:pt x="0" y="602614"/>
                </a:lnTo>
                <a:lnTo>
                  <a:pt x="0" y="0"/>
                </a:lnTo>
                <a:lnTo>
                  <a:pt x="350354" y="0"/>
                </a:lnTo>
                <a:lnTo>
                  <a:pt x="350354" y="4762"/>
                </a:lnTo>
                <a:lnTo>
                  <a:pt x="9525" y="4762"/>
                </a:lnTo>
                <a:lnTo>
                  <a:pt x="4762" y="9525"/>
                </a:lnTo>
                <a:lnTo>
                  <a:pt x="9525" y="9525"/>
                </a:lnTo>
                <a:lnTo>
                  <a:pt x="9525" y="593089"/>
                </a:lnTo>
                <a:lnTo>
                  <a:pt x="4762" y="593089"/>
                </a:lnTo>
                <a:lnTo>
                  <a:pt x="9525" y="597852"/>
                </a:lnTo>
                <a:lnTo>
                  <a:pt x="350354" y="597852"/>
                </a:lnTo>
                <a:lnTo>
                  <a:pt x="350354" y="602614"/>
                </a:lnTo>
                <a:close/>
              </a:path>
              <a:path w="350520" h="602614">
                <a:moveTo>
                  <a:pt x="9525" y="9525"/>
                </a:moveTo>
                <a:lnTo>
                  <a:pt x="4762" y="9525"/>
                </a:lnTo>
                <a:lnTo>
                  <a:pt x="9525" y="4762"/>
                </a:lnTo>
                <a:lnTo>
                  <a:pt x="9525" y="9525"/>
                </a:lnTo>
                <a:close/>
              </a:path>
              <a:path w="350520" h="602614">
                <a:moveTo>
                  <a:pt x="340829" y="9525"/>
                </a:moveTo>
                <a:lnTo>
                  <a:pt x="9525" y="9525"/>
                </a:lnTo>
                <a:lnTo>
                  <a:pt x="9525" y="4762"/>
                </a:lnTo>
                <a:lnTo>
                  <a:pt x="340829" y="4762"/>
                </a:lnTo>
                <a:lnTo>
                  <a:pt x="340829" y="9525"/>
                </a:lnTo>
                <a:close/>
              </a:path>
              <a:path w="350520" h="602614">
                <a:moveTo>
                  <a:pt x="340829" y="597852"/>
                </a:moveTo>
                <a:lnTo>
                  <a:pt x="340829" y="4762"/>
                </a:lnTo>
                <a:lnTo>
                  <a:pt x="345592" y="9525"/>
                </a:lnTo>
                <a:lnTo>
                  <a:pt x="350354" y="9525"/>
                </a:lnTo>
                <a:lnTo>
                  <a:pt x="350354" y="593089"/>
                </a:lnTo>
                <a:lnTo>
                  <a:pt x="345592" y="593089"/>
                </a:lnTo>
                <a:lnTo>
                  <a:pt x="340829" y="597852"/>
                </a:lnTo>
                <a:close/>
              </a:path>
              <a:path w="350520" h="602614">
                <a:moveTo>
                  <a:pt x="350354" y="9525"/>
                </a:moveTo>
                <a:lnTo>
                  <a:pt x="345592" y="9525"/>
                </a:lnTo>
                <a:lnTo>
                  <a:pt x="340829" y="4762"/>
                </a:lnTo>
                <a:lnTo>
                  <a:pt x="350354" y="4762"/>
                </a:lnTo>
                <a:lnTo>
                  <a:pt x="350354" y="9525"/>
                </a:lnTo>
                <a:close/>
              </a:path>
              <a:path w="350520" h="602614">
                <a:moveTo>
                  <a:pt x="9525" y="597852"/>
                </a:moveTo>
                <a:lnTo>
                  <a:pt x="4762" y="593089"/>
                </a:lnTo>
                <a:lnTo>
                  <a:pt x="9525" y="593089"/>
                </a:lnTo>
                <a:lnTo>
                  <a:pt x="9525" y="597852"/>
                </a:lnTo>
                <a:close/>
              </a:path>
              <a:path w="350520" h="602614">
                <a:moveTo>
                  <a:pt x="340829" y="597852"/>
                </a:moveTo>
                <a:lnTo>
                  <a:pt x="9525" y="597852"/>
                </a:lnTo>
                <a:lnTo>
                  <a:pt x="9525" y="593089"/>
                </a:lnTo>
                <a:lnTo>
                  <a:pt x="340829" y="593089"/>
                </a:lnTo>
                <a:lnTo>
                  <a:pt x="340829" y="597852"/>
                </a:lnTo>
                <a:close/>
              </a:path>
              <a:path w="350520" h="602614">
                <a:moveTo>
                  <a:pt x="350354" y="597852"/>
                </a:moveTo>
                <a:lnTo>
                  <a:pt x="340829" y="597852"/>
                </a:lnTo>
                <a:lnTo>
                  <a:pt x="345592" y="593089"/>
                </a:lnTo>
                <a:lnTo>
                  <a:pt x="350354" y="593089"/>
                </a:lnTo>
                <a:lnTo>
                  <a:pt x="350354" y="597852"/>
                </a:lnTo>
                <a:close/>
              </a:path>
            </a:pathLst>
          </a:custGeom>
          <a:solidFill>
            <a:srgbClr val="000000"/>
          </a:solidFill>
        </p:spPr>
        <p:txBody>
          <a:bodyPr wrap="square" lIns="0" tIns="0" rIns="0" bIns="0" rtlCol="0"/>
          <a:lstStyle/>
          <a:p/>
        </p:txBody>
      </p:sp>
      <p:sp>
        <p:nvSpPr>
          <p:cNvPr id="17" name="object 17"/>
          <p:cNvSpPr/>
          <p:nvPr/>
        </p:nvSpPr>
        <p:spPr>
          <a:xfrm>
            <a:off x="3851147" y="3284220"/>
            <a:ext cx="538480" cy="178435"/>
          </a:xfrm>
          <a:custGeom>
            <a:avLst/>
            <a:gdLst/>
            <a:ahLst/>
            <a:cxnLst/>
            <a:rect l="l" t="t" r="r" b="b"/>
            <a:pathLst>
              <a:path w="538479" h="178435">
                <a:moveTo>
                  <a:pt x="393191" y="178307"/>
                </a:moveTo>
                <a:lnTo>
                  <a:pt x="0" y="178307"/>
                </a:lnTo>
                <a:lnTo>
                  <a:pt x="144779" y="0"/>
                </a:lnTo>
                <a:lnTo>
                  <a:pt x="537972" y="0"/>
                </a:lnTo>
                <a:lnTo>
                  <a:pt x="393191" y="178307"/>
                </a:lnTo>
                <a:close/>
              </a:path>
            </a:pathLst>
          </a:custGeom>
          <a:solidFill>
            <a:srgbClr val="33CCCC"/>
          </a:solidFill>
        </p:spPr>
        <p:txBody>
          <a:bodyPr wrap="square" lIns="0" tIns="0" rIns="0" bIns="0" rtlCol="0"/>
          <a:lstStyle/>
          <a:p/>
        </p:txBody>
      </p:sp>
      <p:sp>
        <p:nvSpPr>
          <p:cNvPr id="18" name="object 18"/>
          <p:cNvSpPr/>
          <p:nvPr/>
        </p:nvSpPr>
        <p:spPr>
          <a:xfrm>
            <a:off x="3841254" y="3279775"/>
            <a:ext cx="558800" cy="187960"/>
          </a:xfrm>
          <a:custGeom>
            <a:avLst/>
            <a:gdLst/>
            <a:ahLst/>
            <a:cxnLst/>
            <a:rect l="l" t="t" r="r" b="b"/>
            <a:pathLst>
              <a:path w="558800" h="187960">
                <a:moveTo>
                  <a:pt x="405231" y="187960"/>
                </a:moveTo>
                <a:lnTo>
                  <a:pt x="0" y="187960"/>
                </a:lnTo>
                <a:lnTo>
                  <a:pt x="152971" y="0"/>
                </a:lnTo>
                <a:lnTo>
                  <a:pt x="558203" y="0"/>
                </a:lnTo>
                <a:lnTo>
                  <a:pt x="556776" y="1752"/>
                </a:lnTo>
                <a:lnTo>
                  <a:pt x="544487" y="1752"/>
                </a:lnTo>
                <a:lnTo>
                  <a:pt x="539588" y="7772"/>
                </a:lnTo>
                <a:lnTo>
                  <a:pt x="158927" y="7772"/>
                </a:lnTo>
                <a:lnTo>
                  <a:pt x="155232" y="9525"/>
                </a:lnTo>
                <a:lnTo>
                  <a:pt x="157501" y="9525"/>
                </a:lnTo>
                <a:lnTo>
                  <a:pt x="20031" y="178435"/>
                </a:lnTo>
                <a:lnTo>
                  <a:pt x="10020" y="178435"/>
                </a:lnTo>
                <a:lnTo>
                  <a:pt x="13715" y="186194"/>
                </a:lnTo>
                <a:lnTo>
                  <a:pt x="406668" y="186194"/>
                </a:lnTo>
                <a:lnTo>
                  <a:pt x="405231" y="187960"/>
                </a:lnTo>
                <a:close/>
              </a:path>
              <a:path w="558800" h="187960">
                <a:moveTo>
                  <a:pt x="399275" y="180187"/>
                </a:moveTo>
                <a:lnTo>
                  <a:pt x="544487" y="1752"/>
                </a:lnTo>
                <a:lnTo>
                  <a:pt x="548182" y="9525"/>
                </a:lnTo>
                <a:lnTo>
                  <a:pt x="550451" y="9525"/>
                </a:lnTo>
                <a:lnTo>
                  <a:pt x="412983" y="178435"/>
                </a:lnTo>
                <a:lnTo>
                  <a:pt x="402970" y="178435"/>
                </a:lnTo>
                <a:lnTo>
                  <a:pt x="399275" y="180187"/>
                </a:lnTo>
                <a:close/>
              </a:path>
              <a:path w="558800" h="187960">
                <a:moveTo>
                  <a:pt x="550451" y="9525"/>
                </a:moveTo>
                <a:lnTo>
                  <a:pt x="548182" y="9525"/>
                </a:lnTo>
                <a:lnTo>
                  <a:pt x="544487" y="1752"/>
                </a:lnTo>
                <a:lnTo>
                  <a:pt x="556776" y="1752"/>
                </a:lnTo>
                <a:lnTo>
                  <a:pt x="550451" y="9525"/>
                </a:lnTo>
                <a:close/>
              </a:path>
              <a:path w="558800" h="187960">
                <a:moveTo>
                  <a:pt x="157501" y="9525"/>
                </a:moveTo>
                <a:lnTo>
                  <a:pt x="155232" y="9525"/>
                </a:lnTo>
                <a:lnTo>
                  <a:pt x="158927" y="7772"/>
                </a:lnTo>
                <a:lnTo>
                  <a:pt x="157501" y="9525"/>
                </a:lnTo>
                <a:close/>
              </a:path>
              <a:path w="558800" h="187960">
                <a:moveTo>
                  <a:pt x="538161" y="9525"/>
                </a:moveTo>
                <a:lnTo>
                  <a:pt x="157501" y="9525"/>
                </a:lnTo>
                <a:lnTo>
                  <a:pt x="158927" y="7772"/>
                </a:lnTo>
                <a:lnTo>
                  <a:pt x="539588" y="7772"/>
                </a:lnTo>
                <a:lnTo>
                  <a:pt x="538161" y="9525"/>
                </a:lnTo>
                <a:close/>
              </a:path>
              <a:path w="558800" h="187960">
                <a:moveTo>
                  <a:pt x="13715" y="186194"/>
                </a:moveTo>
                <a:lnTo>
                  <a:pt x="10020" y="178435"/>
                </a:lnTo>
                <a:lnTo>
                  <a:pt x="20031" y="178435"/>
                </a:lnTo>
                <a:lnTo>
                  <a:pt x="13715" y="186194"/>
                </a:lnTo>
                <a:close/>
              </a:path>
              <a:path w="558800" h="187960">
                <a:moveTo>
                  <a:pt x="406668" y="186194"/>
                </a:moveTo>
                <a:lnTo>
                  <a:pt x="13715" y="186194"/>
                </a:lnTo>
                <a:lnTo>
                  <a:pt x="20031" y="178435"/>
                </a:lnTo>
                <a:lnTo>
                  <a:pt x="400701" y="178435"/>
                </a:lnTo>
                <a:lnTo>
                  <a:pt x="399275" y="180187"/>
                </a:lnTo>
                <a:lnTo>
                  <a:pt x="411557" y="180187"/>
                </a:lnTo>
                <a:lnTo>
                  <a:pt x="406668" y="186194"/>
                </a:lnTo>
                <a:close/>
              </a:path>
              <a:path w="558800" h="187960">
                <a:moveTo>
                  <a:pt x="411557" y="180187"/>
                </a:moveTo>
                <a:lnTo>
                  <a:pt x="399275" y="180187"/>
                </a:lnTo>
                <a:lnTo>
                  <a:pt x="402970" y="178435"/>
                </a:lnTo>
                <a:lnTo>
                  <a:pt x="412983" y="178435"/>
                </a:lnTo>
                <a:lnTo>
                  <a:pt x="411557" y="180187"/>
                </a:lnTo>
                <a:close/>
              </a:path>
            </a:pathLst>
          </a:custGeom>
          <a:solidFill>
            <a:srgbClr val="000000"/>
          </a:solidFill>
        </p:spPr>
        <p:txBody>
          <a:bodyPr wrap="square" lIns="0" tIns="0" rIns="0" bIns="0" rtlCol="0"/>
          <a:lstStyle/>
          <a:p/>
        </p:txBody>
      </p:sp>
      <p:sp>
        <p:nvSpPr>
          <p:cNvPr id="19" name="object 19"/>
          <p:cNvSpPr/>
          <p:nvPr/>
        </p:nvSpPr>
        <p:spPr>
          <a:xfrm>
            <a:off x="4389437" y="3297097"/>
            <a:ext cx="0" cy="581025"/>
          </a:xfrm>
          <a:custGeom>
            <a:avLst/>
            <a:gdLst/>
            <a:ahLst/>
            <a:cxnLst/>
            <a:rect l="l" t="t" r="r" b="b"/>
            <a:pathLst>
              <a:path h="581025">
                <a:moveTo>
                  <a:pt x="0" y="0"/>
                </a:moveTo>
                <a:lnTo>
                  <a:pt x="0" y="580529"/>
                </a:lnTo>
              </a:path>
            </a:pathLst>
          </a:custGeom>
          <a:ln w="9525">
            <a:solidFill>
              <a:srgbClr val="000000"/>
            </a:solidFill>
          </a:ln>
        </p:spPr>
        <p:txBody>
          <a:bodyPr wrap="square" lIns="0" tIns="0" rIns="0" bIns="0" rtlCol="0"/>
          <a:lstStyle/>
          <a:p/>
        </p:txBody>
      </p:sp>
      <p:sp>
        <p:nvSpPr>
          <p:cNvPr id="20" name="object 20"/>
          <p:cNvSpPr/>
          <p:nvPr/>
        </p:nvSpPr>
        <p:spPr>
          <a:xfrm>
            <a:off x="4192523" y="3874084"/>
            <a:ext cx="200660" cy="180975"/>
          </a:xfrm>
          <a:custGeom>
            <a:avLst/>
            <a:gdLst/>
            <a:ahLst/>
            <a:cxnLst/>
            <a:rect l="l" t="t" r="r" b="b"/>
            <a:pathLst>
              <a:path w="200660" h="180975">
                <a:moveTo>
                  <a:pt x="6350" y="180505"/>
                </a:moveTo>
                <a:lnTo>
                  <a:pt x="0" y="173405"/>
                </a:lnTo>
                <a:lnTo>
                  <a:pt x="193738" y="0"/>
                </a:lnTo>
                <a:lnTo>
                  <a:pt x="200088" y="7099"/>
                </a:lnTo>
                <a:lnTo>
                  <a:pt x="6350" y="180505"/>
                </a:lnTo>
                <a:close/>
              </a:path>
            </a:pathLst>
          </a:custGeom>
          <a:solidFill>
            <a:srgbClr val="000000"/>
          </a:solidFill>
        </p:spPr>
        <p:txBody>
          <a:bodyPr wrap="square" lIns="0" tIns="0" rIns="0" bIns="0" rtlCol="0"/>
          <a:lstStyle/>
          <a:p/>
        </p:txBody>
      </p:sp>
      <p:sp>
        <p:nvSpPr>
          <p:cNvPr id="21" name="object 21"/>
          <p:cNvSpPr/>
          <p:nvPr/>
        </p:nvSpPr>
        <p:spPr>
          <a:xfrm>
            <a:off x="3898391" y="3535679"/>
            <a:ext cx="226060" cy="341630"/>
          </a:xfrm>
          <a:custGeom>
            <a:avLst/>
            <a:gdLst/>
            <a:ahLst/>
            <a:cxnLst/>
            <a:rect l="l" t="t" r="r" b="b"/>
            <a:pathLst>
              <a:path w="226060" h="341629">
                <a:moveTo>
                  <a:pt x="0" y="0"/>
                </a:moveTo>
                <a:lnTo>
                  <a:pt x="225551" y="0"/>
                </a:lnTo>
                <a:lnTo>
                  <a:pt x="225551" y="341375"/>
                </a:lnTo>
                <a:lnTo>
                  <a:pt x="0" y="341375"/>
                </a:lnTo>
                <a:lnTo>
                  <a:pt x="0" y="0"/>
                </a:lnTo>
                <a:close/>
              </a:path>
            </a:pathLst>
          </a:custGeom>
          <a:solidFill>
            <a:srgbClr val="3A812E"/>
          </a:solidFill>
        </p:spPr>
        <p:txBody>
          <a:bodyPr wrap="square" lIns="0" tIns="0" rIns="0" bIns="0" rtlCol="0"/>
          <a:lstStyle/>
          <a:p/>
        </p:txBody>
      </p:sp>
      <p:sp>
        <p:nvSpPr>
          <p:cNvPr id="22" name="object 22"/>
          <p:cNvSpPr/>
          <p:nvPr/>
        </p:nvSpPr>
        <p:spPr>
          <a:xfrm>
            <a:off x="3893146" y="3531082"/>
            <a:ext cx="235585" cy="351790"/>
          </a:xfrm>
          <a:custGeom>
            <a:avLst/>
            <a:gdLst/>
            <a:ahLst/>
            <a:cxnLst/>
            <a:rect l="l" t="t" r="r" b="b"/>
            <a:pathLst>
              <a:path w="235585" h="351789">
                <a:moveTo>
                  <a:pt x="235559" y="351307"/>
                </a:moveTo>
                <a:lnTo>
                  <a:pt x="0" y="351307"/>
                </a:lnTo>
                <a:lnTo>
                  <a:pt x="0" y="0"/>
                </a:lnTo>
                <a:lnTo>
                  <a:pt x="235559" y="0"/>
                </a:lnTo>
                <a:lnTo>
                  <a:pt x="235559" y="4762"/>
                </a:lnTo>
                <a:lnTo>
                  <a:pt x="9525" y="4762"/>
                </a:lnTo>
                <a:lnTo>
                  <a:pt x="4762" y="9525"/>
                </a:lnTo>
                <a:lnTo>
                  <a:pt x="9525" y="9525"/>
                </a:lnTo>
                <a:lnTo>
                  <a:pt x="9525" y="341782"/>
                </a:lnTo>
                <a:lnTo>
                  <a:pt x="4762" y="341782"/>
                </a:lnTo>
                <a:lnTo>
                  <a:pt x="9525" y="346544"/>
                </a:lnTo>
                <a:lnTo>
                  <a:pt x="235559" y="346544"/>
                </a:lnTo>
                <a:lnTo>
                  <a:pt x="235559" y="351307"/>
                </a:lnTo>
                <a:close/>
              </a:path>
              <a:path w="235585" h="351789">
                <a:moveTo>
                  <a:pt x="9525" y="9525"/>
                </a:moveTo>
                <a:lnTo>
                  <a:pt x="4762" y="9525"/>
                </a:lnTo>
                <a:lnTo>
                  <a:pt x="9525" y="4762"/>
                </a:lnTo>
                <a:lnTo>
                  <a:pt x="9525" y="9525"/>
                </a:lnTo>
                <a:close/>
              </a:path>
              <a:path w="235585" h="351789">
                <a:moveTo>
                  <a:pt x="226034" y="9525"/>
                </a:moveTo>
                <a:lnTo>
                  <a:pt x="9525" y="9525"/>
                </a:lnTo>
                <a:lnTo>
                  <a:pt x="9525" y="4762"/>
                </a:lnTo>
                <a:lnTo>
                  <a:pt x="226034" y="4762"/>
                </a:lnTo>
                <a:lnTo>
                  <a:pt x="226034" y="9525"/>
                </a:lnTo>
                <a:close/>
              </a:path>
              <a:path w="235585" h="351789">
                <a:moveTo>
                  <a:pt x="226034" y="346544"/>
                </a:moveTo>
                <a:lnTo>
                  <a:pt x="226034" y="4762"/>
                </a:lnTo>
                <a:lnTo>
                  <a:pt x="230797" y="9525"/>
                </a:lnTo>
                <a:lnTo>
                  <a:pt x="235559" y="9525"/>
                </a:lnTo>
                <a:lnTo>
                  <a:pt x="235559" y="341782"/>
                </a:lnTo>
                <a:lnTo>
                  <a:pt x="230797" y="341782"/>
                </a:lnTo>
                <a:lnTo>
                  <a:pt x="226034" y="346544"/>
                </a:lnTo>
                <a:close/>
              </a:path>
              <a:path w="235585" h="351789">
                <a:moveTo>
                  <a:pt x="235559" y="9525"/>
                </a:moveTo>
                <a:lnTo>
                  <a:pt x="230797" y="9525"/>
                </a:lnTo>
                <a:lnTo>
                  <a:pt x="226034" y="4762"/>
                </a:lnTo>
                <a:lnTo>
                  <a:pt x="235559" y="4762"/>
                </a:lnTo>
                <a:lnTo>
                  <a:pt x="235559" y="9525"/>
                </a:lnTo>
                <a:close/>
              </a:path>
              <a:path w="235585" h="351789">
                <a:moveTo>
                  <a:pt x="9525" y="346544"/>
                </a:moveTo>
                <a:lnTo>
                  <a:pt x="4762" y="341782"/>
                </a:lnTo>
                <a:lnTo>
                  <a:pt x="9525" y="341782"/>
                </a:lnTo>
                <a:lnTo>
                  <a:pt x="9525" y="346544"/>
                </a:lnTo>
                <a:close/>
              </a:path>
              <a:path w="235585" h="351789">
                <a:moveTo>
                  <a:pt x="226034" y="346544"/>
                </a:moveTo>
                <a:lnTo>
                  <a:pt x="9525" y="346544"/>
                </a:lnTo>
                <a:lnTo>
                  <a:pt x="9525" y="341782"/>
                </a:lnTo>
                <a:lnTo>
                  <a:pt x="226034" y="341782"/>
                </a:lnTo>
                <a:lnTo>
                  <a:pt x="226034" y="346544"/>
                </a:lnTo>
                <a:close/>
              </a:path>
              <a:path w="235585" h="351789">
                <a:moveTo>
                  <a:pt x="235559" y="346544"/>
                </a:moveTo>
                <a:lnTo>
                  <a:pt x="226034" y="346544"/>
                </a:lnTo>
                <a:lnTo>
                  <a:pt x="230797" y="341782"/>
                </a:lnTo>
                <a:lnTo>
                  <a:pt x="235559" y="341782"/>
                </a:lnTo>
                <a:lnTo>
                  <a:pt x="235559" y="346544"/>
                </a:lnTo>
                <a:close/>
              </a:path>
            </a:pathLst>
          </a:custGeom>
          <a:solidFill>
            <a:srgbClr val="000000"/>
          </a:solidFill>
        </p:spPr>
        <p:txBody>
          <a:bodyPr wrap="square" lIns="0" tIns="0" rIns="0" bIns="0" rtlCol="0"/>
          <a:lstStyle/>
          <a:p/>
        </p:txBody>
      </p:sp>
      <p:sp>
        <p:nvSpPr>
          <p:cNvPr id="23" name="object 23"/>
          <p:cNvSpPr/>
          <p:nvPr/>
        </p:nvSpPr>
        <p:spPr>
          <a:xfrm>
            <a:off x="3930396" y="3639311"/>
            <a:ext cx="172720" cy="120650"/>
          </a:xfrm>
          <a:custGeom>
            <a:avLst/>
            <a:gdLst/>
            <a:ahLst/>
            <a:cxnLst/>
            <a:rect l="l" t="t" r="r" b="b"/>
            <a:pathLst>
              <a:path w="172720" h="120650">
                <a:moveTo>
                  <a:pt x="0" y="0"/>
                </a:moveTo>
                <a:lnTo>
                  <a:pt x="172212" y="0"/>
                </a:lnTo>
                <a:lnTo>
                  <a:pt x="172212" y="120396"/>
                </a:lnTo>
                <a:lnTo>
                  <a:pt x="0" y="120396"/>
                </a:lnTo>
                <a:lnTo>
                  <a:pt x="0" y="0"/>
                </a:lnTo>
                <a:close/>
              </a:path>
            </a:pathLst>
          </a:custGeom>
          <a:solidFill>
            <a:srgbClr val="FFFFFF"/>
          </a:solidFill>
        </p:spPr>
        <p:txBody>
          <a:bodyPr wrap="square" lIns="0" tIns="0" rIns="0" bIns="0" rtlCol="0"/>
          <a:lstStyle/>
          <a:p/>
        </p:txBody>
      </p:sp>
      <p:sp>
        <p:nvSpPr>
          <p:cNvPr id="24" name="object 24"/>
          <p:cNvSpPr/>
          <p:nvPr/>
        </p:nvSpPr>
        <p:spPr>
          <a:xfrm>
            <a:off x="4355020" y="3711702"/>
            <a:ext cx="939165" cy="227329"/>
          </a:xfrm>
          <a:custGeom>
            <a:avLst/>
            <a:gdLst/>
            <a:ahLst/>
            <a:cxnLst/>
            <a:rect l="l" t="t" r="r" b="b"/>
            <a:pathLst>
              <a:path w="939164" h="227329">
                <a:moveTo>
                  <a:pt x="936625" y="226758"/>
                </a:moveTo>
                <a:lnTo>
                  <a:pt x="0" y="9271"/>
                </a:lnTo>
                <a:lnTo>
                  <a:pt x="2158" y="0"/>
                </a:lnTo>
                <a:lnTo>
                  <a:pt x="938783" y="217487"/>
                </a:lnTo>
                <a:lnTo>
                  <a:pt x="936625" y="226758"/>
                </a:lnTo>
                <a:close/>
              </a:path>
            </a:pathLst>
          </a:custGeom>
          <a:solidFill>
            <a:srgbClr val="000000"/>
          </a:solidFill>
        </p:spPr>
        <p:txBody>
          <a:bodyPr wrap="square" lIns="0" tIns="0" rIns="0" bIns="0" rtlCol="0"/>
          <a:lstStyle/>
          <a:p/>
        </p:txBody>
      </p:sp>
      <p:sp>
        <p:nvSpPr>
          <p:cNvPr id="25" name="object 25"/>
          <p:cNvSpPr/>
          <p:nvPr/>
        </p:nvSpPr>
        <p:spPr>
          <a:xfrm>
            <a:off x="1331975" y="1126236"/>
            <a:ext cx="2519680" cy="2592705"/>
          </a:xfrm>
          <a:custGeom>
            <a:avLst/>
            <a:gdLst/>
            <a:ahLst/>
            <a:cxnLst/>
            <a:rect l="l" t="t" r="r" b="b"/>
            <a:pathLst>
              <a:path w="2519679" h="2592704">
                <a:moveTo>
                  <a:pt x="2203704" y="2592324"/>
                </a:moveTo>
                <a:lnTo>
                  <a:pt x="0" y="2592324"/>
                </a:lnTo>
                <a:lnTo>
                  <a:pt x="0" y="0"/>
                </a:lnTo>
                <a:lnTo>
                  <a:pt x="2519172" y="0"/>
                </a:lnTo>
                <a:lnTo>
                  <a:pt x="2519172" y="2276855"/>
                </a:lnTo>
                <a:lnTo>
                  <a:pt x="2203704" y="2592324"/>
                </a:lnTo>
                <a:close/>
              </a:path>
            </a:pathLst>
          </a:custGeom>
          <a:solidFill>
            <a:srgbClr val="CC9900"/>
          </a:solidFill>
        </p:spPr>
        <p:txBody>
          <a:bodyPr wrap="square" lIns="0" tIns="0" rIns="0" bIns="0" rtlCol="0"/>
          <a:lstStyle/>
          <a:p/>
        </p:txBody>
      </p:sp>
      <p:sp>
        <p:nvSpPr>
          <p:cNvPr id="26" name="object 26"/>
          <p:cNvSpPr/>
          <p:nvPr/>
        </p:nvSpPr>
        <p:spPr>
          <a:xfrm>
            <a:off x="3532632" y="3400044"/>
            <a:ext cx="321563" cy="321563"/>
          </a:xfrm>
          <a:prstGeom prst="rect">
            <a:avLst/>
          </a:prstGeom>
          <a:blipFill>
            <a:blip r:embed="rId5" cstate="print"/>
            <a:stretch>
              <a:fillRect/>
            </a:stretch>
          </a:blipFill>
        </p:spPr>
        <p:txBody>
          <a:bodyPr wrap="square" lIns="0" tIns="0" rIns="0" bIns="0" rtlCol="0"/>
          <a:lstStyle/>
          <a:p/>
        </p:txBody>
      </p:sp>
      <p:sp>
        <p:nvSpPr>
          <p:cNvPr id="27" name="object 27"/>
          <p:cNvSpPr/>
          <p:nvPr/>
        </p:nvSpPr>
        <p:spPr>
          <a:xfrm>
            <a:off x="1327150" y="1120775"/>
            <a:ext cx="2529205" cy="2602230"/>
          </a:xfrm>
          <a:custGeom>
            <a:avLst/>
            <a:gdLst/>
            <a:ahLst/>
            <a:cxnLst/>
            <a:rect l="l" t="t" r="r" b="b"/>
            <a:pathLst>
              <a:path w="2529204" h="2602229">
                <a:moveTo>
                  <a:pt x="2209203" y="2601912"/>
                </a:moveTo>
                <a:lnTo>
                  <a:pt x="4762" y="2601912"/>
                </a:lnTo>
                <a:lnTo>
                  <a:pt x="3289" y="2601683"/>
                </a:lnTo>
                <a:lnTo>
                  <a:pt x="1968" y="2600998"/>
                </a:lnTo>
                <a:lnTo>
                  <a:pt x="914" y="2599944"/>
                </a:lnTo>
                <a:lnTo>
                  <a:pt x="228" y="2598623"/>
                </a:lnTo>
                <a:lnTo>
                  <a:pt x="0" y="2597150"/>
                </a:lnTo>
                <a:lnTo>
                  <a:pt x="0" y="4762"/>
                </a:lnTo>
                <a:lnTo>
                  <a:pt x="4762" y="0"/>
                </a:lnTo>
                <a:lnTo>
                  <a:pt x="2524125" y="0"/>
                </a:lnTo>
                <a:lnTo>
                  <a:pt x="2528887" y="4762"/>
                </a:lnTo>
                <a:lnTo>
                  <a:pt x="9525" y="4762"/>
                </a:lnTo>
                <a:lnTo>
                  <a:pt x="4762" y="9525"/>
                </a:lnTo>
                <a:lnTo>
                  <a:pt x="9525" y="9525"/>
                </a:lnTo>
                <a:lnTo>
                  <a:pt x="9525" y="2592387"/>
                </a:lnTo>
                <a:lnTo>
                  <a:pt x="4762" y="2592387"/>
                </a:lnTo>
                <a:lnTo>
                  <a:pt x="9525" y="2597150"/>
                </a:lnTo>
                <a:lnTo>
                  <a:pt x="2209203" y="2597150"/>
                </a:lnTo>
                <a:lnTo>
                  <a:pt x="2213825" y="2598305"/>
                </a:lnTo>
                <a:lnTo>
                  <a:pt x="2214778" y="2598305"/>
                </a:lnTo>
                <a:lnTo>
                  <a:pt x="2212568" y="2600515"/>
                </a:lnTo>
                <a:lnTo>
                  <a:pt x="2211590" y="2601277"/>
                </a:lnTo>
                <a:lnTo>
                  <a:pt x="2210435" y="2601747"/>
                </a:lnTo>
                <a:lnTo>
                  <a:pt x="2209203" y="2601912"/>
                </a:lnTo>
                <a:close/>
              </a:path>
              <a:path w="2529204" h="2602229">
                <a:moveTo>
                  <a:pt x="9525" y="9525"/>
                </a:moveTo>
                <a:lnTo>
                  <a:pt x="4762" y="9525"/>
                </a:lnTo>
                <a:lnTo>
                  <a:pt x="9525" y="4762"/>
                </a:lnTo>
                <a:lnTo>
                  <a:pt x="9525" y="9525"/>
                </a:lnTo>
                <a:close/>
              </a:path>
              <a:path w="2529204" h="2602229">
                <a:moveTo>
                  <a:pt x="2519362" y="9525"/>
                </a:moveTo>
                <a:lnTo>
                  <a:pt x="9525" y="9525"/>
                </a:lnTo>
                <a:lnTo>
                  <a:pt x="9525" y="4762"/>
                </a:lnTo>
                <a:lnTo>
                  <a:pt x="2519362" y="4762"/>
                </a:lnTo>
                <a:lnTo>
                  <a:pt x="2519362" y="9525"/>
                </a:lnTo>
                <a:close/>
              </a:path>
              <a:path w="2529204" h="2602229">
                <a:moveTo>
                  <a:pt x="2519362" y="2278507"/>
                </a:moveTo>
                <a:lnTo>
                  <a:pt x="2519362" y="4762"/>
                </a:lnTo>
                <a:lnTo>
                  <a:pt x="2524125" y="9525"/>
                </a:lnTo>
                <a:lnTo>
                  <a:pt x="2528887" y="9525"/>
                </a:lnTo>
                <a:lnTo>
                  <a:pt x="2528887" y="2277478"/>
                </a:lnTo>
                <a:lnTo>
                  <a:pt x="2524505" y="2277478"/>
                </a:lnTo>
                <a:lnTo>
                  <a:pt x="2522969" y="2277605"/>
                </a:lnTo>
                <a:lnTo>
                  <a:pt x="2519362" y="2278507"/>
                </a:lnTo>
                <a:close/>
              </a:path>
              <a:path w="2529204" h="2602229">
                <a:moveTo>
                  <a:pt x="2528887" y="9525"/>
                </a:moveTo>
                <a:lnTo>
                  <a:pt x="2524125" y="9525"/>
                </a:lnTo>
                <a:lnTo>
                  <a:pt x="2519362" y="4762"/>
                </a:lnTo>
                <a:lnTo>
                  <a:pt x="2528887" y="4762"/>
                </a:lnTo>
                <a:lnTo>
                  <a:pt x="2528887" y="9525"/>
                </a:lnTo>
                <a:close/>
              </a:path>
              <a:path w="2529204" h="2602229">
                <a:moveTo>
                  <a:pt x="2519362" y="2280259"/>
                </a:moveTo>
                <a:lnTo>
                  <a:pt x="2519362" y="2278507"/>
                </a:lnTo>
                <a:lnTo>
                  <a:pt x="2522969" y="2277605"/>
                </a:lnTo>
                <a:lnTo>
                  <a:pt x="2524505" y="2277478"/>
                </a:lnTo>
                <a:lnTo>
                  <a:pt x="2526004" y="2277846"/>
                </a:lnTo>
                <a:lnTo>
                  <a:pt x="2527300" y="2278684"/>
                </a:lnTo>
                <a:lnTo>
                  <a:pt x="2527443" y="2278862"/>
                </a:lnTo>
                <a:lnTo>
                  <a:pt x="2520759" y="2278862"/>
                </a:lnTo>
                <a:lnTo>
                  <a:pt x="2519362" y="2280259"/>
                </a:lnTo>
                <a:close/>
              </a:path>
              <a:path w="2529204" h="2602229">
                <a:moveTo>
                  <a:pt x="2528887" y="2282228"/>
                </a:moveTo>
                <a:lnTo>
                  <a:pt x="2528798" y="2281326"/>
                </a:lnTo>
                <a:lnTo>
                  <a:pt x="2528265" y="2279878"/>
                </a:lnTo>
                <a:lnTo>
                  <a:pt x="2527300" y="2278684"/>
                </a:lnTo>
                <a:lnTo>
                  <a:pt x="2526004" y="2277846"/>
                </a:lnTo>
                <a:lnTo>
                  <a:pt x="2524505" y="2277478"/>
                </a:lnTo>
                <a:lnTo>
                  <a:pt x="2528887" y="2277478"/>
                </a:lnTo>
                <a:lnTo>
                  <a:pt x="2528887" y="2282228"/>
                </a:lnTo>
                <a:close/>
              </a:path>
              <a:path w="2529204" h="2602229">
                <a:moveTo>
                  <a:pt x="2213825" y="2598305"/>
                </a:moveTo>
                <a:lnTo>
                  <a:pt x="2267572" y="2344064"/>
                </a:lnTo>
                <a:lnTo>
                  <a:pt x="2519362" y="2278507"/>
                </a:lnTo>
                <a:lnTo>
                  <a:pt x="2519362" y="2280259"/>
                </a:lnTo>
                <a:lnTo>
                  <a:pt x="2508601" y="2291020"/>
                </a:lnTo>
                <a:lnTo>
                  <a:pt x="2287207" y="2346363"/>
                </a:lnTo>
                <a:lnTo>
                  <a:pt x="2276805" y="2346363"/>
                </a:lnTo>
                <a:lnTo>
                  <a:pt x="2273338" y="2349830"/>
                </a:lnTo>
                <a:lnTo>
                  <a:pt x="2275938" y="2349830"/>
                </a:lnTo>
                <a:lnTo>
                  <a:pt x="2217995" y="2581626"/>
                </a:lnTo>
                <a:lnTo>
                  <a:pt x="2205837" y="2593784"/>
                </a:lnTo>
                <a:lnTo>
                  <a:pt x="2214956" y="2593784"/>
                </a:lnTo>
                <a:lnTo>
                  <a:pt x="2213825" y="2598305"/>
                </a:lnTo>
                <a:close/>
              </a:path>
              <a:path w="2529204" h="2602229">
                <a:moveTo>
                  <a:pt x="2522664" y="2282228"/>
                </a:moveTo>
                <a:lnTo>
                  <a:pt x="2519362" y="2282228"/>
                </a:lnTo>
                <a:lnTo>
                  <a:pt x="2519362" y="2280259"/>
                </a:lnTo>
                <a:lnTo>
                  <a:pt x="2520759" y="2278862"/>
                </a:lnTo>
                <a:lnTo>
                  <a:pt x="2522664" y="2282228"/>
                </a:lnTo>
                <a:close/>
              </a:path>
              <a:path w="2529204" h="2602229">
                <a:moveTo>
                  <a:pt x="2214778" y="2598305"/>
                </a:moveTo>
                <a:lnTo>
                  <a:pt x="2213825" y="2598305"/>
                </a:lnTo>
                <a:lnTo>
                  <a:pt x="2217995" y="2581626"/>
                </a:lnTo>
                <a:lnTo>
                  <a:pt x="2508601" y="2291020"/>
                </a:lnTo>
                <a:lnTo>
                  <a:pt x="2525280" y="2286850"/>
                </a:lnTo>
                <a:lnTo>
                  <a:pt x="2520759" y="2278862"/>
                </a:lnTo>
                <a:lnTo>
                  <a:pt x="2527443" y="2278862"/>
                </a:lnTo>
                <a:lnTo>
                  <a:pt x="2528265" y="2279878"/>
                </a:lnTo>
                <a:lnTo>
                  <a:pt x="2528798" y="2281326"/>
                </a:lnTo>
                <a:lnTo>
                  <a:pt x="2528849" y="2282875"/>
                </a:lnTo>
                <a:lnTo>
                  <a:pt x="2528392" y="2284349"/>
                </a:lnTo>
                <a:lnTo>
                  <a:pt x="2527490" y="2285593"/>
                </a:lnTo>
                <a:lnTo>
                  <a:pt x="2214778" y="2598305"/>
                </a:lnTo>
                <a:close/>
              </a:path>
              <a:path w="2529204" h="2602229">
                <a:moveTo>
                  <a:pt x="2508601" y="2291020"/>
                </a:moveTo>
                <a:lnTo>
                  <a:pt x="2519362" y="2280259"/>
                </a:lnTo>
                <a:lnTo>
                  <a:pt x="2519362" y="2282228"/>
                </a:lnTo>
                <a:lnTo>
                  <a:pt x="2522664" y="2282228"/>
                </a:lnTo>
                <a:lnTo>
                  <a:pt x="2525280" y="2286850"/>
                </a:lnTo>
                <a:lnTo>
                  <a:pt x="2508601" y="2291020"/>
                </a:lnTo>
                <a:close/>
              </a:path>
              <a:path w="2529204" h="2602229">
                <a:moveTo>
                  <a:pt x="2273338" y="2349830"/>
                </a:moveTo>
                <a:lnTo>
                  <a:pt x="2276805" y="2346363"/>
                </a:lnTo>
                <a:lnTo>
                  <a:pt x="2276111" y="2349136"/>
                </a:lnTo>
                <a:lnTo>
                  <a:pt x="2273338" y="2349830"/>
                </a:lnTo>
                <a:close/>
              </a:path>
              <a:path w="2529204" h="2602229">
                <a:moveTo>
                  <a:pt x="2276111" y="2349136"/>
                </a:moveTo>
                <a:lnTo>
                  <a:pt x="2276805" y="2346363"/>
                </a:lnTo>
                <a:lnTo>
                  <a:pt x="2287207" y="2346363"/>
                </a:lnTo>
                <a:lnTo>
                  <a:pt x="2276111" y="2349136"/>
                </a:lnTo>
                <a:close/>
              </a:path>
              <a:path w="2529204" h="2602229">
                <a:moveTo>
                  <a:pt x="2275938" y="2349830"/>
                </a:moveTo>
                <a:lnTo>
                  <a:pt x="2273338" y="2349830"/>
                </a:lnTo>
                <a:lnTo>
                  <a:pt x="2276111" y="2349136"/>
                </a:lnTo>
                <a:lnTo>
                  <a:pt x="2275938" y="2349830"/>
                </a:lnTo>
                <a:close/>
              </a:path>
              <a:path w="2529204" h="2602229">
                <a:moveTo>
                  <a:pt x="2205837" y="2593784"/>
                </a:moveTo>
                <a:lnTo>
                  <a:pt x="2217995" y="2581626"/>
                </a:lnTo>
                <a:lnTo>
                  <a:pt x="2215305" y="2592387"/>
                </a:lnTo>
                <a:lnTo>
                  <a:pt x="2209203" y="2592387"/>
                </a:lnTo>
                <a:lnTo>
                  <a:pt x="2205837" y="2593784"/>
                </a:lnTo>
                <a:close/>
              </a:path>
              <a:path w="2529204" h="2602229">
                <a:moveTo>
                  <a:pt x="9525" y="2597150"/>
                </a:moveTo>
                <a:lnTo>
                  <a:pt x="4762" y="2592387"/>
                </a:lnTo>
                <a:lnTo>
                  <a:pt x="9525" y="2592387"/>
                </a:lnTo>
                <a:lnTo>
                  <a:pt x="9525" y="2597150"/>
                </a:lnTo>
                <a:close/>
              </a:path>
              <a:path w="2529204" h="2602229">
                <a:moveTo>
                  <a:pt x="2209203" y="2597150"/>
                </a:moveTo>
                <a:lnTo>
                  <a:pt x="9525" y="2597150"/>
                </a:lnTo>
                <a:lnTo>
                  <a:pt x="9525" y="2592387"/>
                </a:lnTo>
                <a:lnTo>
                  <a:pt x="2205482" y="2592387"/>
                </a:lnTo>
                <a:lnTo>
                  <a:pt x="2204580" y="2595994"/>
                </a:lnTo>
                <a:lnTo>
                  <a:pt x="2209203" y="2597150"/>
                </a:lnTo>
                <a:close/>
              </a:path>
              <a:path w="2529204" h="2602229">
                <a:moveTo>
                  <a:pt x="2214956" y="2593784"/>
                </a:moveTo>
                <a:lnTo>
                  <a:pt x="2205837" y="2593784"/>
                </a:lnTo>
                <a:lnTo>
                  <a:pt x="2209203" y="2592387"/>
                </a:lnTo>
                <a:lnTo>
                  <a:pt x="2215305" y="2592387"/>
                </a:lnTo>
                <a:lnTo>
                  <a:pt x="2214956" y="2593784"/>
                </a:lnTo>
                <a:close/>
              </a:path>
            </a:pathLst>
          </a:custGeom>
          <a:solidFill>
            <a:srgbClr val="000000"/>
          </a:solidFill>
        </p:spPr>
        <p:txBody>
          <a:bodyPr wrap="square" lIns="0" tIns="0" rIns="0" bIns="0" rtlCol="0"/>
          <a:lstStyle/>
          <a:p/>
        </p:txBody>
      </p:sp>
      <p:sp>
        <p:nvSpPr>
          <p:cNvPr id="28" name="object 28"/>
          <p:cNvSpPr txBox="1"/>
          <p:nvPr/>
        </p:nvSpPr>
        <p:spPr>
          <a:xfrm>
            <a:off x="1410652" y="1069022"/>
            <a:ext cx="955675"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3A812E"/>
                </a:solidFill>
                <a:latin typeface="Arial" panose="020B0604020202020204"/>
                <a:cs typeface="Arial" panose="020B0604020202020204"/>
              </a:rPr>
              <a:t>Index</a:t>
            </a:r>
            <a:r>
              <a:rPr sz="1400" b="1" spc="-55" dirty="0">
                <a:solidFill>
                  <a:srgbClr val="3A812E"/>
                </a:solidFill>
                <a:latin typeface="Arial" panose="020B0604020202020204"/>
                <a:cs typeface="Arial" panose="020B0604020202020204"/>
              </a:rPr>
              <a:t> </a:t>
            </a:r>
            <a:r>
              <a:rPr sz="1400" b="1" spc="-5" dirty="0">
                <a:solidFill>
                  <a:srgbClr val="3A812E"/>
                </a:solidFill>
                <a:latin typeface="Arial" panose="020B0604020202020204"/>
                <a:cs typeface="Arial" panose="020B0604020202020204"/>
              </a:rPr>
              <a:t>table</a:t>
            </a:r>
            <a:endParaRPr sz="1400">
              <a:latin typeface="Arial" panose="020B0604020202020204"/>
              <a:cs typeface="Arial" panose="020B0604020202020204"/>
            </a:endParaRPr>
          </a:p>
        </p:txBody>
      </p:sp>
      <p:sp>
        <p:nvSpPr>
          <p:cNvPr id="29" name="object 29"/>
          <p:cNvSpPr/>
          <p:nvPr/>
        </p:nvSpPr>
        <p:spPr>
          <a:xfrm>
            <a:off x="1423352" y="1289367"/>
            <a:ext cx="979169" cy="0"/>
          </a:xfrm>
          <a:custGeom>
            <a:avLst/>
            <a:gdLst/>
            <a:ahLst/>
            <a:cxnLst/>
            <a:rect l="l" t="t" r="r" b="b"/>
            <a:pathLst>
              <a:path w="979169">
                <a:moveTo>
                  <a:pt x="0" y="0"/>
                </a:moveTo>
                <a:lnTo>
                  <a:pt x="979170" y="0"/>
                </a:lnTo>
              </a:path>
            </a:pathLst>
          </a:custGeom>
          <a:ln w="9144">
            <a:solidFill>
              <a:srgbClr val="3A812E"/>
            </a:solidFill>
          </a:ln>
        </p:spPr>
        <p:txBody>
          <a:bodyPr wrap="square" lIns="0" tIns="0" rIns="0" bIns="0" rtlCol="0"/>
          <a:lstStyle/>
          <a:p/>
        </p:txBody>
      </p:sp>
      <p:sp>
        <p:nvSpPr>
          <p:cNvPr id="30" name="object 30"/>
          <p:cNvSpPr/>
          <p:nvPr/>
        </p:nvSpPr>
        <p:spPr>
          <a:xfrm>
            <a:off x="2402522" y="1289367"/>
            <a:ext cx="445770" cy="0"/>
          </a:xfrm>
          <a:custGeom>
            <a:avLst/>
            <a:gdLst/>
            <a:ahLst/>
            <a:cxnLst/>
            <a:rect l="l" t="t" r="r" b="b"/>
            <a:pathLst>
              <a:path w="445769">
                <a:moveTo>
                  <a:pt x="0" y="0"/>
                </a:moveTo>
                <a:lnTo>
                  <a:pt x="445769" y="0"/>
                </a:lnTo>
              </a:path>
            </a:pathLst>
          </a:custGeom>
          <a:ln w="9144">
            <a:solidFill>
              <a:srgbClr val="000000"/>
            </a:solidFill>
          </a:ln>
        </p:spPr>
        <p:txBody>
          <a:bodyPr wrap="square" lIns="0" tIns="0" rIns="0" bIns="0" rtlCol="0"/>
          <a:lstStyle/>
          <a:p/>
        </p:txBody>
      </p:sp>
      <p:sp>
        <p:nvSpPr>
          <p:cNvPr id="31" name="object 31"/>
          <p:cNvSpPr txBox="1"/>
          <p:nvPr/>
        </p:nvSpPr>
        <p:spPr>
          <a:xfrm>
            <a:off x="1410652" y="1282382"/>
            <a:ext cx="342265" cy="240029"/>
          </a:xfrm>
          <a:prstGeom prst="rect">
            <a:avLst/>
          </a:prstGeom>
        </p:spPr>
        <p:txBody>
          <a:bodyPr vert="horz" wrap="square" lIns="0" tIns="13335" rIns="0" bIns="0" rtlCol="0">
            <a:spAutoFit/>
          </a:bodyPr>
          <a:lstStyle/>
          <a:p>
            <a:pPr marL="12700">
              <a:lnSpc>
                <a:spcPct val="100000"/>
              </a:lnSpc>
              <a:spcBef>
                <a:spcPts val="105"/>
              </a:spcBef>
            </a:pPr>
            <a:r>
              <a:rPr sz="1400" b="1" i="1" spc="-5" dirty="0">
                <a:latin typeface="Arial" panose="020B0604020202020204"/>
                <a:cs typeface="Arial" panose="020B0604020202020204"/>
              </a:rPr>
              <a:t>titl</a:t>
            </a:r>
            <a:r>
              <a:rPr sz="1400" b="1" i="1" dirty="0">
                <a:latin typeface="Arial" panose="020B0604020202020204"/>
                <a:cs typeface="Arial" panose="020B0604020202020204"/>
              </a:rPr>
              <a:t>e</a:t>
            </a:r>
            <a:endParaRPr sz="1400">
              <a:latin typeface="Arial" panose="020B0604020202020204"/>
              <a:cs typeface="Arial" panose="020B0604020202020204"/>
            </a:endParaRPr>
          </a:p>
        </p:txBody>
      </p:sp>
      <p:sp>
        <p:nvSpPr>
          <p:cNvPr id="32" name="object 32"/>
          <p:cNvSpPr/>
          <p:nvPr/>
        </p:nvSpPr>
        <p:spPr>
          <a:xfrm>
            <a:off x="1423352" y="1502727"/>
            <a:ext cx="316230" cy="0"/>
          </a:xfrm>
          <a:custGeom>
            <a:avLst/>
            <a:gdLst/>
            <a:ahLst/>
            <a:cxnLst/>
            <a:rect l="l" t="t" r="r" b="b"/>
            <a:pathLst>
              <a:path w="316230">
                <a:moveTo>
                  <a:pt x="0" y="0"/>
                </a:moveTo>
                <a:lnTo>
                  <a:pt x="316229" y="0"/>
                </a:lnTo>
              </a:path>
            </a:pathLst>
          </a:custGeom>
          <a:ln w="9144">
            <a:solidFill>
              <a:srgbClr val="000000"/>
            </a:solidFill>
          </a:ln>
        </p:spPr>
        <p:txBody>
          <a:bodyPr wrap="square" lIns="0" tIns="0" rIns="0" bIns="0" rtlCol="0"/>
          <a:lstStyle/>
          <a:p/>
        </p:txBody>
      </p:sp>
      <p:sp>
        <p:nvSpPr>
          <p:cNvPr id="33" name="object 33"/>
          <p:cNvSpPr/>
          <p:nvPr/>
        </p:nvSpPr>
        <p:spPr>
          <a:xfrm>
            <a:off x="2600642" y="1502727"/>
            <a:ext cx="731520" cy="0"/>
          </a:xfrm>
          <a:custGeom>
            <a:avLst/>
            <a:gdLst/>
            <a:ahLst/>
            <a:cxnLst/>
            <a:rect l="l" t="t" r="r" b="b"/>
            <a:pathLst>
              <a:path w="731520">
                <a:moveTo>
                  <a:pt x="0" y="0"/>
                </a:moveTo>
                <a:lnTo>
                  <a:pt x="731519" y="0"/>
                </a:lnTo>
              </a:path>
            </a:pathLst>
          </a:custGeom>
          <a:ln w="9144">
            <a:solidFill>
              <a:srgbClr val="000000"/>
            </a:solidFill>
          </a:ln>
        </p:spPr>
        <p:txBody>
          <a:bodyPr wrap="square" lIns="0" tIns="0" rIns="0" bIns="0" rtlCol="0"/>
          <a:lstStyle/>
          <a:p/>
        </p:txBody>
      </p:sp>
      <p:sp>
        <p:nvSpPr>
          <p:cNvPr id="34" name="object 34"/>
          <p:cNvSpPr txBox="1"/>
          <p:nvPr/>
        </p:nvSpPr>
        <p:spPr>
          <a:xfrm>
            <a:off x="1410652" y="1282382"/>
            <a:ext cx="1885314" cy="453390"/>
          </a:xfrm>
          <a:prstGeom prst="rect">
            <a:avLst/>
          </a:prstGeom>
        </p:spPr>
        <p:txBody>
          <a:bodyPr vert="horz" wrap="square" lIns="0" tIns="13335" rIns="0" bIns="0" rtlCol="0">
            <a:spAutoFit/>
          </a:bodyPr>
          <a:lstStyle/>
          <a:p>
            <a:pPr marL="576580">
              <a:lnSpc>
                <a:spcPct val="100000"/>
              </a:lnSpc>
              <a:spcBef>
                <a:spcPts val="105"/>
              </a:spcBef>
              <a:tabLst>
                <a:tab pos="1189355" algn="l"/>
              </a:tabLst>
            </a:pPr>
            <a:r>
              <a:rPr sz="1400" spc="-5" dirty="0">
                <a:latin typeface="Arial" panose="020B0604020202020204"/>
                <a:cs typeface="Arial" panose="020B0604020202020204"/>
              </a:rPr>
              <a:t>Hash	</a:t>
            </a:r>
            <a:r>
              <a:rPr sz="1400" b="1" i="1" spc="-5" dirty="0">
                <a:latin typeface="Arial" panose="020B0604020202020204"/>
                <a:cs typeface="Arial" panose="020B0604020202020204"/>
              </a:rPr>
              <a:t>location</a:t>
            </a:r>
            <a:endParaRPr sz="1400">
              <a:latin typeface="Arial" panose="020B0604020202020204"/>
              <a:cs typeface="Arial" panose="020B0604020202020204"/>
            </a:endParaRPr>
          </a:p>
          <a:p>
            <a:pPr marL="12700">
              <a:lnSpc>
                <a:spcPct val="100000"/>
              </a:lnSpc>
              <a:tabLst>
                <a:tab pos="635635" algn="l"/>
              </a:tabLst>
            </a:pPr>
            <a:r>
              <a:rPr sz="1400" spc="-5" dirty="0">
                <a:latin typeface="Arial" panose="020B0604020202020204"/>
                <a:cs typeface="Arial" panose="020B0604020202020204"/>
              </a:rPr>
              <a:t>title1	aaa</a:t>
            </a:r>
            <a:endParaRPr sz="1400">
              <a:latin typeface="Arial" panose="020B0604020202020204"/>
              <a:cs typeface="Arial" panose="020B0604020202020204"/>
            </a:endParaRPr>
          </a:p>
        </p:txBody>
      </p:sp>
      <p:sp>
        <p:nvSpPr>
          <p:cNvPr id="35" name="object 35"/>
          <p:cNvSpPr txBox="1"/>
          <p:nvPr/>
        </p:nvSpPr>
        <p:spPr>
          <a:xfrm>
            <a:off x="1410652" y="2135822"/>
            <a:ext cx="401955" cy="109347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a:t>
            </a:r>
            <a:endParaRPr sz="1400">
              <a:latin typeface="Arial" panose="020B0604020202020204"/>
              <a:cs typeface="Arial" panose="020B0604020202020204"/>
            </a:endParaRPr>
          </a:p>
        </p:txBody>
      </p:sp>
      <p:sp>
        <p:nvSpPr>
          <p:cNvPr id="36" name="object 36"/>
          <p:cNvSpPr txBox="1"/>
          <p:nvPr/>
        </p:nvSpPr>
        <p:spPr>
          <a:xfrm>
            <a:off x="2034222" y="1495742"/>
            <a:ext cx="1534795" cy="1733550"/>
          </a:xfrm>
          <a:prstGeom prst="rect">
            <a:avLst/>
          </a:prstGeom>
        </p:spPr>
        <p:txBody>
          <a:bodyPr vert="horz" wrap="square" lIns="0" tIns="13335" rIns="0" bIns="0" rtlCol="0">
            <a:spAutoFit/>
          </a:bodyPr>
          <a:lstStyle/>
          <a:p>
            <a:pPr marL="557530">
              <a:lnSpc>
                <a:spcPct val="100000"/>
              </a:lnSpc>
              <a:spcBef>
                <a:spcPts val="105"/>
              </a:spcBef>
            </a:pPr>
            <a:r>
              <a:rPr sz="1400" spc="-5" dirty="0">
                <a:latin typeface="Arial" panose="020B0604020202020204"/>
                <a:cs typeface="Arial" panose="020B0604020202020204"/>
              </a:rPr>
              <a:t>202.0.1.98</a:t>
            </a:r>
            <a:endParaRPr sz="1400">
              <a:latin typeface="Arial" panose="020B0604020202020204"/>
              <a:cs typeface="Arial" panose="020B0604020202020204"/>
            </a:endParaRPr>
          </a:p>
          <a:p>
            <a:pPr marL="577850">
              <a:lnSpc>
                <a:spcPct val="100000"/>
              </a:lnSpc>
            </a:pPr>
            <a:r>
              <a:rPr sz="1400" spc="-15" dirty="0">
                <a:latin typeface="Arial" panose="020B0604020202020204"/>
                <a:cs typeface="Arial" panose="020B0604020202020204"/>
              </a:rPr>
              <a:t>211.1.1.6</a:t>
            </a:r>
            <a:endParaRPr sz="1400">
              <a:latin typeface="Arial" panose="020B0604020202020204"/>
              <a:cs typeface="Arial" panose="020B0604020202020204"/>
            </a:endParaRPr>
          </a:p>
          <a:p>
            <a:pPr marL="528320">
              <a:lnSpc>
                <a:spcPct val="100000"/>
              </a:lnSpc>
            </a:pPr>
            <a:r>
              <a:rPr sz="1400" spc="-5" dirty="0">
                <a:latin typeface="Arial" panose="020B0604020202020204"/>
                <a:cs typeface="Arial" panose="020B0604020202020204"/>
              </a:rPr>
              <a:t>172.2.1.20</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p:txBody>
      </p:sp>
      <p:sp>
        <p:nvSpPr>
          <p:cNvPr id="37" name="object 37"/>
          <p:cNvSpPr/>
          <p:nvPr/>
        </p:nvSpPr>
        <p:spPr>
          <a:xfrm>
            <a:off x="1394040" y="3500437"/>
            <a:ext cx="1000125" cy="1075690"/>
          </a:xfrm>
          <a:custGeom>
            <a:avLst/>
            <a:gdLst/>
            <a:ahLst/>
            <a:cxnLst/>
            <a:rect l="l" t="t" r="r" b="b"/>
            <a:pathLst>
              <a:path w="1000125" h="1075689">
                <a:moveTo>
                  <a:pt x="938753" y="47192"/>
                </a:moveTo>
                <a:lnTo>
                  <a:pt x="920140" y="29908"/>
                </a:lnTo>
                <a:lnTo>
                  <a:pt x="999909" y="0"/>
                </a:lnTo>
                <a:lnTo>
                  <a:pt x="990183" y="33235"/>
                </a:lnTo>
                <a:lnTo>
                  <a:pt x="951712" y="33235"/>
                </a:lnTo>
                <a:lnTo>
                  <a:pt x="938753" y="47192"/>
                </a:lnTo>
                <a:close/>
              </a:path>
              <a:path w="1000125" h="1075689">
                <a:moveTo>
                  <a:pt x="957369" y="64478"/>
                </a:moveTo>
                <a:lnTo>
                  <a:pt x="938753" y="47192"/>
                </a:lnTo>
                <a:lnTo>
                  <a:pt x="951712" y="33235"/>
                </a:lnTo>
                <a:lnTo>
                  <a:pt x="970330" y="50520"/>
                </a:lnTo>
                <a:lnTo>
                  <a:pt x="957369" y="64478"/>
                </a:lnTo>
                <a:close/>
              </a:path>
              <a:path w="1000125" h="1075689">
                <a:moveTo>
                  <a:pt x="975982" y="81762"/>
                </a:moveTo>
                <a:lnTo>
                  <a:pt x="957369" y="64478"/>
                </a:lnTo>
                <a:lnTo>
                  <a:pt x="970330" y="50520"/>
                </a:lnTo>
                <a:lnTo>
                  <a:pt x="951712" y="33235"/>
                </a:lnTo>
                <a:lnTo>
                  <a:pt x="990183" y="33235"/>
                </a:lnTo>
                <a:lnTo>
                  <a:pt x="975982" y="81762"/>
                </a:lnTo>
                <a:close/>
              </a:path>
              <a:path w="1000125" h="1075689">
                <a:moveTo>
                  <a:pt x="18618" y="1075436"/>
                </a:moveTo>
                <a:lnTo>
                  <a:pt x="0" y="1058164"/>
                </a:lnTo>
                <a:lnTo>
                  <a:pt x="938753" y="47192"/>
                </a:lnTo>
                <a:lnTo>
                  <a:pt x="957369" y="64478"/>
                </a:lnTo>
                <a:lnTo>
                  <a:pt x="18618" y="1075436"/>
                </a:lnTo>
                <a:close/>
              </a:path>
            </a:pathLst>
          </a:custGeom>
          <a:solidFill>
            <a:srgbClr val="FF3300"/>
          </a:solidFill>
        </p:spPr>
        <p:txBody>
          <a:bodyPr wrap="square" lIns="0" tIns="0" rIns="0" bIns="0" rtlCol="0"/>
          <a:lstStyle/>
          <a:p/>
        </p:txBody>
      </p:sp>
      <p:sp>
        <p:nvSpPr>
          <p:cNvPr id="38" name="object 38"/>
          <p:cNvSpPr/>
          <p:nvPr/>
        </p:nvSpPr>
        <p:spPr>
          <a:xfrm>
            <a:off x="4067555" y="2060448"/>
            <a:ext cx="618744" cy="617220"/>
          </a:xfrm>
          <a:prstGeom prst="rect">
            <a:avLst/>
          </a:prstGeom>
          <a:blipFill>
            <a:blip r:embed="rId6" cstate="print"/>
            <a:stretch>
              <a:fillRect/>
            </a:stretch>
          </a:blipFill>
        </p:spPr>
        <p:txBody>
          <a:bodyPr wrap="square" lIns="0" tIns="0" rIns="0" bIns="0" rtlCol="0"/>
          <a:lstStyle/>
          <a:p/>
        </p:txBody>
      </p:sp>
      <p:sp>
        <p:nvSpPr>
          <p:cNvPr id="39" name="object 39"/>
          <p:cNvSpPr/>
          <p:nvPr/>
        </p:nvSpPr>
        <p:spPr>
          <a:xfrm>
            <a:off x="4061683" y="1338618"/>
            <a:ext cx="925065" cy="772223"/>
          </a:xfrm>
          <a:prstGeom prst="rect">
            <a:avLst/>
          </a:prstGeom>
          <a:blipFill>
            <a:blip r:embed="rId7" cstate="print"/>
            <a:stretch>
              <a:fillRect/>
            </a:stretch>
          </a:blipFill>
        </p:spPr>
        <p:txBody>
          <a:bodyPr wrap="square" lIns="0" tIns="0" rIns="0" bIns="0" rtlCol="0"/>
          <a:lstStyle/>
          <a:p/>
        </p:txBody>
      </p:sp>
      <p:sp>
        <p:nvSpPr>
          <p:cNvPr id="40" name="object 40"/>
          <p:cNvSpPr txBox="1"/>
          <p:nvPr/>
        </p:nvSpPr>
        <p:spPr>
          <a:xfrm>
            <a:off x="4415447" y="145508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20204"/>
                <a:cs typeface="Arial" panose="020B0604020202020204"/>
              </a:rPr>
              <a:t>?</a:t>
            </a:r>
            <a:endParaRPr sz="1800">
              <a:latin typeface="Arial" panose="020B0604020202020204"/>
              <a:cs typeface="Arial" panose="020B0604020202020204"/>
            </a:endParaRPr>
          </a:p>
        </p:txBody>
      </p:sp>
      <p:sp>
        <p:nvSpPr>
          <p:cNvPr id="41" name="object 41"/>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08898" name="Rectangle 2"/>
          <p:cNvSpPr>
            <a:spLocks noGrp="1" noRot="1" noChangeArrowheads="1"/>
          </p:cNvSpPr>
          <p:nvPr>
            <p:ph type="ctrTitle"/>
          </p:nvPr>
        </p:nvSpPr>
        <p:spPr>
          <a:xfrm>
            <a:off x="430530" y="-39370"/>
            <a:ext cx="7886700" cy="1235710"/>
          </a:xfrm>
        </p:spPr>
        <p:txBody>
          <a:bodyPr wrap="square" lIns="91440" tIns="45720" rIns="91440" bIns="45720" numCol="1" anchor="ctr" anchorCtr="0" compatLnSpc="1"/>
          <a:lstStyle/>
          <a:p>
            <a:pPr eaLnBrk="1" hangingPunct="1"/>
            <a:r>
              <a:rPr lang="en-US" altLang="zh-CN" dirty="0">
                <a:effectLst>
                  <a:outerShdw blurRad="38100" dist="38100" dir="2700000">
                    <a:srgbClr val="000000"/>
                  </a:outerShdw>
                </a:effectLst>
                <a:latin typeface="Times New Roman" panose="02020603050405020304" charset="0"/>
              </a:rPr>
              <a:t>Web</a:t>
            </a:r>
            <a:r>
              <a:rPr lang="zh-CN" altLang="en-US" dirty="0">
                <a:effectLst>
                  <a:outerShdw blurRad="38100" dist="38100" dir="2700000">
                    <a:srgbClr val="000000"/>
                  </a:outerShdw>
                </a:effectLst>
                <a:latin typeface="Times New Roman" panose="02020603050405020304" charset="0"/>
              </a:rPr>
              <a:t>挖掘</a:t>
            </a:r>
            <a:r>
              <a:rPr lang="zh-CN" altLang="en-US" dirty="0">
                <a:effectLst>
                  <a:outerShdw blurRad="38100" dist="38100" dir="2700000">
                    <a:srgbClr val="000000"/>
                  </a:outerShdw>
                </a:effectLst>
              </a:rPr>
              <a:t> </a:t>
            </a:r>
            <a:endParaRPr lang="zh-CN" altLang="en-US" dirty="0">
              <a:effectLst>
                <a:outerShdw blurRad="38100" dist="38100" dir="2700000">
                  <a:srgbClr val="000000"/>
                </a:outerShdw>
              </a:effectLst>
            </a:endParaRPr>
          </a:p>
        </p:txBody>
      </p:sp>
      <p:sp>
        <p:nvSpPr>
          <p:cNvPr id="105475" name="Text Box 4"/>
          <p:cNvSpPr txBox="1"/>
          <p:nvPr/>
        </p:nvSpPr>
        <p:spPr>
          <a:xfrm>
            <a:off x="628650" y="1148715"/>
            <a:ext cx="8077200" cy="2749550"/>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然而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是无结构的、动态的，而且</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页面的复杂程度远远超过了文本文档，人们要想找到自己所需要的东西犹如大海捞针一般。这就是所谓的“信息爆炸”问题，即信息极大丰富而知识相对匮乏。因而大量异质的</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信息资源中所蕴含的具有巨大潜在价值的知识驱使着人们迫切需要能够从</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上快速、有效地发现资源和知识的工具。</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p:nvPr/>
        </p:nvSpPr>
        <p:spPr>
          <a:xfrm>
            <a:off x="2590800" y="3806862"/>
            <a:ext cx="751281" cy="645121"/>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103812" y="5646127"/>
            <a:ext cx="753160" cy="64322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3359150" y="2316187"/>
            <a:ext cx="5010543" cy="3324199"/>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063752" y="1927860"/>
            <a:ext cx="1072896" cy="129540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376300" y="1595437"/>
            <a:ext cx="2104898" cy="415289"/>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7639113" y="3654425"/>
            <a:ext cx="390398" cy="389889"/>
          </a:xfrm>
          <a:prstGeom prst="rect">
            <a:avLst/>
          </a:prstGeom>
          <a:blipFill>
            <a:blip r:embed="rId6" cstate="print"/>
            <a:stretch>
              <a:fillRect/>
            </a:stretch>
          </a:blipFill>
        </p:spPr>
        <p:txBody>
          <a:bodyPr wrap="square" lIns="0" tIns="0" rIns="0" bIns="0" rtlCol="0"/>
          <a:lstStyle/>
          <a:p/>
        </p:txBody>
      </p:sp>
      <p:sp>
        <p:nvSpPr>
          <p:cNvPr id="10" name="object 10"/>
          <p:cNvSpPr/>
          <p:nvPr/>
        </p:nvSpPr>
        <p:spPr>
          <a:xfrm>
            <a:off x="4997513" y="2130425"/>
            <a:ext cx="390398" cy="389889"/>
          </a:xfrm>
          <a:prstGeom prst="rect">
            <a:avLst/>
          </a:prstGeom>
          <a:blipFill>
            <a:blip r:embed="rId7" cstate="print"/>
            <a:stretch>
              <a:fillRect/>
            </a:stretch>
          </a:blipFill>
        </p:spPr>
        <p:txBody>
          <a:bodyPr wrap="square" lIns="0" tIns="0" rIns="0" bIns="0" rtlCol="0"/>
          <a:lstStyle/>
          <a:p/>
        </p:txBody>
      </p:sp>
      <p:sp>
        <p:nvSpPr>
          <p:cNvPr id="11" name="object 11"/>
          <p:cNvSpPr/>
          <p:nvPr/>
        </p:nvSpPr>
        <p:spPr>
          <a:xfrm>
            <a:off x="2611501" y="3519487"/>
            <a:ext cx="390398" cy="389889"/>
          </a:xfrm>
          <a:prstGeom prst="rect">
            <a:avLst/>
          </a:prstGeom>
          <a:blipFill>
            <a:blip r:embed="rId8" cstate="print"/>
            <a:stretch>
              <a:fillRect/>
            </a:stretch>
          </a:blipFill>
        </p:spPr>
        <p:txBody>
          <a:bodyPr wrap="square" lIns="0" tIns="0" rIns="0" bIns="0" rtlCol="0"/>
          <a:lstStyle/>
          <a:p/>
        </p:txBody>
      </p:sp>
      <p:sp>
        <p:nvSpPr>
          <p:cNvPr id="12" name="object 12"/>
          <p:cNvSpPr/>
          <p:nvPr/>
        </p:nvSpPr>
        <p:spPr>
          <a:xfrm>
            <a:off x="5370576" y="5481637"/>
            <a:ext cx="390398" cy="389889"/>
          </a:xfrm>
          <a:prstGeom prst="rect">
            <a:avLst/>
          </a:prstGeom>
          <a:blipFill>
            <a:blip r:embed="rId9" cstate="print"/>
            <a:stretch>
              <a:fillRect/>
            </a:stretch>
          </a:blipFill>
        </p:spPr>
        <p:txBody>
          <a:bodyPr wrap="square" lIns="0" tIns="0" rIns="0" bIns="0" rtlCol="0"/>
          <a:lstStyle/>
          <a:p/>
        </p:txBody>
      </p:sp>
      <p:sp>
        <p:nvSpPr>
          <p:cNvPr id="13" name="object 13"/>
          <p:cNvSpPr txBox="1"/>
          <p:nvPr/>
        </p:nvSpPr>
        <p:spPr>
          <a:xfrm>
            <a:off x="1031239" y="3054032"/>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攻击者</a:t>
            </a:r>
            <a:endParaRPr sz="1800">
              <a:latin typeface="宋体" panose="02010600030101010101" pitchFamily="2" charset="-122"/>
              <a:cs typeface="宋体" panose="02010600030101010101" pitchFamily="2" charset="-122"/>
            </a:endParaRPr>
          </a:p>
        </p:txBody>
      </p:sp>
      <p:sp>
        <p:nvSpPr>
          <p:cNvPr id="14" name="object 14"/>
          <p:cNvSpPr/>
          <p:nvPr/>
        </p:nvSpPr>
        <p:spPr>
          <a:xfrm>
            <a:off x="2485072" y="1797151"/>
            <a:ext cx="2525395" cy="542925"/>
          </a:xfrm>
          <a:custGeom>
            <a:avLst/>
            <a:gdLst/>
            <a:ahLst/>
            <a:cxnLst/>
            <a:rect l="l" t="t" r="r" b="b"/>
            <a:pathLst>
              <a:path w="2525395" h="542925">
                <a:moveTo>
                  <a:pt x="2449468" y="510001"/>
                </a:moveTo>
                <a:lnTo>
                  <a:pt x="0" y="9321"/>
                </a:lnTo>
                <a:lnTo>
                  <a:pt x="1904" y="0"/>
                </a:lnTo>
                <a:lnTo>
                  <a:pt x="2451374" y="500667"/>
                </a:lnTo>
                <a:lnTo>
                  <a:pt x="2449468" y="510001"/>
                </a:lnTo>
                <a:close/>
              </a:path>
              <a:path w="2525395" h="542925">
                <a:moveTo>
                  <a:pt x="2516433" y="513816"/>
                </a:moveTo>
                <a:lnTo>
                  <a:pt x="2468130" y="513816"/>
                </a:lnTo>
                <a:lnTo>
                  <a:pt x="2470035" y="504482"/>
                </a:lnTo>
                <a:lnTo>
                  <a:pt x="2451374" y="500667"/>
                </a:lnTo>
                <a:lnTo>
                  <a:pt x="2458046" y="468007"/>
                </a:lnTo>
                <a:lnTo>
                  <a:pt x="2516433" y="513816"/>
                </a:lnTo>
                <a:close/>
              </a:path>
              <a:path w="2525395" h="542925">
                <a:moveTo>
                  <a:pt x="2468130" y="513816"/>
                </a:moveTo>
                <a:lnTo>
                  <a:pt x="2449468" y="510001"/>
                </a:lnTo>
                <a:lnTo>
                  <a:pt x="2451374" y="500667"/>
                </a:lnTo>
                <a:lnTo>
                  <a:pt x="2470035" y="504482"/>
                </a:lnTo>
                <a:lnTo>
                  <a:pt x="2468130" y="513816"/>
                </a:lnTo>
                <a:close/>
              </a:path>
              <a:path w="2525395" h="542925">
                <a:moveTo>
                  <a:pt x="2442794" y="542670"/>
                </a:moveTo>
                <a:lnTo>
                  <a:pt x="2449468" y="510001"/>
                </a:lnTo>
                <a:lnTo>
                  <a:pt x="2468130" y="513816"/>
                </a:lnTo>
                <a:lnTo>
                  <a:pt x="2516433" y="513816"/>
                </a:lnTo>
                <a:lnTo>
                  <a:pt x="2525077" y="520598"/>
                </a:lnTo>
                <a:lnTo>
                  <a:pt x="2442794" y="542670"/>
                </a:lnTo>
                <a:close/>
              </a:path>
            </a:pathLst>
          </a:custGeom>
          <a:solidFill>
            <a:srgbClr val="FF3300"/>
          </a:solidFill>
        </p:spPr>
        <p:txBody>
          <a:bodyPr wrap="square" lIns="0" tIns="0" rIns="0" bIns="0" rtlCol="0"/>
          <a:lstStyle/>
          <a:p/>
        </p:txBody>
      </p:sp>
      <p:sp>
        <p:nvSpPr>
          <p:cNvPr id="15" name="object 15"/>
          <p:cNvSpPr/>
          <p:nvPr/>
        </p:nvSpPr>
        <p:spPr>
          <a:xfrm>
            <a:off x="2325865" y="1994204"/>
            <a:ext cx="446405" cy="1522730"/>
          </a:xfrm>
          <a:custGeom>
            <a:avLst/>
            <a:gdLst/>
            <a:ahLst/>
            <a:cxnLst/>
            <a:rect l="l" t="t" r="r" b="b"/>
            <a:pathLst>
              <a:path w="446405" h="1522729">
                <a:moveTo>
                  <a:pt x="404926" y="1450007"/>
                </a:moveTo>
                <a:lnTo>
                  <a:pt x="0" y="2565"/>
                </a:lnTo>
                <a:lnTo>
                  <a:pt x="9169" y="0"/>
                </a:lnTo>
                <a:lnTo>
                  <a:pt x="414096" y="1447443"/>
                </a:lnTo>
                <a:lnTo>
                  <a:pt x="404926" y="1450007"/>
                </a:lnTo>
                <a:close/>
              </a:path>
              <a:path w="446405" h="1522729">
                <a:moveTo>
                  <a:pt x="440425" y="1468348"/>
                </a:moveTo>
                <a:lnTo>
                  <a:pt x="410057" y="1468348"/>
                </a:lnTo>
                <a:lnTo>
                  <a:pt x="419226" y="1465783"/>
                </a:lnTo>
                <a:lnTo>
                  <a:pt x="414096" y="1447443"/>
                </a:lnTo>
                <a:lnTo>
                  <a:pt x="446201" y="1438465"/>
                </a:lnTo>
                <a:lnTo>
                  <a:pt x="440425" y="1468348"/>
                </a:lnTo>
                <a:close/>
              </a:path>
              <a:path w="446405" h="1522729">
                <a:moveTo>
                  <a:pt x="410057" y="1468348"/>
                </a:moveTo>
                <a:lnTo>
                  <a:pt x="404926" y="1450007"/>
                </a:lnTo>
                <a:lnTo>
                  <a:pt x="414096" y="1447443"/>
                </a:lnTo>
                <a:lnTo>
                  <a:pt x="419226" y="1465783"/>
                </a:lnTo>
                <a:lnTo>
                  <a:pt x="410057" y="1468348"/>
                </a:lnTo>
                <a:close/>
              </a:path>
              <a:path w="446405" h="1522729">
                <a:moveTo>
                  <a:pt x="430034" y="1522107"/>
                </a:moveTo>
                <a:lnTo>
                  <a:pt x="372808" y="1458988"/>
                </a:lnTo>
                <a:lnTo>
                  <a:pt x="404926" y="1450007"/>
                </a:lnTo>
                <a:lnTo>
                  <a:pt x="410057" y="1468348"/>
                </a:lnTo>
                <a:lnTo>
                  <a:pt x="440425" y="1468348"/>
                </a:lnTo>
                <a:lnTo>
                  <a:pt x="430034" y="1522107"/>
                </a:lnTo>
                <a:close/>
              </a:path>
            </a:pathLst>
          </a:custGeom>
          <a:solidFill>
            <a:srgbClr val="FF3300"/>
          </a:solidFill>
        </p:spPr>
        <p:txBody>
          <a:bodyPr wrap="square" lIns="0" tIns="0" rIns="0" bIns="0" rtlCol="0"/>
          <a:lstStyle/>
          <a:p/>
        </p:txBody>
      </p:sp>
      <p:sp>
        <p:nvSpPr>
          <p:cNvPr id="16" name="object 16"/>
          <p:cNvSpPr/>
          <p:nvPr/>
        </p:nvSpPr>
        <p:spPr>
          <a:xfrm>
            <a:off x="2419261" y="1927529"/>
            <a:ext cx="5193030" cy="1971039"/>
          </a:xfrm>
          <a:custGeom>
            <a:avLst/>
            <a:gdLst/>
            <a:ahLst/>
            <a:cxnLst/>
            <a:rect l="l" t="t" r="r" b="b"/>
            <a:pathLst>
              <a:path w="5193030" h="1971039">
                <a:moveTo>
                  <a:pt x="5119817" y="1939413"/>
                </a:moveTo>
                <a:lnTo>
                  <a:pt x="0" y="8915"/>
                </a:lnTo>
                <a:lnTo>
                  <a:pt x="3352" y="0"/>
                </a:lnTo>
                <a:lnTo>
                  <a:pt x="5123180" y="1930496"/>
                </a:lnTo>
                <a:lnTo>
                  <a:pt x="5119817" y="1939413"/>
                </a:lnTo>
                <a:close/>
              </a:path>
              <a:path w="5193030" h="1971039">
                <a:moveTo>
                  <a:pt x="5178265" y="1946135"/>
                </a:moveTo>
                <a:lnTo>
                  <a:pt x="5137645" y="1946135"/>
                </a:lnTo>
                <a:lnTo>
                  <a:pt x="5141010" y="1937219"/>
                </a:lnTo>
                <a:lnTo>
                  <a:pt x="5123180" y="1930496"/>
                </a:lnTo>
                <a:lnTo>
                  <a:pt x="5134940" y="1899310"/>
                </a:lnTo>
                <a:lnTo>
                  <a:pt x="5178265" y="1946135"/>
                </a:lnTo>
                <a:close/>
              </a:path>
              <a:path w="5193030" h="1971039">
                <a:moveTo>
                  <a:pt x="5137645" y="1946135"/>
                </a:moveTo>
                <a:lnTo>
                  <a:pt x="5119817" y="1939413"/>
                </a:lnTo>
                <a:lnTo>
                  <a:pt x="5123180" y="1930496"/>
                </a:lnTo>
                <a:lnTo>
                  <a:pt x="5141010" y="1937219"/>
                </a:lnTo>
                <a:lnTo>
                  <a:pt x="5137645" y="1946135"/>
                </a:lnTo>
                <a:close/>
              </a:path>
              <a:path w="5193030" h="1971039">
                <a:moveTo>
                  <a:pt x="5108054" y="1970608"/>
                </a:moveTo>
                <a:lnTo>
                  <a:pt x="5119817" y="1939413"/>
                </a:lnTo>
                <a:lnTo>
                  <a:pt x="5137645" y="1946135"/>
                </a:lnTo>
                <a:lnTo>
                  <a:pt x="5178265" y="1946135"/>
                </a:lnTo>
                <a:lnTo>
                  <a:pt x="5192801" y="1961845"/>
                </a:lnTo>
                <a:lnTo>
                  <a:pt x="5108054" y="1970608"/>
                </a:lnTo>
                <a:close/>
              </a:path>
            </a:pathLst>
          </a:custGeom>
          <a:solidFill>
            <a:srgbClr val="FF3300"/>
          </a:solidFill>
        </p:spPr>
        <p:txBody>
          <a:bodyPr wrap="square" lIns="0" tIns="0" rIns="0" bIns="0" rtlCol="0"/>
          <a:lstStyle/>
          <a:p/>
        </p:txBody>
      </p:sp>
      <p:sp>
        <p:nvSpPr>
          <p:cNvPr id="17" name="object 17"/>
          <p:cNvSpPr/>
          <p:nvPr/>
        </p:nvSpPr>
        <p:spPr>
          <a:xfrm>
            <a:off x="2379230" y="1966976"/>
            <a:ext cx="3080385" cy="3557904"/>
          </a:xfrm>
          <a:custGeom>
            <a:avLst/>
            <a:gdLst/>
            <a:ahLst/>
            <a:cxnLst/>
            <a:rect l="l" t="t" r="r" b="b"/>
            <a:pathLst>
              <a:path w="3080385" h="3557904">
                <a:moveTo>
                  <a:pt x="3026710" y="3503030"/>
                </a:moveTo>
                <a:lnTo>
                  <a:pt x="0" y="6223"/>
                </a:lnTo>
                <a:lnTo>
                  <a:pt x="7213" y="0"/>
                </a:lnTo>
                <a:lnTo>
                  <a:pt x="3033919" y="3496790"/>
                </a:lnTo>
                <a:lnTo>
                  <a:pt x="3026710" y="3503030"/>
                </a:lnTo>
                <a:close/>
              </a:path>
              <a:path w="3080385" h="3557904">
                <a:moveTo>
                  <a:pt x="3069954" y="3517430"/>
                </a:moveTo>
                <a:lnTo>
                  <a:pt x="3039173" y="3517430"/>
                </a:lnTo>
                <a:lnTo>
                  <a:pt x="3046387" y="3511194"/>
                </a:lnTo>
                <a:lnTo>
                  <a:pt x="3033919" y="3496790"/>
                </a:lnTo>
                <a:lnTo>
                  <a:pt x="3059125" y="3474974"/>
                </a:lnTo>
                <a:lnTo>
                  <a:pt x="3069954" y="3517430"/>
                </a:lnTo>
                <a:close/>
              </a:path>
              <a:path w="3080385" h="3557904">
                <a:moveTo>
                  <a:pt x="3039173" y="3517430"/>
                </a:moveTo>
                <a:lnTo>
                  <a:pt x="3026710" y="3503030"/>
                </a:lnTo>
                <a:lnTo>
                  <a:pt x="3033919" y="3496790"/>
                </a:lnTo>
                <a:lnTo>
                  <a:pt x="3046387" y="3511194"/>
                </a:lnTo>
                <a:lnTo>
                  <a:pt x="3039173" y="3517430"/>
                </a:lnTo>
                <a:close/>
              </a:path>
              <a:path w="3080385" h="3557904">
                <a:moveTo>
                  <a:pt x="3080181" y="3557524"/>
                </a:moveTo>
                <a:lnTo>
                  <a:pt x="3001505" y="3524846"/>
                </a:lnTo>
                <a:lnTo>
                  <a:pt x="3026710" y="3503030"/>
                </a:lnTo>
                <a:lnTo>
                  <a:pt x="3039173" y="3517430"/>
                </a:lnTo>
                <a:lnTo>
                  <a:pt x="3069954" y="3517430"/>
                </a:lnTo>
                <a:lnTo>
                  <a:pt x="3080181" y="3557524"/>
                </a:lnTo>
                <a:close/>
              </a:path>
            </a:pathLst>
          </a:custGeom>
          <a:solidFill>
            <a:srgbClr val="FF3300"/>
          </a:solidFill>
        </p:spPr>
        <p:txBody>
          <a:bodyPr wrap="square" lIns="0" tIns="0" rIns="0" bIns="0" rtlCol="0"/>
          <a:lstStyle/>
          <a:p/>
        </p:txBody>
      </p:sp>
      <p:sp>
        <p:nvSpPr>
          <p:cNvPr id="18" name="object 18"/>
          <p:cNvSpPr txBox="1"/>
          <p:nvPr/>
        </p:nvSpPr>
        <p:spPr>
          <a:xfrm>
            <a:off x="2540952" y="4490720"/>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19" name="object 19"/>
          <p:cNvSpPr txBox="1"/>
          <p:nvPr/>
        </p:nvSpPr>
        <p:spPr>
          <a:xfrm>
            <a:off x="4944427" y="3825557"/>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文件共享网络</a:t>
            </a:r>
            <a:endParaRPr sz="1800">
              <a:latin typeface="宋体" panose="02010600030101010101" pitchFamily="2" charset="-122"/>
              <a:cs typeface="宋体" panose="02010600030101010101" pitchFamily="2" charset="-122"/>
            </a:endParaRPr>
          </a:p>
        </p:txBody>
      </p:sp>
      <p:sp>
        <p:nvSpPr>
          <p:cNvPr id="20" name="object 20"/>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8</a:t>
            </a:r>
            <a:endParaRPr sz="1400">
              <a:latin typeface="Arial" panose="020B0604020202020204"/>
              <a:cs typeface="Arial" panose="020B0604020202020204"/>
            </a:endParaRPr>
          </a:p>
        </p:txBody>
      </p:sp>
      <p:sp>
        <p:nvSpPr>
          <p:cNvPr id="21" name="object 21"/>
          <p:cNvSpPr txBox="1"/>
          <p:nvPr/>
        </p:nvSpPr>
        <p:spPr>
          <a:xfrm>
            <a:off x="2490152" y="1361757"/>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污染后的文件</a:t>
            </a:r>
            <a:endParaRPr sz="1800">
              <a:latin typeface="宋体" panose="02010600030101010101" pitchFamily="2" charset="-122"/>
              <a:cs typeface="宋体" panose="02010600030101010101" pitchFamily="2" charset="-122"/>
            </a:endParaRPr>
          </a:p>
        </p:txBody>
      </p:sp>
      <p:sp>
        <p:nvSpPr>
          <p:cNvPr id="22" name="object 22"/>
          <p:cNvSpPr txBox="1"/>
          <p:nvPr/>
        </p:nvSpPr>
        <p:spPr>
          <a:xfrm>
            <a:off x="547052" y="1288732"/>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源文件</a:t>
            </a:r>
            <a:endParaRPr sz="1800">
              <a:latin typeface="宋体" panose="02010600030101010101" pitchFamily="2" charset="-122"/>
              <a:cs typeface="宋体" panose="02010600030101010101" pitchFamily="2" charset="-122"/>
            </a:endParaRPr>
          </a:p>
        </p:txBody>
      </p:sp>
      <p:sp>
        <p:nvSpPr>
          <p:cNvPr id="23" name="object 23"/>
          <p:cNvSpPr txBox="1"/>
          <p:nvPr/>
        </p:nvSpPr>
        <p:spPr>
          <a:xfrm>
            <a:off x="6306502" y="26571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4" name="object 24"/>
          <p:cNvSpPr txBox="1"/>
          <p:nvPr/>
        </p:nvSpPr>
        <p:spPr>
          <a:xfrm>
            <a:off x="7530465" y="4673282"/>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5" name="object 25"/>
          <p:cNvSpPr txBox="1"/>
          <p:nvPr/>
        </p:nvSpPr>
        <p:spPr>
          <a:xfrm>
            <a:off x="4145915" y="6329045"/>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6" name="object 2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p:nvPr/>
        </p:nvSpPr>
        <p:spPr>
          <a:xfrm>
            <a:off x="2590800" y="3806862"/>
            <a:ext cx="751281" cy="645121"/>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429000" y="5298947"/>
            <a:ext cx="618744" cy="61721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7129271" y="2642616"/>
            <a:ext cx="515112" cy="618743"/>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3359150" y="3119437"/>
            <a:ext cx="5010543" cy="316992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4997513" y="2233612"/>
            <a:ext cx="2450973" cy="853757"/>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2611501" y="3519487"/>
            <a:ext cx="390398" cy="389889"/>
          </a:xfrm>
          <a:prstGeom prst="rect">
            <a:avLst/>
          </a:prstGeom>
          <a:blipFill>
            <a:blip r:embed="rId6" cstate="print"/>
            <a:stretch>
              <a:fillRect/>
            </a:stretch>
          </a:blipFill>
        </p:spPr>
        <p:txBody>
          <a:bodyPr wrap="square" lIns="0" tIns="0" rIns="0" bIns="0" rtlCol="0"/>
          <a:lstStyle/>
          <a:p/>
        </p:txBody>
      </p:sp>
      <p:sp>
        <p:nvSpPr>
          <p:cNvPr id="10" name="object 10"/>
          <p:cNvSpPr/>
          <p:nvPr/>
        </p:nvSpPr>
        <p:spPr>
          <a:xfrm>
            <a:off x="4211637" y="2880855"/>
            <a:ext cx="2913380" cy="2477135"/>
          </a:xfrm>
          <a:custGeom>
            <a:avLst/>
            <a:gdLst/>
            <a:ahLst/>
            <a:cxnLst/>
            <a:rect l="l" t="t" r="r" b="b"/>
            <a:pathLst>
              <a:path w="2913379" h="2477135">
                <a:moveTo>
                  <a:pt x="61147" y="2431232"/>
                </a:moveTo>
                <a:lnTo>
                  <a:pt x="54980" y="2423976"/>
                </a:lnTo>
                <a:lnTo>
                  <a:pt x="2906801" y="0"/>
                </a:lnTo>
                <a:lnTo>
                  <a:pt x="2912973" y="7264"/>
                </a:lnTo>
                <a:lnTo>
                  <a:pt x="61147" y="2431232"/>
                </a:lnTo>
                <a:close/>
              </a:path>
              <a:path w="2913379" h="2477135">
                <a:moveTo>
                  <a:pt x="0" y="2476957"/>
                </a:moveTo>
                <a:lnTo>
                  <a:pt x="33388" y="2398572"/>
                </a:lnTo>
                <a:lnTo>
                  <a:pt x="54980" y="2423976"/>
                </a:lnTo>
                <a:lnTo>
                  <a:pt x="40462" y="2436317"/>
                </a:lnTo>
                <a:lnTo>
                  <a:pt x="46634" y="2443568"/>
                </a:lnTo>
                <a:lnTo>
                  <a:pt x="71633" y="2443568"/>
                </a:lnTo>
                <a:lnTo>
                  <a:pt x="82740" y="2456637"/>
                </a:lnTo>
                <a:lnTo>
                  <a:pt x="0" y="2476957"/>
                </a:lnTo>
                <a:close/>
              </a:path>
              <a:path w="2913379" h="2477135">
                <a:moveTo>
                  <a:pt x="46634" y="2443568"/>
                </a:moveTo>
                <a:lnTo>
                  <a:pt x="40462" y="2436317"/>
                </a:lnTo>
                <a:lnTo>
                  <a:pt x="54980" y="2423976"/>
                </a:lnTo>
                <a:lnTo>
                  <a:pt x="61147" y="2431232"/>
                </a:lnTo>
                <a:lnTo>
                  <a:pt x="46634" y="2443568"/>
                </a:lnTo>
                <a:close/>
              </a:path>
              <a:path w="2913379" h="2477135">
                <a:moveTo>
                  <a:pt x="71633" y="2443568"/>
                </a:moveTo>
                <a:lnTo>
                  <a:pt x="46634" y="2443568"/>
                </a:lnTo>
                <a:lnTo>
                  <a:pt x="61147" y="2431232"/>
                </a:lnTo>
                <a:lnTo>
                  <a:pt x="71633" y="2443568"/>
                </a:lnTo>
                <a:close/>
              </a:path>
            </a:pathLst>
          </a:custGeom>
          <a:solidFill>
            <a:srgbClr val="FF3300"/>
          </a:solidFill>
        </p:spPr>
        <p:txBody>
          <a:bodyPr wrap="square" lIns="0" tIns="0" rIns="0" bIns="0" rtlCol="0"/>
          <a:lstStyle/>
          <a:p/>
        </p:txBody>
      </p:sp>
      <p:sp>
        <p:nvSpPr>
          <p:cNvPr id="11" name="object 11"/>
          <p:cNvSpPr/>
          <p:nvPr/>
        </p:nvSpPr>
        <p:spPr>
          <a:xfrm>
            <a:off x="6513868" y="3099727"/>
            <a:ext cx="726440" cy="536575"/>
          </a:xfrm>
          <a:custGeom>
            <a:avLst/>
            <a:gdLst/>
            <a:ahLst/>
            <a:cxnLst/>
            <a:rect l="l" t="t" r="r" b="b"/>
            <a:pathLst>
              <a:path w="726440" h="536575">
                <a:moveTo>
                  <a:pt x="5638" y="536308"/>
                </a:moveTo>
                <a:lnTo>
                  <a:pt x="0" y="528637"/>
                </a:lnTo>
                <a:lnTo>
                  <a:pt x="720725" y="0"/>
                </a:lnTo>
                <a:lnTo>
                  <a:pt x="726363" y="7670"/>
                </a:lnTo>
                <a:lnTo>
                  <a:pt x="5638" y="536308"/>
                </a:lnTo>
                <a:close/>
              </a:path>
            </a:pathLst>
          </a:custGeom>
          <a:solidFill>
            <a:srgbClr val="000000"/>
          </a:solidFill>
        </p:spPr>
        <p:txBody>
          <a:bodyPr wrap="square" lIns="0" tIns="0" rIns="0" bIns="0" rtlCol="0"/>
          <a:lstStyle/>
          <a:p/>
        </p:txBody>
      </p:sp>
      <p:sp>
        <p:nvSpPr>
          <p:cNvPr id="12" name="object 12"/>
          <p:cNvSpPr/>
          <p:nvPr/>
        </p:nvSpPr>
        <p:spPr>
          <a:xfrm>
            <a:off x="3885768" y="4633976"/>
            <a:ext cx="574040" cy="662305"/>
          </a:xfrm>
          <a:custGeom>
            <a:avLst/>
            <a:gdLst/>
            <a:ahLst/>
            <a:cxnLst/>
            <a:rect l="l" t="t" r="r" b="b"/>
            <a:pathLst>
              <a:path w="574039" h="662304">
                <a:moveTo>
                  <a:pt x="7213" y="661860"/>
                </a:moveTo>
                <a:lnTo>
                  <a:pt x="0" y="655637"/>
                </a:lnTo>
                <a:lnTo>
                  <a:pt x="566737" y="0"/>
                </a:lnTo>
                <a:lnTo>
                  <a:pt x="573951" y="6223"/>
                </a:lnTo>
                <a:lnTo>
                  <a:pt x="7213" y="661860"/>
                </a:lnTo>
                <a:close/>
              </a:path>
            </a:pathLst>
          </a:custGeom>
          <a:solidFill>
            <a:srgbClr val="000000"/>
          </a:solidFill>
        </p:spPr>
        <p:txBody>
          <a:bodyPr wrap="square" lIns="0" tIns="0" rIns="0" bIns="0" rtlCol="0"/>
          <a:lstStyle/>
          <a:p/>
        </p:txBody>
      </p:sp>
      <p:sp>
        <p:nvSpPr>
          <p:cNvPr id="13" name="object 13"/>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9</a:t>
            </a:r>
            <a:endParaRPr sz="1400">
              <a:latin typeface="Arial" panose="020B0604020202020204"/>
              <a:cs typeface="Arial" panose="020B0604020202020204"/>
            </a:endParaRPr>
          </a:p>
        </p:txBody>
      </p:sp>
      <p:sp>
        <p:nvSpPr>
          <p:cNvPr id="14" name="object 14"/>
          <p:cNvSpPr txBox="1"/>
          <p:nvPr/>
        </p:nvSpPr>
        <p:spPr>
          <a:xfrm>
            <a:off x="7927340" y="2397125"/>
            <a:ext cx="5626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A</a:t>
            </a:r>
            <a:r>
              <a:rPr sz="1800" dirty="0">
                <a:latin typeface="Comic Sans MS" panose="030F0702030302020204"/>
                <a:cs typeface="Comic Sans MS" panose="030F0702030302020204"/>
              </a:rPr>
              <a:t>lice</a:t>
            </a:r>
            <a:endParaRPr sz="1800">
              <a:latin typeface="Comic Sans MS" panose="030F0702030302020204"/>
              <a:cs typeface="Comic Sans MS" panose="030F0702030302020204"/>
            </a:endParaRPr>
          </a:p>
        </p:txBody>
      </p:sp>
      <p:sp>
        <p:nvSpPr>
          <p:cNvPr id="15" name="object 15"/>
          <p:cNvSpPr txBox="1"/>
          <p:nvPr/>
        </p:nvSpPr>
        <p:spPr>
          <a:xfrm>
            <a:off x="3507740" y="6207125"/>
            <a:ext cx="4254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panose="030F0702030302020204"/>
                <a:cs typeface="Comic Sans MS" panose="030F0702030302020204"/>
              </a:rPr>
              <a:t>B</a:t>
            </a:r>
            <a:r>
              <a:rPr sz="1800" spc="-5" dirty="0">
                <a:latin typeface="Comic Sans MS" panose="030F0702030302020204"/>
                <a:cs typeface="Comic Sans MS" panose="030F0702030302020204"/>
              </a:rPr>
              <a:t>o</a:t>
            </a:r>
            <a:r>
              <a:rPr sz="1800" dirty="0">
                <a:latin typeface="Comic Sans MS" panose="030F0702030302020204"/>
                <a:cs typeface="Comic Sans MS" panose="030F0702030302020204"/>
              </a:rPr>
              <a:t>b</a:t>
            </a:r>
            <a:endParaRPr sz="1800">
              <a:latin typeface="Comic Sans MS" panose="030F0702030302020204"/>
              <a:cs typeface="Comic Sans MS" panose="030F0702030302020204"/>
            </a:endParaRPr>
          </a:p>
        </p:txBody>
      </p:sp>
      <p:sp>
        <p:nvSpPr>
          <p:cNvPr id="16" name="object 16"/>
          <p:cNvSpPr txBox="1"/>
          <p:nvPr/>
        </p:nvSpPr>
        <p:spPr>
          <a:xfrm>
            <a:off x="762952" y="1793557"/>
            <a:ext cx="3225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宋体" panose="02010600030101010101" pitchFamily="2" charset="-122"/>
                <a:cs typeface="宋体" panose="02010600030101010101" pitchFamily="2" charset="-122"/>
              </a:rPr>
              <a:t>通过普通用户继续传播污染文件</a:t>
            </a:r>
            <a:endParaRPr sz="1800">
              <a:latin typeface="宋体" panose="02010600030101010101" pitchFamily="2" charset="-122"/>
              <a:cs typeface="宋体" panose="02010600030101010101" pitchFamily="2" charset="-122"/>
            </a:endParaRPr>
          </a:p>
        </p:txBody>
      </p:sp>
      <p:sp>
        <p:nvSpPr>
          <p:cNvPr id="17" name="object 1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32258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资源占用攻击</a:t>
            </a:r>
            <a:endParaRPr sz="4200">
              <a:latin typeface="宋体" panose="02010600030101010101" pitchFamily="2" charset="-122"/>
              <a:cs typeface="宋体" panose="02010600030101010101" pitchFamily="2" charset="-122"/>
            </a:endParaRPr>
          </a:p>
        </p:txBody>
      </p:sp>
      <p:sp>
        <p:nvSpPr>
          <p:cNvPr id="4" name="object 4"/>
          <p:cNvSpPr/>
          <p:nvPr/>
        </p:nvSpPr>
        <p:spPr>
          <a:xfrm>
            <a:off x="2833052" y="3169729"/>
            <a:ext cx="2758668" cy="2781490"/>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618490" y="1212850"/>
            <a:ext cx="5094605" cy="1855470"/>
          </a:xfrm>
          <a:prstGeom prst="rect">
            <a:avLst/>
          </a:prstGeom>
        </p:spPr>
        <p:txBody>
          <a:bodyPr vert="horz" wrap="square" lIns="0" tIns="12700" rIns="0" bIns="0" rtlCol="0">
            <a:spAutoFit/>
          </a:bodyPr>
          <a:lstStyle/>
          <a:p>
            <a:pPr marL="355600" marR="463550" indent="-342900" algn="just">
              <a:lnSpc>
                <a:spcPct val="100000"/>
              </a:lnSpc>
              <a:spcBef>
                <a:spcPts val="100"/>
              </a:spcBef>
              <a:buClr>
                <a:srgbClr val="CC9900"/>
              </a:buClr>
              <a:buSzPct val="65000"/>
              <a:buFont typeface="Wingdings" panose="05000000000000000000"/>
              <a:buChar char=""/>
              <a:tabLst>
                <a:tab pos="355600" algn="l"/>
              </a:tabLst>
            </a:pPr>
            <a:r>
              <a:rPr sz="2400" dirty="0">
                <a:latin typeface="宋体" panose="02010600030101010101" pitchFamily="2" charset="-122"/>
                <a:cs typeface="宋体" panose="02010600030101010101" pitchFamily="2" charset="-122"/>
              </a:rPr>
              <a:t>在共享网络形成之前，种子节点 少，文件块分布不均匀，这时对 种子节点采取资源占用攻击，可 以将共享网络扼杀。</a:t>
            </a:r>
            <a:endParaRPr sz="2400">
              <a:latin typeface="宋体" panose="02010600030101010101" pitchFamily="2" charset="-122"/>
              <a:cs typeface="宋体" panose="02010600030101010101" pitchFamily="2" charset="-122"/>
            </a:endParaRPr>
          </a:p>
          <a:p>
            <a:pPr marR="5080" algn="r">
              <a:lnSpc>
                <a:spcPct val="100000"/>
              </a:lnSpc>
              <a:spcBef>
                <a:spcPts val="730"/>
              </a:spcBef>
            </a:pPr>
            <a:r>
              <a:rPr sz="1800" dirty="0">
                <a:latin typeface="Comic Sans MS" panose="030F0702030302020204"/>
                <a:cs typeface="Comic Sans MS" panose="030F0702030302020204"/>
              </a:rPr>
              <a:t>S</a:t>
            </a:r>
            <a:r>
              <a:rPr sz="1800" spc="-5" dirty="0">
                <a:latin typeface="Comic Sans MS" panose="030F0702030302020204"/>
                <a:cs typeface="Comic Sans MS" panose="030F0702030302020204"/>
              </a:rPr>
              <a:t>ee</a:t>
            </a:r>
            <a:r>
              <a:rPr sz="1800" dirty="0">
                <a:latin typeface="Comic Sans MS" panose="030F0702030302020204"/>
                <a:cs typeface="Comic Sans MS" panose="030F0702030302020204"/>
              </a:rPr>
              <a:t>d</a:t>
            </a:r>
            <a:endParaRPr sz="1800">
              <a:latin typeface="Comic Sans MS" panose="030F0702030302020204"/>
              <a:cs typeface="Comic Sans MS" panose="030F0702030302020204"/>
            </a:endParaRPr>
          </a:p>
        </p:txBody>
      </p:sp>
      <p:sp>
        <p:nvSpPr>
          <p:cNvPr id="6" name="object 6"/>
          <p:cNvSpPr/>
          <p:nvPr/>
        </p:nvSpPr>
        <p:spPr>
          <a:xfrm>
            <a:off x="4834534" y="3670300"/>
            <a:ext cx="608330" cy="1947545"/>
          </a:xfrm>
          <a:custGeom>
            <a:avLst/>
            <a:gdLst/>
            <a:ahLst/>
            <a:cxnLst/>
            <a:rect l="l" t="t" r="r" b="b"/>
            <a:pathLst>
              <a:path w="608329" h="1947545">
                <a:moveTo>
                  <a:pt x="553415" y="78097"/>
                </a:moveTo>
                <a:lnTo>
                  <a:pt x="526021" y="69951"/>
                </a:lnTo>
                <a:lnTo>
                  <a:pt x="591540" y="0"/>
                </a:lnTo>
                <a:lnTo>
                  <a:pt x="601693" y="57556"/>
                </a:lnTo>
                <a:lnTo>
                  <a:pt x="559523" y="57556"/>
                </a:lnTo>
                <a:lnTo>
                  <a:pt x="553415" y="78097"/>
                </a:lnTo>
                <a:close/>
              </a:path>
              <a:path w="608329" h="1947545">
                <a:moveTo>
                  <a:pt x="580795" y="86240"/>
                </a:moveTo>
                <a:lnTo>
                  <a:pt x="553415" y="78097"/>
                </a:lnTo>
                <a:lnTo>
                  <a:pt x="559523" y="57556"/>
                </a:lnTo>
                <a:lnTo>
                  <a:pt x="586905" y="65697"/>
                </a:lnTo>
                <a:lnTo>
                  <a:pt x="580795" y="86240"/>
                </a:lnTo>
                <a:close/>
              </a:path>
              <a:path w="608329" h="1947545">
                <a:moveTo>
                  <a:pt x="608190" y="94386"/>
                </a:moveTo>
                <a:lnTo>
                  <a:pt x="580795" y="86240"/>
                </a:lnTo>
                <a:lnTo>
                  <a:pt x="586905" y="65697"/>
                </a:lnTo>
                <a:lnTo>
                  <a:pt x="559523" y="57556"/>
                </a:lnTo>
                <a:lnTo>
                  <a:pt x="601693" y="57556"/>
                </a:lnTo>
                <a:lnTo>
                  <a:pt x="608190" y="94386"/>
                </a:lnTo>
                <a:close/>
              </a:path>
              <a:path w="608329" h="1947545">
                <a:moveTo>
                  <a:pt x="27381" y="1947176"/>
                </a:moveTo>
                <a:lnTo>
                  <a:pt x="0" y="1939023"/>
                </a:lnTo>
                <a:lnTo>
                  <a:pt x="553415" y="78097"/>
                </a:lnTo>
                <a:lnTo>
                  <a:pt x="580795" y="86240"/>
                </a:lnTo>
                <a:lnTo>
                  <a:pt x="27381" y="1947176"/>
                </a:lnTo>
                <a:close/>
              </a:path>
            </a:pathLst>
          </a:custGeom>
          <a:solidFill>
            <a:srgbClr val="FF0000"/>
          </a:solidFill>
        </p:spPr>
        <p:txBody>
          <a:bodyPr wrap="square" lIns="0" tIns="0" rIns="0" bIns="0" rtlCol="0"/>
          <a:lstStyle/>
          <a:p/>
        </p:txBody>
      </p:sp>
      <p:sp>
        <p:nvSpPr>
          <p:cNvPr id="7" name="object 7"/>
          <p:cNvSpPr/>
          <p:nvPr/>
        </p:nvSpPr>
        <p:spPr>
          <a:xfrm>
            <a:off x="4978793" y="3525837"/>
            <a:ext cx="540385" cy="2092960"/>
          </a:xfrm>
          <a:custGeom>
            <a:avLst/>
            <a:gdLst/>
            <a:ahLst/>
            <a:cxnLst/>
            <a:rect l="l" t="t" r="r" b="b"/>
            <a:pathLst>
              <a:path w="540385" h="2092960">
                <a:moveTo>
                  <a:pt x="484692" y="79967"/>
                </a:moveTo>
                <a:lnTo>
                  <a:pt x="456920" y="73253"/>
                </a:lnTo>
                <a:lnTo>
                  <a:pt x="518718" y="0"/>
                </a:lnTo>
                <a:lnTo>
                  <a:pt x="532350" y="59143"/>
                </a:lnTo>
                <a:lnTo>
                  <a:pt x="489724" y="59143"/>
                </a:lnTo>
                <a:lnTo>
                  <a:pt x="484692" y="79967"/>
                </a:lnTo>
                <a:close/>
              </a:path>
              <a:path w="540385" h="2092960">
                <a:moveTo>
                  <a:pt x="512466" y="86680"/>
                </a:moveTo>
                <a:lnTo>
                  <a:pt x="484692" y="79967"/>
                </a:lnTo>
                <a:lnTo>
                  <a:pt x="489724" y="59143"/>
                </a:lnTo>
                <a:lnTo>
                  <a:pt x="517499" y="65849"/>
                </a:lnTo>
                <a:lnTo>
                  <a:pt x="512466" y="86680"/>
                </a:lnTo>
                <a:close/>
              </a:path>
              <a:path w="540385" h="2092960">
                <a:moveTo>
                  <a:pt x="540245" y="93395"/>
                </a:moveTo>
                <a:lnTo>
                  <a:pt x="512466" y="86680"/>
                </a:lnTo>
                <a:lnTo>
                  <a:pt x="517499" y="65849"/>
                </a:lnTo>
                <a:lnTo>
                  <a:pt x="489724" y="59143"/>
                </a:lnTo>
                <a:lnTo>
                  <a:pt x="532350" y="59143"/>
                </a:lnTo>
                <a:lnTo>
                  <a:pt x="540245" y="93395"/>
                </a:lnTo>
                <a:close/>
              </a:path>
              <a:path w="540385" h="2092960">
                <a:moveTo>
                  <a:pt x="27787" y="2092502"/>
                </a:moveTo>
                <a:lnTo>
                  <a:pt x="0" y="2085797"/>
                </a:lnTo>
                <a:lnTo>
                  <a:pt x="484692" y="79967"/>
                </a:lnTo>
                <a:lnTo>
                  <a:pt x="512466" y="86680"/>
                </a:lnTo>
                <a:lnTo>
                  <a:pt x="27787" y="2092502"/>
                </a:lnTo>
                <a:close/>
              </a:path>
            </a:pathLst>
          </a:custGeom>
          <a:solidFill>
            <a:srgbClr val="FF0000"/>
          </a:solidFill>
        </p:spPr>
        <p:txBody>
          <a:bodyPr wrap="square" lIns="0" tIns="0" rIns="0" bIns="0" rtlCol="0"/>
          <a:lstStyle/>
          <a:p/>
        </p:txBody>
      </p:sp>
      <p:sp>
        <p:nvSpPr>
          <p:cNvPr id="8" name="object 8"/>
          <p:cNvSpPr/>
          <p:nvPr/>
        </p:nvSpPr>
        <p:spPr>
          <a:xfrm>
            <a:off x="7153656" y="2444495"/>
            <a:ext cx="618744" cy="617220"/>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7298435" y="4029455"/>
            <a:ext cx="515112" cy="618744"/>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6361112" y="2864700"/>
            <a:ext cx="797560" cy="312420"/>
          </a:xfrm>
          <a:custGeom>
            <a:avLst/>
            <a:gdLst/>
            <a:ahLst/>
            <a:cxnLst/>
            <a:rect l="l" t="t" r="r" b="b"/>
            <a:pathLst>
              <a:path w="797559" h="312419">
                <a:moveTo>
                  <a:pt x="85457" y="284972"/>
                </a:moveTo>
                <a:lnTo>
                  <a:pt x="75716" y="258111"/>
                </a:lnTo>
                <a:lnTo>
                  <a:pt x="787285" y="0"/>
                </a:lnTo>
                <a:lnTo>
                  <a:pt x="797039" y="26873"/>
                </a:lnTo>
                <a:lnTo>
                  <a:pt x="85457" y="284972"/>
                </a:lnTo>
                <a:close/>
              </a:path>
              <a:path w="797559" h="312419">
                <a:moveTo>
                  <a:pt x="95199" y="311835"/>
                </a:moveTo>
                <a:lnTo>
                  <a:pt x="0" y="300774"/>
                </a:lnTo>
                <a:lnTo>
                  <a:pt x="65976" y="231254"/>
                </a:lnTo>
                <a:lnTo>
                  <a:pt x="75716" y="258111"/>
                </a:lnTo>
                <a:lnTo>
                  <a:pt x="55575" y="265417"/>
                </a:lnTo>
                <a:lnTo>
                  <a:pt x="65316" y="292277"/>
                </a:lnTo>
                <a:lnTo>
                  <a:pt x="88106" y="292277"/>
                </a:lnTo>
                <a:lnTo>
                  <a:pt x="95199" y="311835"/>
                </a:lnTo>
                <a:close/>
              </a:path>
              <a:path w="797559" h="312419">
                <a:moveTo>
                  <a:pt x="65316" y="292277"/>
                </a:moveTo>
                <a:lnTo>
                  <a:pt x="55575" y="265417"/>
                </a:lnTo>
                <a:lnTo>
                  <a:pt x="75716" y="258111"/>
                </a:lnTo>
                <a:lnTo>
                  <a:pt x="85457" y="284972"/>
                </a:lnTo>
                <a:lnTo>
                  <a:pt x="65316" y="292277"/>
                </a:lnTo>
                <a:close/>
              </a:path>
              <a:path w="797559" h="312419">
                <a:moveTo>
                  <a:pt x="88106" y="292277"/>
                </a:moveTo>
                <a:lnTo>
                  <a:pt x="65316" y="292277"/>
                </a:lnTo>
                <a:lnTo>
                  <a:pt x="85457" y="284972"/>
                </a:lnTo>
                <a:lnTo>
                  <a:pt x="88106" y="292277"/>
                </a:lnTo>
                <a:close/>
              </a:path>
            </a:pathLst>
          </a:custGeom>
          <a:solidFill>
            <a:srgbClr val="000000"/>
          </a:solidFill>
        </p:spPr>
        <p:txBody>
          <a:bodyPr wrap="square" lIns="0" tIns="0" rIns="0" bIns="0" rtlCol="0"/>
          <a:lstStyle/>
          <a:p/>
        </p:txBody>
      </p:sp>
      <p:sp>
        <p:nvSpPr>
          <p:cNvPr id="11" name="object 11"/>
          <p:cNvSpPr/>
          <p:nvPr/>
        </p:nvSpPr>
        <p:spPr>
          <a:xfrm>
            <a:off x="6289675" y="3741737"/>
            <a:ext cx="944244" cy="588645"/>
          </a:xfrm>
          <a:custGeom>
            <a:avLst/>
            <a:gdLst/>
            <a:ahLst/>
            <a:cxnLst/>
            <a:rect l="l" t="t" r="r" b="b"/>
            <a:pathLst>
              <a:path w="944245" h="588645">
                <a:moveTo>
                  <a:pt x="50546" y="81432"/>
                </a:moveTo>
                <a:lnTo>
                  <a:pt x="0" y="0"/>
                </a:lnTo>
                <a:lnTo>
                  <a:pt x="95478" y="8420"/>
                </a:lnTo>
                <a:lnTo>
                  <a:pt x="87412" y="21526"/>
                </a:lnTo>
                <a:lnTo>
                  <a:pt x="62242" y="21526"/>
                </a:lnTo>
                <a:lnTo>
                  <a:pt x="47269" y="45859"/>
                </a:lnTo>
                <a:lnTo>
                  <a:pt x="65525" y="57091"/>
                </a:lnTo>
                <a:lnTo>
                  <a:pt x="50546" y="81432"/>
                </a:lnTo>
                <a:close/>
              </a:path>
              <a:path w="944245" h="588645">
                <a:moveTo>
                  <a:pt x="65525" y="57091"/>
                </a:moveTo>
                <a:lnTo>
                  <a:pt x="47269" y="45859"/>
                </a:lnTo>
                <a:lnTo>
                  <a:pt x="62242" y="21526"/>
                </a:lnTo>
                <a:lnTo>
                  <a:pt x="80499" y="32759"/>
                </a:lnTo>
                <a:lnTo>
                  <a:pt x="65525" y="57091"/>
                </a:lnTo>
                <a:close/>
              </a:path>
              <a:path w="944245" h="588645">
                <a:moveTo>
                  <a:pt x="80499" y="32759"/>
                </a:moveTo>
                <a:lnTo>
                  <a:pt x="62242" y="21526"/>
                </a:lnTo>
                <a:lnTo>
                  <a:pt x="87412" y="21526"/>
                </a:lnTo>
                <a:lnTo>
                  <a:pt x="80499" y="32759"/>
                </a:lnTo>
                <a:close/>
              </a:path>
              <a:path w="944245" h="588645">
                <a:moveTo>
                  <a:pt x="929131" y="588429"/>
                </a:moveTo>
                <a:lnTo>
                  <a:pt x="65525" y="57091"/>
                </a:lnTo>
                <a:lnTo>
                  <a:pt x="80499" y="32759"/>
                </a:lnTo>
                <a:lnTo>
                  <a:pt x="944105" y="564095"/>
                </a:lnTo>
                <a:lnTo>
                  <a:pt x="929131" y="588429"/>
                </a:lnTo>
                <a:close/>
              </a:path>
            </a:pathLst>
          </a:custGeom>
          <a:solidFill>
            <a:srgbClr val="000000"/>
          </a:solidFill>
        </p:spPr>
        <p:txBody>
          <a:bodyPr wrap="square" lIns="0" tIns="0" rIns="0" bIns="0" rtlCol="0"/>
          <a:lstStyle/>
          <a:p/>
        </p:txBody>
      </p:sp>
      <p:sp>
        <p:nvSpPr>
          <p:cNvPr id="12" name="object 12"/>
          <p:cNvSpPr/>
          <p:nvPr/>
        </p:nvSpPr>
        <p:spPr>
          <a:xfrm>
            <a:off x="5713476" y="3020567"/>
            <a:ext cx="914400" cy="914400"/>
          </a:xfrm>
          <a:custGeom>
            <a:avLst/>
            <a:gdLst/>
            <a:ahLst/>
            <a:cxnLst/>
            <a:rect l="l" t="t" r="r" b="b"/>
            <a:pathLst>
              <a:path w="914400" h="914400">
                <a:moveTo>
                  <a:pt x="745216" y="245363"/>
                </a:moveTo>
                <a:lnTo>
                  <a:pt x="457200" y="245363"/>
                </a:lnTo>
                <a:lnTo>
                  <a:pt x="614172" y="0"/>
                </a:lnTo>
                <a:lnTo>
                  <a:pt x="598932" y="225551"/>
                </a:lnTo>
                <a:lnTo>
                  <a:pt x="757003" y="225551"/>
                </a:lnTo>
                <a:lnTo>
                  <a:pt x="745216" y="245363"/>
                </a:lnTo>
                <a:close/>
              </a:path>
              <a:path w="914400" h="914400">
                <a:moveTo>
                  <a:pt x="6096" y="617219"/>
                </a:moveTo>
                <a:lnTo>
                  <a:pt x="156972" y="498347"/>
                </a:lnTo>
                <a:lnTo>
                  <a:pt x="0" y="365759"/>
                </a:lnTo>
                <a:lnTo>
                  <a:pt x="195072" y="323087"/>
                </a:lnTo>
                <a:lnTo>
                  <a:pt x="15239" y="97535"/>
                </a:lnTo>
                <a:lnTo>
                  <a:pt x="309372" y="268223"/>
                </a:lnTo>
                <a:lnTo>
                  <a:pt x="731616" y="268223"/>
                </a:lnTo>
                <a:lnTo>
                  <a:pt x="707136" y="309371"/>
                </a:lnTo>
                <a:lnTo>
                  <a:pt x="893064" y="344423"/>
                </a:lnTo>
                <a:lnTo>
                  <a:pt x="745236" y="443483"/>
                </a:lnTo>
                <a:lnTo>
                  <a:pt x="894881" y="548639"/>
                </a:lnTo>
                <a:lnTo>
                  <a:pt x="713232" y="548639"/>
                </a:lnTo>
                <a:lnTo>
                  <a:pt x="723590" y="589787"/>
                </a:lnTo>
                <a:lnTo>
                  <a:pt x="239268" y="589787"/>
                </a:lnTo>
                <a:lnTo>
                  <a:pt x="6096" y="617219"/>
                </a:lnTo>
                <a:close/>
              </a:path>
              <a:path w="914400" h="914400">
                <a:moveTo>
                  <a:pt x="731616" y="268223"/>
                </a:moveTo>
                <a:lnTo>
                  <a:pt x="309372" y="268223"/>
                </a:lnTo>
                <a:lnTo>
                  <a:pt x="353568" y="97535"/>
                </a:lnTo>
                <a:lnTo>
                  <a:pt x="457200" y="245363"/>
                </a:lnTo>
                <a:lnTo>
                  <a:pt x="745216" y="245363"/>
                </a:lnTo>
                <a:lnTo>
                  <a:pt x="731616" y="268223"/>
                </a:lnTo>
                <a:close/>
              </a:path>
              <a:path w="914400" h="914400">
                <a:moveTo>
                  <a:pt x="757003" y="225551"/>
                </a:moveTo>
                <a:lnTo>
                  <a:pt x="598932" y="225551"/>
                </a:lnTo>
                <a:lnTo>
                  <a:pt x="778763" y="188975"/>
                </a:lnTo>
                <a:lnTo>
                  <a:pt x="757003" y="225551"/>
                </a:lnTo>
                <a:close/>
              </a:path>
              <a:path w="914400" h="914400">
                <a:moveTo>
                  <a:pt x="914400" y="562355"/>
                </a:moveTo>
                <a:lnTo>
                  <a:pt x="713232" y="548639"/>
                </a:lnTo>
                <a:lnTo>
                  <a:pt x="894881" y="548639"/>
                </a:lnTo>
                <a:lnTo>
                  <a:pt x="914400" y="562355"/>
                </a:lnTo>
                <a:close/>
              </a:path>
              <a:path w="914400" h="914400">
                <a:moveTo>
                  <a:pt x="201168" y="746759"/>
                </a:moveTo>
                <a:lnTo>
                  <a:pt x="239268" y="589787"/>
                </a:lnTo>
                <a:lnTo>
                  <a:pt x="723590" y="589787"/>
                </a:lnTo>
                <a:lnTo>
                  <a:pt x="729345" y="612647"/>
                </a:lnTo>
                <a:lnTo>
                  <a:pt x="592836" y="612647"/>
                </a:lnTo>
                <a:lnTo>
                  <a:pt x="590005" y="632459"/>
                </a:lnTo>
                <a:lnTo>
                  <a:pt x="446532" y="632459"/>
                </a:lnTo>
                <a:lnTo>
                  <a:pt x="437610" y="661415"/>
                </a:lnTo>
                <a:lnTo>
                  <a:pt x="326136" y="661415"/>
                </a:lnTo>
                <a:lnTo>
                  <a:pt x="201168" y="746759"/>
                </a:lnTo>
                <a:close/>
              </a:path>
              <a:path w="914400" h="914400">
                <a:moveTo>
                  <a:pt x="768096" y="766571"/>
                </a:moveTo>
                <a:lnTo>
                  <a:pt x="592836" y="612647"/>
                </a:lnTo>
                <a:lnTo>
                  <a:pt x="729345" y="612647"/>
                </a:lnTo>
                <a:lnTo>
                  <a:pt x="768096" y="766571"/>
                </a:lnTo>
                <a:close/>
              </a:path>
              <a:path w="914400" h="914400">
                <a:moveTo>
                  <a:pt x="560832" y="836676"/>
                </a:moveTo>
                <a:lnTo>
                  <a:pt x="446532" y="632459"/>
                </a:lnTo>
                <a:lnTo>
                  <a:pt x="590005" y="632459"/>
                </a:lnTo>
                <a:lnTo>
                  <a:pt x="560832" y="836676"/>
                </a:lnTo>
                <a:close/>
              </a:path>
              <a:path w="914400" h="914400">
                <a:moveTo>
                  <a:pt x="359663" y="914399"/>
                </a:moveTo>
                <a:lnTo>
                  <a:pt x="326136" y="661415"/>
                </a:lnTo>
                <a:lnTo>
                  <a:pt x="437610" y="661415"/>
                </a:lnTo>
                <a:lnTo>
                  <a:pt x="359663" y="914399"/>
                </a:lnTo>
                <a:close/>
              </a:path>
            </a:pathLst>
          </a:custGeom>
          <a:solidFill>
            <a:srgbClr val="FFFFFF"/>
          </a:solidFill>
        </p:spPr>
        <p:txBody>
          <a:bodyPr wrap="square" lIns="0" tIns="0" rIns="0" bIns="0" rtlCol="0"/>
          <a:lstStyle/>
          <a:p/>
        </p:txBody>
      </p:sp>
      <p:sp>
        <p:nvSpPr>
          <p:cNvPr id="13" name="object 13"/>
          <p:cNvSpPr/>
          <p:nvPr/>
        </p:nvSpPr>
        <p:spPr>
          <a:xfrm>
            <a:off x="5702846" y="3002800"/>
            <a:ext cx="942340" cy="955675"/>
          </a:xfrm>
          <a:custGeom>
            <a:avLst/>
            <a:gdLst/>
            <a:ahLst/>
            <a:cxnLst/>
            <a:rect l="l" t="t" r="r" b="b"/>
            <a:pathLst>
              <a:path w="942340" h="955675">
                <a:moveTo>
                  <a:pt x="475070" y="261175"/>
                </a:moveTo>
                <a:lnTo>
                  <a:pt x="463753" y="261175"/>
                </a:lnTo>
                <a:lnTo>
                  <a:pt x="471665" y="261023"/>
                </a:lnTo>
                <a:lnTo>
                  <a:pt x="467593" y="255191"/>
                </a:lnTo>
                <a:lnTo>
                  <a:pt x="631355" y="0"/>
                </a:lnTo>
                <a:lnTo>
                  <a:pt x="630122" y="17881"/>
                </a:lnTo>
                <a:lnTo>
                  <a:pt x="620585" y="17881"/>
                </a:lnTo>
                <a:lnTo>
                  <a:pt x="619307" y="36416"/>
                </a:lnTo>
                <a:lnTo>
                  <a:pt x="475070" y="261175"/>
                </a:lnTo>
                <a:close/>
              </a:path>
              <a:path w="942340" h="955675">
                <a:moveTo>
                  <a:pt x="619307" y="36416"/>
                </a:moveTo>
                <a:lnTo>
                  <a:pt x="620585" y="17881"/>
                </a:lnTo>
                <a:lnTo>
                  <a:pt x="629335" y="20789"/>
                </a:lnTo>
                <a:lnTo>
                  <a:pt x="619307" y="36416"/>
                </a:lnTo>
                <a:close/>
              </a:path>
              <a:path w="942340" h="955675">
                <a:moveTo>
                  <a:pt x="604608" y="249567"/>
                </a:moveTo>
                <a:lnTo>
                  <a:pt x="619307" y="36416"/>
                </a:lnTo>
                <a:lnTo>
                  <a:pt x="629335" y="20789"/>
                </a:lnTo>
                <a:lnTo>
                  <a:pt x="620585" y="17881"/>
                </a:lnTo>
                <a:lnTo>
                  <a:pt x="630122" y="17881"/>
                </a:lnTo>
                <a:lnTo>
                  <a:pt x="614971" y="237715"/>
                </a:lnTo>
                <a:lnTo>
                  <a:pt x="608838" y="238975"/>
                </a:lnTo>
                <a:lnTo>
                  <a:pt x="614540" y="243966"/>
                </a:lnTo>
                <a:lnTo>
                  <a:pt x="631867" y="243966"/>
                </a:lnTo>
                <a:lnTo>
                  <a:pt x="604608" y="249567"/>
                </a:lnTo>
                <a:close/>
              </a:path>
              <a:path w="942340" h="955675">
                <a:moveTo>
                  <a:pt x="197921" y="337624"/>
                </a:moveTo>
                <a:lnTo>
                  <a:pt x="6642" y="98501"/>
                </a:lnTo>
                <a:lnTo>
                  <a:pt x="30604" y="112394"/>
                </a:lnTo>
                <a:lnTo>
                  <a:pt x="29946" y="112394"/>
                </a:lnTo>
                <a:lnTo>
                  <a:pt x="23837" y="119481"/>
                </a:lnTo>
                <a:lnTo>
                  <a:pt x="45802" y="132217"/>
                </a:lnTo>
                <a:lnTo>
                  <a:pt x="208816" y="336003"/>
                </a:lnTo>
                <a:lnTo>
                  <a:pt x="205435" y="336003"/>
                </a:lnTo>
                <a:lnTo>
                  <a:pt x="197921" y="337624"/>
                </a:lnTo>
                <a:close/>
              </a:path>
              <a:path w="942340" h="955675">
                <a:moveTo>
                  <a:pt x="325336" y="284568"/>
                </a:moveTo>
                <a:lnTo>
                  <a:pt x="315493" y="284568"/>
                </a:lnTo>
                <a:lnTo>
                  <a:pt x="322491" y="281635"/>
                </a:lnTo>
                <a:lnTo>
                  <a:pt x="317064" y="278488"/>
                </a:lnTo>
                <a:lnTo>
                  <a:pt x="362115" y="104152"/>
                </a:lnTo>
                <a:lnTo>
                  <a:pt x="370780" y="116560"/>
                </a:lnTo>
                <a:lnTo>
                  <a:pt x="368744" y="116560"/>
                </a:lnTo>
                <a:lnTo>
                  <a:pt x="360235" y="118097"/>
                </a:lnTo>
                <a:lnTo>
                  <a:pt x="366156" y="126575"/>
                </a:lnTo>
                <a:lnTo>
                  <a:pt x="325336" y="284568"/>
                </a:lnTo>
                <a:close/>
              </a:path>
              <a:path w="942340" h="955675">
                <a:moveTo>
                  <a:pt x="45802" y="132217"/>
                </a:moveTo>
                <a:lnTo>
                  <a:pt x="23837" y="119481"/>
                </a:lnTo>
                <a:lnTo>
                  <a:pt x="29946" y="112394"/>
                </a:lnTo>
                <a:lnTo>
                  <a:pt x="45802" y="132217"/>
                </a:lnTo>
                <a:close/>
              </a:path>
              <a:path w="942340" h="955675">
                <a:moveTo>
                  <a:pt x="323151" y="293027"/>
                </a:moveTo>
                <a:lnTo>
                  <a:pt x="45802" y="132217"/>
                </a:lnTo>
                <a:lnTo>
                  <a:pt x="29946" y="112394"/>
                </a:lnTo>
                <a:lnTo>
                  <a:pt x="30604" y="112394"/>
                </a:lnTo>
                <a:lnTo>
                  <a:pt x="317064" y="278488"/>
                </a:lnTo>
                <a:lnTo>
                  <a:pt x="315493" y="284568"/>
                </a:lnTo>
                <a:lnTo>
                  <a:pt x="325336" y="284568"/>
                </a:lnTo>
                <a:lnTo>
                  <a:pt x="323151" y="293027"/>
                </a:lnTo>
                <a:close/>
              </a:path>
              <a:path w="942340" h="955675">
                <a:moveTo>
                  <a:pt x="366156" y="126575"/>
                </a:moveTo>
                <a:lnTo>
                  <a:pt x="360235" y="118097"/>
                </a:lnTo>
                <a:lnTo>
                  <a:pt x="368744" y="116560"/>
                </a:lnTo>
                <a:lnTo>
                  <a:pt x="366156" y="126575"/>
                </a:lnTo>
                <a:close/>
              </a:path>
              <a:path w="942340" h="955675">
                <a:moveTo>
                  <a:pt x="467931" y="272300"/>
                </a:moveTo>
                <a:lnTo>
                  <a:pt x="366156" y="126575"/>
                </a:lnTo>
                <a:lnTo>
                  <a:pt x="368744" y="116560"/>
                </a:lnTo>
                <a:lnTo>
                  <a:pt x="370780" y="116560"/>
                </a:lnTo>
                <a:lnTo>
                  <a:pt x="467593" y="255191"/>
                </a:lnTo>
                <a:lnTo>
                  <a:pt x="463753" y="261175"/>
                </a:lnTo>
                <a:lnTo>
                  <a:pt x="475070" y="261175"/>
                </a:lnTo>
                <a:lnTo>
                  <a:pt x="467931" y="272300"/>
                </a:lnTo>
                <a:close/>
              </a:path>
              <a:path w="942340" h="955675">
                <a:moveTo>
                  <a:pt x="631867" y="243966"/>
                </a:moveTo>
                <a:lnTo>
                  <a:pt x="614540" y="243966"/>
                </a:lnTo>
                <a:lnTo>
                  <a:pt x="614971" y="237715"/>
                </a:lnTo>
                <a:lnTo>
                  <a:pt x="798182" y="200075"/>
                </a:lnTo>
                <a:lnTo>
                  <a:pt x="795594" y="204482"/>
                </a:lnTo>
                <a:lnTo>
                  <a:pt x="784542" y="204482"/>
                </a:lnTo>
                <a:lnTo>
                  <a:pt x="779124" y="213710"/>
                </a:lnTo>
                <a:lnTo>
                  <a:pt x="631867" y="243966"/>
                </a:lnTo>
                <a:close/>
              </a:path>
              <a:path w="942340" h="955675">
                <a:moveTo>
                  <a:pt x="779124" y="213710"/>
                </a:moveTo>
                <a:lnTo>
                  <a:pt x="784542" y="204482"/>
                </a:lnTo>
                <a:lnTo>
                  <a:pt x="789609" y="211556"/>
                </a:lnTo>
                <a:lnTo>
                  <a:pt x="779124" y="213710"/>
                </a:lnTo>
                <a:close/>
              </a:path>
              <a:path w="942340" h="955675">
                <a:moveTo>
                  <a:pt x="891334" y="365217"/>
                </a:moveTo>
                <a:lnTo>
                  <a:pt x="710082" y="331317"/>
                </a:lnTo>
                <a:lnTo>
                  <a:pt x="779124" y="213710"/>
                </a:lnTo>
                <a:lnTo>
                  <a:pt x="789609" y="211556"/>
                </a:lnTo>
                <a:lnTo>
                  <a:pt x="784542" y="204482"/>
                </a:lnTo>
                <a:lnTo>
                  <a:pt x="795594" y="204482"/>
                </a:lnTo>
                <a:lnTo>
                  <a:pt x="725889" y="323202"/>
                </a:lnTo>
                <a:lnTo>
                  <a:pt x="718489" y="323202"/>
                </a:lnTo>
                <a:lnTo>
                  <a:pt x="721728" y="330288"/>
                </a:lnTo>
                <a:lnTo>
                  <a:pt x="756378" y="330288"/>
                </a:lnTo>
                <a:lnTo>
                  <a:pt x="908408" y="358724"/>
                </a:lnTo>
                <a:lnTo>
                  <a:pt x="901026" y="358724"/>
                </a:lnTo>
                <a:lnTo>
                  <a:pt x="891334" y="365217"/>
                </a:lnTo>
                <a:close/>
              </a:path>
              <a:path w="942340" h="955675">
                <a:moveTo>
                  <a:pt x="614540" y="243966"/>
                </a:moveTo>
                <a:lnTo>
                  <a:pt x="608838" y="238975"/>
                </a:lnTo>
                <a:lnTo>
                  <a:pt x="614971" y="237715"/>
                </a:lnTo>
                <a:lnTo>
                  <a:pt x="614540" y="243966"/>
                </a:lnTo>
                <a:close/>
              </a:path>
              <a:path w="942340" h="955675">
                <a:moveTo>
                  <a:pt x="463753" y="261175"/>
                </a:moveTo>
                <a:lnTo>
                  <a:pt x="467593" y="255191"/>
                </a:lnTo>
                <a:lnTo>
                  <a:pt x="471665" y="261023"/>
                </a:lnTo>
                <a:lnTo>
                  <a:pt x="463753" y="261175"/>
                </a:lnTo>
                <a:close/>
              </a:path>
              <a:path w="942340" h="955675">
                <a:moveTo>
                  <a:pt x="315493" y="284568"/>
                </a:moveTo>
                <a:lnTo>
                  <a:pt x="317064" y="278488"/>
                </a:lnTo>
                <a:lnTo>
                  <a:pt x="322491" y="281635"/>
                </a:lnTo>
                <a:lnTo>
                  <a:pt x="315493" y="284568"/>
                </a:lnTo>
                <a:close/>
              </a:path>
              <a:path w="942340" h="955675">
                <a:moveTo>
                  <a:pt x="721728" y="330288"/>
                </a:moveTo>
                <a:lnTo>
                  <a:pt x="718489" y="323202"/>
                </a:lnTo>
                <a:lnTo>
                  <a:pt x="725156" y="324449"/>
                </a:lnTo>
                <a:lnTo>
                  <a:pt x="721728" y="330288"/>
                </a:lnTo>
                <a:close/>
              </a:path>
              <a:path w="942340" h="955675">
                <a:moveTo>
                  <a:pt x="725156" y="324449"/>
                </a:moveTo>
                <a:lnTo>
                  <a:pt x="718489" y="323202"/>
                </a:lnTo>
                <a:lnTo>
                  <a:pt x="725889" y="323202"/>
                </a:lnTo>
                <a:lnTo>
                  <a:pt x="725156" y="324449"/>
                </a:lnTo>
                <a:close/>
              </a:path>
              <a:path w="942340" h="955675">
                <a:moveTo>
                  <a:pt x="756378" y="330288"/>
                </a:moveTo>
                <a:lnTo>
                  <a:pt x="721728" y="330288"/>
                </a:lnTo>
                <a:lnTo>
                  <a:pt x="725156" y="324449"/>
                </a:lnTo>
                <a:lnTo>
                  <a:pt x="756378" y="330288"/>
                </a:lnTo>
                <a:close/>
              </a:path>
              <a:path w="942340" h="955675">
                <a:moveTo>
                  <a:pt x="202730" y="343636"/>
                </a:moveTo>
                <a:lnTo>
                  <a:pt x="197921" y="337624"/>
                </a:lnTo>
                <a:lnTo>
                  <a:pt x="205435" y="336003"/>
                </a:lnTo>
                <a:lnTo>
                  <a:pt x="202730" y="343636"/>
                </a:lnTo>
                <a:close/>
              </a:path>
              <a:path w="942340" h="955675">
                <a:moveTo>
                  <a:pt x="214922" y="343636"/>
                </a:moveTo>
                <a:lnTo>
                  <a:pt x="202730" y="343636"/>
                </a:lnTo>
                <a:lnTo>
                  <a:pt x="205435" y="336003"/>
                </a:lnTo>
                <a:lnTo>
                  <a:pt x="208816" y="336003"/>
                </a:lnTo>
                <a:lnTo>
                  <a:pt x="214922" y="343636"/>
                </a:lnTo>
                <a:close/>
              </a:path>
              <a:path w="942340" h="955675">
                <a:moveTo>
                  <a:pt x="160597" y="516539"/>
                </a:moveTo>
                <a:lnTo>
                  <a:pt x="126" y="380288"/>
                </a:lnTo>
                <a:lnTo>
                  <a:pt x="197921" y="337624"/>
                </a:lnTo>
                <a:lnTo>
                  <a:pt x="202730" y="343636"/>
                </a:lnTo>
                <a:lnTo>
                  <a:pt x="214922" y="343636"/>
                </a:lnTo>
                <a:lnTo>
                  <a:pt x="49965" y="379285"/>
                </a:lnTo>
                <a:lnTo>
                  <a:pt x="13652" y="379285"/>
                </a:lnTo>
                <a:lnTo>
                  <a:pt x="11569" y="387565"/>
                </a:lnTo>
                <a:lnTo>
                  <a:pt x="23405" y="387565"/>
                </a:lnTo>
                <a:lnTo>
                  <a:pt x="171074" y="512940"/>
                </a:lnTo>
                <a:lnTo>
                  <a:pt x="165188" y="512940"/>
                </a:lnTo>
                <a:lnTo>
                  <a:pt x="160597" y="516539"/>
                </a:lnTo>
                <a:close/>
              </a:path>
              <a:path w="942340" h="955675">
                <a:moveTo>
                  <a:pt x="902792" y="367360"/>
                </a:moveTo>
                <a:lnTo>
                  <a:pt x="891334" y="365217"/>
                </a:lnTo>
                <a:lnTo>
                  <a:pt x="901026" y="358724"/>
                </a:lnTo>
                <a:lnTo>
                  <a:pt x="902792" y="367360"/>
                </a:lnTo>
                <a:close/>
              </a:path>
              <a:path w="942340" h="955675">
                <a:moveTo>
                  <a:pt x="905244" y="367360"/>
                </a:moveTo>
                <a:lnTo>
                  <a:pt x="902792" y="367360"/>
                </a:lnTo>
                <a:lnTo>
                  <a:pt x="901026" y="358724"/>
                </a:lnTo>
                <a:lnTo>
                  <a:pt x="908408" y="358724"/>
                </a:lnTo>
                <a:lnTo>
                  <a:pt x="916012" y="360146"/>
                </a:lnTo>
                <a:lnTo>
                  <a:pt x="905244" y="367360"/>
                </a:lnTo>
                <a:close/>
              </a:path>
              <a:path w="942340" h="955675">
                <a:moveTo>
                  <a:pt x="938752" y="584720"/>
                </a:moveTo>
                <a:lnTo>
                  <a:pt x="922223" y="584720"/>
                </a:lnTo>
                <a:lnTo>
                  <a:pt x="925309" y="576071"/>
                </a:lnTo>
                <a:lnTo>
                  <a:pt x="908180" y="574820"/>
                </a:lnTo>
                <a:lnTo>
                  <a:pt x="747522" y="461556"/>
                </a:lnTo>
                <a:lnTo>
                  <a:pt x="891334" y="365217"/>
                </a:lnTo>
                <a:lnTo>
                  <a:pt x="902792" y="367360"/>
                </a:lnTo>
                <a:lnTo>
                  <a:pt x="905244" y="367360"/>
                </a:lnTo>
                <a:lnTo>
                  <a:pt x="770299" y="457758"/>
                </a:lnTo>
                <a:lnTo>
                  <a:pt x="758672" y="457758"/>
                </a:lnTo>
                <a:lnTo>
                  <a:pt x="758583" y="465607"/>
                </a:lnTo>
                <a:lnTo>
                  <a:pt x="769804" y="465607"/>
                </a:lnTo>
                <a:lnTo>
                  <a:pt x="938752" y="584720"/>
                </a:lnTo>
                <a:close/>
              </a:path>
              <a:path w="942340" h="955675">
                <a:moveTo>
                  <a:pt x="11569" y="387565"/>
                </a:moveTo>
                <a:lnTo>
                  <a:pt x="13652" y="379285"/>
                </a:lnTo>
                <a:lnTo>
                  <a:pt x="21007" y="385530"/>
                </a:lnTo>
                <a:lnTo>
                  <a:pt x="11569" y="387565"/>
                </a:lnTo>
                <a:close/>
              </a:path>
              <a:path w="942340" h="955675">
                <a:moveTo>
                  <a:pt x="21007" y="385530"/>
                </a:moveTo>
                <a:lnTo>
                  <a:pt x="13652" y="379285"/>
                </a:lnTo>
                <a:lnTo>
                  <a:pt x="49965" y="379285"/>
                </a:lnTo>
                <a:lnTo>
                  <a:pt x="21007" y="385530"/>
                </a:lnTo>
                <a:close/>
              </a:path>
              <a:path w="942340" h="955675">
                <a:moveTo>
                  <a:pt x="23405" y="387565"/>
                </a:moveTo>
                <a:lnTo>
                  <a:pt x="11569" y="387565"/>
                </a:lnTo>
                <a:lnTo>
                  <a:pt x="21007" y="385530"/>
                </a:lnTo>
                <a:lnTo>
                  <a:pt x="23405" y="387565"/>
                </a:lnTo>
                <a:close/>
              </a:path>
              <a:path w="942340" h="955675">
                <a:moveTo>
                  <a:pt x="758583" y="465607"/>
                </a:moveTo>
                <a:lnTo>
                  <a:pt x="758672" y="457758"/>
                </a:lnTo>
                <a:lnTo>
                  <a:pt x="764337" y="461752"/>
                </a:lnTo>
                <a:lnTo>
                  <a:pt x="758583" y="465607"/>
                </a:lnTo>
                <a:close/>
              </a:path>
              <a:path w="942340" h="955675">
                <a:moveTo>
                  <a:pt x="764337" y="461752"/>
                </a:moveTo>
                <a:lnTo>
                  <a:pt x="758672" y="457758"/>
                </a:lnTo>
                <a:lnTo>
                  <a:pt x="770299" y="457758"/>
                </a:lnTo>
                <a:lnTo>
                  <a:pt x="764337" y="461752"/>
                </a:lnTo>
                <a:close/>
              </a:path>
              <a:path w="942340" h="955675">
                <a:moveTo>
                  <a:pt x="769804" y="465607"/>
                </a:moveTo>
                <a:lnTo>
                  <a:pt x="758583" y="465607"/>
                </a:lnTo>
                <a:lnTo>
                  <a:pt x="764337" y="461752"/>
                </a:lnTo>
                <a:lnTo>
                  <a:pt x="769804" y="465607"/>
                </a:lnTo>
                <a:close/>
              </a:path>
              <a:path w="942340" h="955675">
                <a:moveTo>
                  <a:pt x="165049" y="520318"/>
                </a:moveTo>
                <a:lnTo>
                  <a:pt x="160597" y="516539"/>
                </a:lnTo>
                <a:lnTo>
                  <a:pt x="165188" y="512940"/>
                </a:lnTo>
                <a:lnTo>
                  <a:pt x="165049" y="520318"/>
                </a:lnTo>
                <a:close/>
              </a:path>
              <a:path w="942340" h="955675">
                <a:moveTo>
                  <a:pt x="171226" y="520318"/>
                </a:moveTo>
                <a:lnTo>
                  <a:pt x="165049" y="520318"/>
                </a:lnTo>
                <a:lnTo>
                  <a:pt x="165188" y="512940"/>
                </a:lnTo>
                <a:lnTo>
                  <a:pt x="171074" y="512940"/>
                </a:lnTo>
                <a:lnTo>
                  <a:pt x="175666" y="516839"/>
                </a:lnTo>
                <a:lnTo>
                  <a:pt x="171226" y="520318"/>
                </a:lnTo>
                <a:close/>
              </a:path>
              <a:path w="942340" h="955675">
                <a:moveTo>
                  <a:pt x="0" y="642442"/>
                </a:moveTo>
                <a:lnTo>
                  <a:pt x="160597" y="516539"/>
                </a:lnTo>
                <a:lnTo>
                  <a:pt x="165049" y="520318"/>
                </a:lnTo>
                <a:lnTo>
                  <a:pt x="171226" y="520318"/>
                </a:lnTo>
                <a:lnTo>
                  <a:pt x="32544" y="629022"/>
                </a:lnTo>
                <a:lnTo>
                  <a:pt x="15722" y="630999"/>
                </a:lnTo>
                <a:lnTo>
                  <a:pt x="19215" y="639470"/>
                </a:lnTo>
                <a:lnTo>
                  <a:pt x="25286" y="639470"/>
                </a:lnTo>
                <a:lnTo>
                  <a:pt x="0" y="642442"/>
                </a:lnTo>
                <a:close/>
              </a:path>
              <a:path w="942340" h="955675">
                <a:moveTo>
                  <a:pt x="783910" y="785406"/>
                </a:moveTo>
                <a:lnTo>
                  <a:pt x="774090" y="785406"/>
                </a:lnTo>
                <a:lnTo>
                  <a:pt x="781850" y="780656"/>
                </a:lnTo>
                <a:lnTo>
                  <a:pt x="770298" y="770468"/>
                </a:lnTo>
                <a:lnTo>
                  <a:pt x="717092" y="560857"/>
                </a:lnTo>
                <a:lnTo>
                  <a:pt x="772709" y="564921"/>
                </a:lnTo>
                <a:lnTo>
                  <a:pt x="727951" y="564921"/>
                </a:lnTo>
                <a:lnTo>
                  <a:pt x="722985" y="570839"/>
                </a:lnTo>
                <a:lnTo>
                  <a:pt x="729575" y="571321"/>
                </a:lnTo>
                <a:lnTo>
                  <a:pt x="783910" y="785406"/>
                </a:lnTo>
                <a:close/>
              </a:path>
              <a:path w="942340" h="955675">
                <a:moveTo>
                  <a:pt x="729575" y="571321"/>
                </a:moveTo>
                <a:lnTo>
                  <a:pt x="722985" y="570839"/>
                </a:lnTo>
                <a:lnTo>
                  <a:pt x="727951" y="564921"/>
                </a:lnTo>
                <a:lnTo>
                  <a:pt x="729575" y="571321"/>
                </a:lnTo>
                <a:close/>
              </a:path>
              <a:path w="942340" h="955675">
                <a:moveTo>
                  <a:pt x="941743" y="586828"/>
                </a:moveTo>
                <a:lnTo>
                  <a:pt x="729575" y="571321"/>
                </a:lnTo>
                <a:lnTo>
                  <a:pt x="727951" y="564921"/>
                </a:lnTo>
                <a:lnTo>
                  <a:pt x="772709" y="564921"/>
                </a:lnTo>
                <a:lnTo>
                  <a:pt x="908180" y="574820"/>
                </a:lnTo>
                <a:lnTo>
                  <a:pt x="922223" y="584720"/>
                </a:lnTo>
                <a:lnTo>
                  <a:pt x="938752" y="584720"/>
                </a:lnTo>
                <a:lnTo>
                  <a:pt x="941743" y="586828"/>
                </a:lnTo>
                <a:close/>
              </a:path>
              <a:path w="942340" h="955675">
                <a:moveTo>
                  <a:pt x="922223" y="584720"/>
                </a:moveTo>
                <a:lnTo>
                  <a:pt x="908180" y="574820"/>
                </a:lnTo>
                <a:lnTo>
                  <a:pt x="925309" y="576071"/>
                </a:lnTo>
                <a:lnTo>
                  <a:pt x="922223" y="584720"/>
                </a:lnTo>
                <a:close/>
              </a:path>
              <a:path w="942340" h="955675">
                <a:moveTo>
                  <a:pt x="25286" y="639470"/>
                </a:moveTo>
                <a:lnTo>
                  <a:pt x="19215" y="639470"/>
                </a:lnTo>
                <a:lnTo>
                  <a:pt x="32544" y="629022"/>
                </a:lnTo>
                <a:lnTo>
                  <a:pt x="256730" y="602678"/>
                </a:lnTo>
                <a:lnTo>
                  <a:pt x="255650" y="607072"/>
                </a:lnTo>
                <a:lnTo>
                  <a:pt x="245846" y="607072"/>
                </a:lnTo>
                <a:lnTo>
                  <a:pt x="244206" y="613741"/>
                </a:lnTo>
                <a:lnTo>
                  <a:pt x="25286" y="639470"/>
                </a:lnTo>
                <a:close/>
              </a:path>
              <a:path w="942340" h="955675">
                <a:moveTo>
                  <a:pt x="244206" y="613741"/>
                </a:moveTo>
                <a:lnTo>
                  <a:pt x="245846" y="607072"/>
                </a:lnTo>
                <a:lnTo>
                  <a:pt x="251028" y="612940"/>
                </a:lnTo>
                <a:lnTo>
                  <a:pt x="244206" y="613741"/>
                </a:lnTo>
                <a:close/>
              </a:path>
              <a:path w="942340" h="955675">
                <a:moveTo>
                  <a:pt x="204584" y="774839"/>
                </a:moveTo>
                <a:lnTo>
                  <a:pt x="244206" y="613741"/>
                </a:lnTo>
                <a:lnTo>
                  <a:pt x="251028" y="612940"/>
                </a:lnTo>
                <a:lnTo>
                  <a:pt x="245846" y="607072"/>
                </a:lnTo>
                <a:lnTo>
                  <a:pt x="255650" y="607072"/>
                </a:lnTo>
                <a:lnTo>
                  <a:pt x="219737" y="753145"/>
                </a:lnTo>
                <a:lnTo>
                  <a:pt x="209499" y="760044"/>
                </a:lnTo>
                <a:lnTo>
                  <a:pt x="216788" y="765136"/>
                </a:lnTo>
                <a:lnTo>
                  <a:pt x="218983" y="765136"/>
                </a:lnTo>
                <a:lnTo>
                  <a:pt x="204584" y="774839"/>
                </a:lnTo>
                <a:close/>
              </a:path>
              <a:path w="942340" h="955675">
                <a:moveTo>
                  <a:pt x="576268" y="853058"/>
                </a:moveTo>
                <a:lnTo>
                  <a:pt x="566648" y="853058"/>
                </a:lnTo>
                <a:lnTo>
                  <a:pt x="575500" y="851395"/>
                </a:lnTo>
                <a:lnTo>
                  <a:pt x="568662" y="839301"/>
                </a:lnTo>
                <a:lnTo>
                  <a:pt x="600646" y="620839"/>
                </a:lnTo>
                <a:lnTo>
                  <a:pt x="612065" y="630910"/>
                </a:lnTo>
                <a:lnTo>
                  <a:pt x="608787" y="630910"/>
                </a:lnTo>
                <a:lnTo>
                  <a:pt x="600925" y="633793"/>
                </a:lnTo>
                <a:lnTo>
                  <a:pt x="607514" y="639604"/>
                </a:lnTo>
                <a:lnTo>
                  <a:pt x="576268" y="853058"/>
                </a:lnTo>
                <a:close/>
              </a:path>
              <a:path w="942340" h="955675">
                <a:moveTo>
                  <a:pt x="19215" y="639470"/>
                </a:moveTo>
                <a:lnTo>
                  <a:pt x="15722" y="630999"/>
                </a:lnTo>
                <a:lnTo>
                  <a:pt x="32544" y="629022"/>
                </a:lnTo>
                <a:lnTo>
                  <a:pt x="19215" y="639470"/>
                </a:lnTo>
                <a:close/>
              </a:path>
              <a:path w="942340" h="955675">
                <a:moveTo>
                  <a:pt x="607514" y="639604"/>
                </a:moveTo>
                <a:lnTo>
                  <a:pt x="600925" y="633793"/>
                </a:lnTo>
                <a:lnTo>
                  <a:pt x="608787" y="630910"/>
                </a:lnTo>
                <a:lnTo>
                  <a:pt x="607514" y="639604"/>
                </a:lnTo>
                <a:close/>
              </a:path>
              <a:path w="942340" h="955675">
                <a:moveTo>
                  <a:pt x="787107" y="798004"/>
                </a:moveTo>
                <a:lnTo>
                  <a:pt x="607514" y="639604"/>
                </a:lnTo>
                <a:lnTo>
                  <a:pt x="608787" y="630910"/>
                </a:lnTo>
                <a:lnTo>
                  <a:pt x="612065" y="630910"/>
                </a:lnTo>
                <a:lnTo>
                  <a:pt x="770298" y="770468"/>
                </a:lnTo>
                <a:lnTo>
                  <a:pt x="774090" y="785406"/>
                </a:lnTo>
                <a:lnTo>
                  <a:pt x="783910" y="785406"/>
                </a:lnTo>
                <a:lnTo>
                  <a:pt x="787107" y="798004"/>
                </a:lnTo>
                <a:close/>
              </a:path>
              <a:path w="942340" h="955675">
                <a:moveTo>
                  <a:pt x="374934" y="932002"/>
                </a:moveTo>
                <a:lnTo>
                  <a:pt x="374484" y="932002"/>
                </a:lnTo>
                <a:lnTo>
                  <a:pt x="371672" y="910184"/>
                </a:lnTo>
                <a:lnTo>
                  <a:pt x="455117" y="638479"/>
                </a:lnTo>
                <a:lnTo>
                  <a:pt x="462678" y="651852"/>
                </a:lnTo>
                <a:lnTo>
                  <a:pt x="460971" y="651852"/>
                </a:lnTo>
                <a:lnTo>
                  <a:pt x="452272" y="652805"/>
                </a:lnTo>
                <a:lnTo>
                  <a:pt x="457720" y="662440"/>
                </a:lnTo>
                <a:lnTo>
                  <a:pt x="374934" y="932002"/>
                </a:lnTo>
                <a:close/>
              </a:path>
              <a:path w="942340" h="955675">
                <a:moveTo>
                  <a:pt x="457720" y="662440"/>
                </a:moveTo>
                <a:lnTo>
                  <a:pt x="452272" y="652805"/>
                </a:lnTo>
                <a:lnTo>
                  <a:pt x="460971" y="651852"/>
                </a:lnTo>
                <a:lnTo>
                  <a:pt x="457720" y="662440"/>
                </a:lnTo>
                <a:close/>
              </a:path>
              <a:path w="942340" h="955675">
                <a:moveTo>
                  <a:pt x="574052" y="868197"/>
                </a:moveTo>
                <a:lnTo>
                  <a:pt x="457720" y="662440"/>
                </a:lnTo>
                <a:lnTo>
                  <a:pt x="460971" y="651852"/>
                </a:lnTo>
                <a:lnTo>
                  <a:pt x="462678" y="651852"/>
                </a:lnTo>
                <a:lnTo>
                  <a:pt x="568662" y="839301"/>
                </a:lnTo>
                <a:lnTo>
                  <a:pt x="566648" y="853058"/>
                </a:lnTo>
                <a:lnTo>
                  <a:pt x="576268" y="853058"/>
                </a:lnTo>
                <a:lnTo>
                  <a:pt x="574052" y="868197"/>
                </a:lnTo>
                <a:close/>
              </a:path>
              <a:path w="942340" h="955675">
                <a:moveTo>
                  <a:pt x="218983" y="765136"/>
                </a:moveTo>
                <a:lnTo>
                  <a:pt x="216788" y="765136"/>
                </a:lnTo>
                <a:lnTo>
                  <a:pt x="219737" y="753145"/>
                </a:lnTo>
                <a:lnTo>
                  <a:pt x="340906" y="671499"/>
                </a:lnTo>
                <a:lnTo>
                  <a:pt x="342048" y="680364"/>
                </a:lnTo>
                <a:lnTo>
                  <a:pt x="332447" y="680364"/>
                </a:lnTo>
                <a:lnTo>
                  <a:pt x="333433" y="688012"/>
                </a:lnTo>
                <a:lnTo>
                  <a:pt x="218983" y="765136"/>
                </a:lnTo>
                <a:close/>
              </a:path>
              <a:path w="942340" h="955675">
                <a:moveTo>
                  <a:pt x="333433" y="688012"/>
                </a:moveTo>
                <a:lnTo>
                  <a:pt x="332447" y="680364"/>
                </a:lnTo>
                <a:lnTo>
                  <a:pt x="339826" y="683704"/>
                </a:lnTo>
                <a:lnTo>
                  <a:pt x="333433" y="688012"/>
                </a:lnTo>
                <a:close/>
              </a:path>
              <a:path w="942340" h="955675">
                <a:moveTo>
                  <a:pt x="367855" y="955052"/>
                </a:moveTo>
                <a:lnTo>
                  <a:pt x="333433" y="688012"/>
                </a:lnTo>
                <a:lnTo>
                  <a:pt x="339826" y="683704"/>
                </a:lnTo>
                <a:lnTo>
                  <a:pt x="332447" y="680364"/>
                </a:lnTo>
                <a:lnTo>
                  <a:pt x="342048" y="680364"/>
                </a:lnTo>
                <a:lnTo>
                  <a:pt x="371672" y="910184"/>
                </a:lnTo>
                <a:lnTo>
                  <a:pt x="365213" y="931214"/>
                </a:lnTo>
                <a:lnTo>
                  <a:pt x="374484" y="932002"/>
                </a:lnTo>
                <a:lnTo>
                  <a:pt x="374934" y="932002"/>
                </a:lnTo>
                <a:lnTo>
                  <a:pt x="367855" y="955052"/>
                </a:lnTo>
                <a:close/>
              </a:path>
              <a:path w="942340" h="955675">
                <a:moveTo>
                  <a:pt x="216788" y="765136"/>
                </a:moveTo>
                <a:lnTo>
                  <a:pt x="209499" y="760044"/>
                </a:lnTo>
                <a:lnTo>
                  <a:pt x="219737" y="753145"/>
                </a:lnTo>
                <a:lnTo>
                  <a:pt x="216788" y="765136"/>
                </a:lnTo>
                <a:close/>
              </a:path>
              <a:path w="942340" h="955675">
                <a:moveTo>
                  <a:pt x="774090" y="785406"/>
                </a:moveTo>
                <a:lnTo>
                  <a:pt x="770298" y="770468"/>
                </a:lnTo>
                <a:lnTo>
                  <a:pt x="781850" y="780656"/>
                </a:lnTo>
                <a:lnTo>
                  <a:pt x="774090" y="785406"/>
                </a:lnTo>
                <a:close/>
              </a:path>
              <a:path w="942340" h="955675">
                <a:moveTo>
                  <a:pt x="566648" y="853058"/>
                </a:moveTo>
                <a:lnTo>
                  <a:pt x="568662" y="839301"/>
                </a:lnTo>
                <a:lnTo>
                  <a:pt x="575500" y="851395"/>
                </a:lnTo>
                <a:lnTo>
                  <a:pt x="566648" y="853058"/>
                </a:lnTo>
                <a:close/>
              </a:path>
              <a:path w="942340" h="955675">
                <a:moveTo>
                  <a:pt x="374484" y="932002"/>
                </a:moveTo>
                <a:lnTo>
                  <a:pt x="365213" y="931214"/>
                </a:lnTo>
                <a:lnTo>
                  <a:pt x="371672" y="910184"/>
                </a:lnTo>
                <a:lnTo>
                  <a:pt x="374484" y="932002"/>
                </a:lnTo>
                <a:close/>
              </a:path>
            </a:pathLst>
          </a:custGeom>
          <a:solidFill>
            <a:srgbClr val="000000"/>
          </a:solidFill>
        </p:spPr>
        <p:txBody>
          <a:bodyPr wrap="square" lIns="0" tIns="0" rIns="0" bIns="0" rtlCol="0"/>
          <a:lstStyle/>
          <a:p/>
        </p:txBody>
      </p:sp>
      <p:sp>
        <p:nvSpPr>
          <p:cNvPr id="14" name="object 14"/>
          <p:cNvSpPr txBox="1"/>
          <p:nvPr/>
        </p:nvSpPr>
        <p:spPr>
          <a:xfrm>
            <a:off x="5961354" y="2939948"/>
            <a:ext cx="406400" cy="939800"/>
          </a:xfrm>
          <a:prstGeom prst="rect">
            <a:avLst/>
          </a:prstGeom>
        </p:spPr>
        <p:txBody>
          <a:bodyPr vert="horz" wrap="square" lIns="0" tIns="12700" rIns="0" bIns="0" rtlCol="0">
            <a:spAutoFit/>
          </a:bodyPr>
          <a:lstStyle/>
          <a:p>
            <a:pPr marL="12700">
              <a:lnSpc>
                <a:spcPct val="100000"/>
              </a:lnSpc>
              <a:spcBef>
                <a:spcPts val="100"/>
              </a:spcBef>
            </a:pPr>
            <a:r>
              <a:rPr sz="6000" dirty="0">
                <a:solidFill>
                  <a:srgbClr val="FF0000"/>
                </a:solidFill>
                <a:latin typeface="Arial" panose="020B0604020202020204"/>
                <a:cs typeface="Arial" panose="020B0604020202020204"/>
              </a:rPr>
              <a:t>x</a:t>
            </a:r>
            <a:endParaRPr sz="6000">
              <a:latin typeface="Arial" panose="020B0604020202020204"/>
              <a:cs typeface="Arial" panose="020B0604020202020204"/>
            </a:endParaRPr>
          </a:p>
        </p:txBody>
      </p:sp>
      <p:sp>
        <p:nvSpPr>
          <p:cNvPr id="15" name="object 1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资源占用</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18025"/>
            <a:ext cx="7988300" cy="3314065"/>
          </a:xfrm>
          <a:prstGeom prst="rect">
            <a:avLst/>
          </a:prstGeom>
        </p:spPr>
        <p:txBody>
          <a:bodyPr vert="horz" wrap="square" lIns="0" tIns="106045" rIns="0" bIns="0" rtlCol="0">
            <a:spAutoFit/>
          </a:bodyPr>
          <a:lstStyle/>
          <a:p>
            <a:pPr marL="355600" indent="-342900">
              <a:lnSpc>
                <a:spcPct val="100000"/>
              </a:lnSpc>
              <a:spcBef>
                <a:spcPts val="835"/>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资源占用手段包括：</a:t>
            </a:r>
            <a:endParaRPr sz="3000">
              <a:latin typeface="宋体" panose="02010600030101010101" pitchFamily="2" charset="-122"/>
              <a:cs typeface="宋体" panose="02010600030101010101" pitchFamily="2" charset="-122"/>
            </a:endParaRPr>
          </a:p>
          <a:p>
            <a:pPr marL="682625" marR="33020" lvl="1" indent="-325755">
              <a:lnSpc>
                <a:spcPct val="100000"/>
              </a:lnSpc>
              <a:spcBef>
                <a:spcPts val="645"/>
              </a:spcBef>
              <a:buClr>
                <a:srgbClr val="3A812E"/>
              </a:buClr>
              <a:buSzPct val="60000"/>
              <a:buFont typeface="Wingdings" panose="05000000000000000000"/>
              <a:buChar char=""/>
              <a:tabLst>
                <a:tab pos="681990" algn="l"/>
                <a:tab pos="682625" algn="l"/>
              </a:tabLst>
            </a:pPr>
            <a:r>
              <a:rPr sz="2600" dirty="0">
                <a:highlight>
                  <a:srgbClr val="FFFF00"/>
                </a:highlight>
                <a:latin typeface="宋体" panose="02010600030101010101" pitchFamily="2" charset="-122"/>
                <a:cs typeface="宋体" panose="02010600030101010101" pitchFamily="2" charset="-122"/>
              </a:rPr>
              <a:t>带宽占用</a:t>
            </a:r>
            <a:r>
              <a:rPr sz="2600" dirty="0">
                <a:latin typeface="宋体" panose="02010600030101010101" pitchFamily="2" charset="-122"/>
                <a:cs typeface="宋体" panose="02010600030101010101" pitchFamily="2" charset="-122"/>
              </a:rPr>
              <a:t>：</a:t>
            </a:r>
            <a:r>
              <a:rPr sz="2600" dirty="0">
                <a:solidFill>
                  <a:srgbClr val="FF0000"/>
                </a:solidFill>
                <a:latin typeface="宋体" panose="02010600030101010101" pitchFamily="2" charset="-122"/>
                <a:cs typeface="宋体" panose="02010600030101010101" pitchFamily="2" charset="-122"/>
              </a:rPr>
              <a:t>大量请求数据</a:t>
            </a:r>
            <a:r>
              <a:rPr sz="2600" dirty="0">
                <a:latin typeface="宋体" panose="02010600030101010101" pitchFamily="2" charset="-122"/>
                <a:cs typeface="宋体" panose="02010600030101010101" pitchFamily="2" charset="-122"/>
              </a:rPr>
              <a:t>，占用种子节点的上传带 </a:t>
            </a:r>
            <a:r>
              <a:rPr sz="2600" spc="5" dirty="0">
                <a:latin typeface="宋体" panose="02010600030101010101" pitchFamily="2" charset="-122"/>
                <a:cs typeface="宋体" panose="02010600030101010101" pitchFamily="2" charset="-122"/>
              </a:rPr>
              <a:t>宽</a:t>
            </a:r>
            <a:endParaRPr sz="2600">
              <a:latin typeface="宋体" panose="02010600030101010101" pitchFamily="2" charset="-122"/>
              <a:cs typeface="宋体" panose="02010600030101010101" pitchFamily="2" charset="-122"/>
            </a:endParaRPr>
          </a:p>
          <a:p>
            <a:pPr marL="682625" marR="5080" lvl="1" indent="-325755" algn="r">
              <a:lnSpc>
                <a:spcPts val="3040"/>
              </a:lnSpc>
              <a:spcBef>
                <a:spcPts val="790"/>
              </a:spcBef>
              <a:buClr>
                <a:srgbClr val="3A812E"/>
              </a:buClr>
              <a:buSzPct val="60000"/>
              <a:buFont typeface="Wingdings" panose="05000000000000000000"/>
              <a:buChar char=""/>
              <a:tabLst>
                <a:tab pos="681990" algn="l"/>
                <a:tab pos="682625" algn="l"/>
              </a:tabLst>
            </a:pPr>
            <a:r>
              <a:rPr sz="2600" dirty="0">
                <a:highlight>
                  <a:srgbClr val="FFFF00"/>
                </a:highlight>
                <a:latin typeface="宋体" panose="02010600030101010101" pitchFamily="2" charset="-122"/>
                <a:cs typeface="宋体" panose="02010600030101010101" pitchFamily="2" charset="-122"/>
              </a:rPr>
              <a:t>连接占用</a:t>
            </a:r>
            <a:r>
              <a:rPr sz="2600" dirty="0">
                <a:latin typeface="宋体" panose="02010600030101010101" pitchFamily="2" charset="-122"/>
                <a:cs typeface="宋体" panose="02010600030101010101" pitchFamily="2" charset="-122"/>
              </a:rPr>
              <a:t>：不请求数据，只是和种子节点保持应用 层的</a:t>
            </a:r>
            <a:r>
              <a:rPr sz="2600" spc="-5" dirty="0">
                <a:latin typeface="Tw Cen MT" panose="020B0602020104020603"/>
                <a:cs typeface="Tw Cen MT" panose="020B0602020104020603"/>
              </a:rPr>
              <a:t>TCP</a:t>
            </a:r>
            <a:r>
              <a:rPr sz="2600" dirty="0">
                <a:latin typeface="宋体" panose="02010600030101010101" pitchFamily="2" charset="-122"/>
                <a:cs typeface="宋体" panose="02010600030101010101" pitchFamily="2" charset="-122"/>
              </a:rPr>
              <a:t>连接，</a:t>
            </a:r>
            <a:r>
              <a:rPr sz="2600" dirty="0">
                <a:solidFill>
                  <a:srgbClr val="FF0000"/>
                </a:solidFill>
                <a:latin typeface="宋体" panose="02010600030101010101" pitchFamily="2" charset="-122"/>
                <a:cs typeface="宋体" panose="02010600030101010101" pitchFamily="2" charset="-122"/>
              </a:rPr>
              <a:t>使种子节点的</a:t>
            </a:r>
            <a:r>
              <a:rPr sz="2600" spc="-5" dirty="0">
                <a:solidFill>
                  <a:srgbClr val="FF0000"/>
                </a:solidFill>
                <a:latin typeface="Tw Cen MT" panose="020B0602020104020603"/>
                <a:cs typeface="Tw Cen MT" panose="020B0602020104020603"/>
              </a:rPr>
              <a:t>TCP</a:t>
            </a:r>
            <a:r>
              <a:rPr sz="2600" dirty="0">
                <a:solidFill>
                  <a:srgbClr val="FF0000"/>
                </a:solidFill>
                <a:latin typeface="宋体" panose="02010600030101010101" pitchFamily="2" charset="-122"/>
                <a:cs typeface="宋体" panose="02010600030101010101" pitchFamily="2" charset="-122"/>
              </a:rPr>
              <a:t>连接数达到上限</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342265" marR="5080" indent="-342265" algn="r">
              <a:lnSpc>
                <a:spcPts val="3555"/>
              </a:lnSpc>
              <a:spcBef>
                <a:spcPts val="685"/>
              </a:spcBef>
              <a:buClr>
                <a:srgbClr val="CC9900"/>
              </a:buClr>
              <a:buSzPct val="65000"/>
              <a:buFont typeface="Wingdings" panose="05000000000000000000"/>
              <a:buChar char=""/>
              <a:tabLst>
                <a:tab pos="342265" algn="l"/>
                <a:tab pos="355600" algn="l"/>
              </a:tabLst>
            </a:pPr>
            <a:r>
              <a:rPr sz="3000" dirty="0">
                <a:latin typeface="宋体" panose="02010600030101010101" pitchFamily="2" charset="-122"/>
                <a:cs typeface="宋体" panose="02010600030101010101" pitchFamily="2" charset="-122"/>
              </a:rPr>
              <a:t>效果：在共享网络中所有下载节点完成量低于</a:t>
            </a:r>
            <a:endParaRPr sz="3000">
              <a:latin typeface="宋体" panose="02010600030101010101" pitchFamily="2" charset="-122"/>
              <a:cs typeface="宋体" panose="02010600030101010101" pitchFamily="2" charset="-122"/>
            </a:endParaRPr>
          </a:p>
          <a:p>
            <a:pPr marL="355600">
              <a:lnSpc>
                <a:spcPts val="3555"/>
              </a:lnSpc>
            </a:pPr>
            <a:r>
              <a:rPr sz="3000" spc="-5" dirty="0">
                <a:latin typeface="Tw Cen MT" panose="020B0602020104020603"/>
                <a:cs typeface="Tw Cen MT" panose="020B0602020104020603"/>
              </a:rPr>
              <a:t>20%</a:t>
            </a:r>
            <a:r>
              <a:rPr sz="3000" dirty="0">
                <a:latin typeface="宋体" panose="02010600030101010101" pitchFamily="2" charset="-122"/>
                <a:cs typeface="宋体" panose="02010600030101010101" pitchFamily="2" charset="-122"/>
              </a:rPr>
              <a:t>之前采用这种方法是有效的。</a:t>
            </a:r>
            <a:endParaRPr sz="30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18027"/>
            <a:ext cx="7960359" cy="3499485"/>
          </a:xfrm>
          <a:prstGeom prst="rect">
            <a:avLst/>
          </a:prstGeom>
        </p:spPr>
        <p:txBody>
          <a:bodyPr vert="horz" wrap="square" lIns="0" tIns="97790" rIns="0" bIns="0" rtlCol="0">
            <a:spAutoFit/>
          </a:bodyPr>
          <a:lstStyle/>
          <a:p>
            <a:pPr marL="355600" indent="-342900">
              <a:lnSpc>
                <a:spcPct val="100000"/>
              </a:lnSpc>
              <a:spcBef>
                <a:spcPts val="770"/>
              </a:spcBef>
              <a:buClr>
                <a:srgbClr val="CC9900"/>
              </a:buClr>
              <a:buSzPct val="64000"/>
              <a:buFont typeface="Wingdings" panose="05000000000000000000"/>
              <a:buChar char=""/>
              <a:tabLst>
                <a:tab pos="354965" algn="l"/>
                <a:tab pos="355600" algn="l"/>
              </a:tabLst>
            </a:pPr>
            <a:r>
              <a:rPr sz="2800" dirty="0">
                <a:latin typeface="宋体" panose="02010600030101010101" pitchFamily="2" charset="-122"/>
                <a:cs typeface="宋体" panose="02010600030101010101" pitchFamily="2" charset="-122"/>
              </a:rPr>
              <a:t>数据欺骗</a:t>
            </a:r>
            <a:r>
              <a:rPr sz="2800" spc="-5" dirty="0">
                <a:latin typeface="宋体" panose="02010600030101010101" pitchFamily="2" charset="-122"/>
                <a:cs typeface="宋体" panose="02010600030101010101" pitchFamily="2" charset="-122"/>
              </a:rPr>
              <a:t>（</a:t>
            </a:r>
            <a:r>
              <a:rPr sz="2800" spc="-5" dirty="0">
                <a:latin typeface="Tw Cen MT" panose="020B0602020104020603"/>
                <a:cs typeface="Tw Cen MT" panose="020B0602020104020603"/>
              </a:rPr>
              <a:t>Lying Piece</a:t>
            </a:r>
            <a:r>
              <a:rPr sz="2800" dirty="0">
                <a:latin typeface="Tw Cen MT" panose="020B0602020104020603"/>
                <a:cs typeface="Tw Cen MT" panose="020B0602020104020603"/>
              </a:rPr>
              <a:t> </a:t>
            </a:r>
            <a:r>
              <a:rPr sz="2800" spc="-5" dirty="0">
                <a:latin typeface="Tw Cen MT" panose="020B0602020104020603"/>
                <a:cs typeface="Tw Cen MT" panose="020B0602020104020603"/>
              </a:rPr>
              <a:t>Possession</a:t>
            </a:r>
            <a:r>
              <a:rPr sz="2800" spc="-10" dirty="0">
                <a:latin typeface="Tw Cen MT" panose="020B0602020104020603"/>
                <a:cs typeface="Tw Cen MT" panose="020B0602020104020603"/>
              </a:rPr>
              <a:t> </a:t>
            </a:r>
            <a:r>
              <a:rPr sz="2800" spc="-5" dirty="0">
                <a:latin typeface="Tw Cen MT" panose="020B0602020104020603"/>
                <a:cs typeface="Tw Cen MT" panose="020B0602020104020603"/>
              </a:rPr>
              <a:t>)</a:t>
            </a:r>
            <a:endParaRPr sz="2800">
              <a:latin typeface="Tw Cen MT" panose="020B0602020104020603"/>
              <a:cs typeface="Tw Cen MT" panose="020B0602020104020603"/>
            </a:endParaRPr>
          </a:p>
          <a:p>
            <a:pPr marL="682625" marR="92710" lvl="1" indent="-325755" algn="just">
              <a:lnSpc>
                <a:spcPct val="100000"/>
              </a:lnSpc>
              <a:spcBef>
                <a:spcPts val="635"/>
              </a:spcBef>
              <a:buClr>
                <a:srgbClr val="3A812E"/>
              </a:buClr>
              <a:buSzPct val="60000"/>
              <a:buFont typeface="Wingdings" panose="05000000000000000000"/>
              <a:buChar char=""/>
              <a:tabLst>
                <a:tab pos="682625" algn="l"/>
              </a:tabLst>
            </a:pPr>
            <a:r>
              <a:rPr sz="2600" dirty="0">
                <a:latin typeface="宋体" panose="02010600030101010101" pitchFamily="2" charset="-122"/>
                <a:cs typeface="宋体" panose="02010600030101010101" pitchFamily="2" charset="-122"/>
              </a:rPr>
              <a:t>多数</a:t>
            </a:r>
            <a:r>
              <a:rPr sz="2600" spc="-5" dirty="0">
                <a:latin typeface="Tw Cen MT" panose="020B0602020104020603"/>
                <a:cs typeface="Tw Cen MT" panose="020B0602020104020603"/>
              </a:rPr>
              <a:t>P2P</a:t>
            </a:r>
            <a:r>
              <a:rPr sz="2600" dirty="0">
                <a:latin typeface="宋体" panose="02010600030101010101" pitchFamily="2" charset="-122"/>
                <a:cs typeface="宋体" panose="02010600030101010101" pitchFamily="2" charset="-122"/>
              </a:rPr>
              <a:t>软件的</a:t>
            </a:r>
            <a:r>
              <a:rPr sz="2600" spc="-5" dirty="0">
                <a:latin typeface="Tw Cen MT" panose="020B0602020104020603"/>
                <a:cs typeface="Tw Cen MT" panose="020B0602020104020603"/>
              </a:rPr>
              <a:t>piece</a:t>
            </a:r>
            <a:r>
              <a:rPr sz="2600" dirty="0">
                <a:latin typeface="宋体" panose="02010600030101010101" pitchFamily="2" charset="-122"/>
                <a:cs typeface="宋体" panose="02010600030101010101" pitchFamily="2" charset="-122"/>
              </a:rPr>
              <a:t>选择策略是使用</a:t>
            </a:r>
            <a:r>
              <a:rPr sz="2600" spc="-5" dirty="0">
                <a:latin typeface="Tw Cen MT" panose="020B0602020104020603"/>
                <a:cs typeface="Tw Cen MT" panose="020B0602020104020603"/>
              </a:rPr>
              <a:t>Local</a:t>
            </a:r>
            <a:r>
              <a:rPr sz="2600" spc="-15" dirty="0">
                <a:latin typeface="Tw Cen MT" panose="020B0602020104020603"/>
                <a:cs typeface="Tw Cen MT" panose="020B0602020104020603"/>
              </a:rPr>
              <a:t> </a:t>
            </a:r>
            <a:r>
              <a:rPr sz="2600" spc="-5" dirty="0">
                <a:latin typeface="Tw Cen MT" panose="020B0602020104020603"/>
                <a:cs typeface="Tw Cen MT" panose="020B0602020104020603"/>
              </a:rPr>
              <a:t>Rarest  First</a:t>
            </a:r>
            <a:r>
              <a:rPr sz="2600" spc="-80" dirty="0">
                <a:latin typeface="Tw Cen MT" panose="020B0602020104020603"/>
                <a:cs typeface="Tw Cen MT" panose="020B0602020104020603"/>
              </a:rPr>
              <a:t> </a:t>
            </a:r>
            <a:r>
              <a:rPr sz="2600" spc="-5" dirty="0">
                <a:latin typeface="Tw Cen MT" panose="020B0602020104020603"/>
                <a:cs typeface="Tw Cen MT" panose="020B0602020104020603"/>
              </a:rPr>
              <a:t>(LRF</a:t>
            </a:r>
            <a:r>
              <a:rPr lang="en-US" sz="2600" spc="-5" dirty="0">
                <a:latin typeface="Tw Cen MT" panose="020B0602020104020603"/>
                <a:cs typeface="Tw Cen MT" panose="020B0602020104020603"/>
              </a:rPr>
              <a:t> </a:t>
            </a:r>
            <a:r>
              <a:rPr sz="2600" spc="-5" dirty="0">
                <a:latin typeface="Tw Cen MT" panose="020B0602020104020603"/>
                <a:cs typeface="Tw Cen MT" panose="020B0602020104020603"/>
              </a:rPr>
              <a:t>本地最稀有优先</a:t>
            </a:r>
            <a:r>
              <a:rPr lang="en-US" sz="2600" spc="-5" dirty="0">
                <a:latin typeface="Tw Cen MT" panose="020B0602020104020603"/>
                <a:cs typeface="Tw Cen MT" panose="020B0602020104020603"/>
              </a:rPr>
              <a:t>)</a:t>
            </a:r>
            <a:r>
              <a:rPr sz="2600" dirty="0">
                <a:latin typeface="宋体" panose="02010600030101010101" pitchFamily="2" charset="-122"/>
                <a:cs typeface="宋体" panose="02010600030101010101" pitchFamily="2" charset="-122"/>
              </a:rPr>
              <a:t>。</a:t>
            </a:r>
            <a:r>
              <a:rPr sz="2600" dirty="0">
                <a:highlight>
                  <a:srgbClr val="FFFF00"/>
                </a:highlight>
                <a:latin typeface="宋体" panose="02010600030101010101" pitchFamily="2" charset="-122"/>
                <a:cs typeface="宋体" panose="02010600030101010101" pitchFamily="2" charset="-122"/>
              </a:rPr>
              <a:t>数据欺骗就是</a:t>
            </a:r>
            <a:r>
              <a:rPr sz="2600" dirty="0">
                <a:solidFill>
                  <a:srgbClr val="FF3300"/>
                </a:solidFill>
                <a:highlight>
                  <a:srgbClr val="FFFF00"/>
                </a:highlight>
                <a:latin typeface="宋体" panose="02010600030101010101" pitchFamily="2" charset="-122"/>
                <a:cs typeface="宋体" panose="02010600030101010101" pitchFamily="2" charset="-122"/>
              </a:rPr>
              <a:t>可控</a:t>
            </a:r>
            <a:r>
              <a:rPr sz="2600" dirty="0">
                <a:highlight>
                  <a:srgbClr val="FFFF00"/>
                </a:highlight>
                <a:latin typeface="宋体" panose="02010600030101010101" pitchFamily="2" charset="-122"/>
                <a:cs typeface="宋体" panose="02010600030101010101" pitchFamily="2" charset="-122"/>
              </a:rPr>
              <a:t>节点沒有某些数据</a:t>
            </a:r>
            <a:r>
              <a:rPr sz="2600" spc="5" dirty="0">
                <a:highlight>
                  <a:srgbClr val="FFFF00"/>
                </a:highlight>
                <a:latin typeface="宋体" panose="02010600030101010101" pitchFamily="2" charset="-122"/>
                <a:cs typeface="宋体" panose="02010600030101010101" pitchFamily="2" charset="-122"/>
              </a:rPr>
              <a:t>块</a:t>
            </a:r>
            <a:endParaRPr sz="2600">
              <a:highlight>
                <a:srgbClr val="FFFF00"/>
              </a:highlight>
              <a:latin typeface="宋体" panose="02010600030101010101" pitchFamily="2" charset="-122"/>
              <a:cs typeface="宋体" panose="02010600030101010101" pitchFamily="2" charset="-122"/>
            </a:endParaRPr>
          </a:p>
          <a:p>
            <a:pPr marL="682625" marR="5080" algn="just">
              <a:lnSpc>
                <a:spcPct val="100000"/>
              </a:lnSpc>
              <a:spcBef>
                <a:spcPts val="75"/>
              </a:spcBef>
            </a:pPr>
            <a:r>
              <a:rPr sz="2600" dirty="0">
                <a:highlight>
                  <a:srgbClr val="FFFF00"/>
                </a:highlight>
                <a:latin typeface="宋体" panose="02010600030101010101" pitchFamily="2" charset="-122"/>
                <a:cs typeface="宋体" panose="02010600030101010101" pitchFamily="2" charset="-122"/>
              </a:rPr>
              <a:t>，却声称自己有，使得其他节点去下载其他的块， 导致恶意节点宣称的块无人下载，</a:t>
            </a:r>
            <a:r>
              <a:rPr sz="2600" dirty="0">
                <a:latin typeface="宋体" panose="02010600030101010101" pitchFamily="2" charset="-122"/>
                <a:cs typeface="宋体" panose="02010600030101010101" pitchFamily="2" charset="-122"/>
              </a:rPr>
              <a:t>直到消失，共享 网络失败</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682625" lvl="1" indent="-326390" algn="just">
              <a:lnSpc>
                <a:spcPct val="100000"/>
              </a:lnSpc>
              <a:spcBef>
                <a:spcPts val="620"/>
              </a:spcBef>
              <a:buClr>
                <a:srgbClr val="3A812E"/>
              </a:buClr>
              <a:buSzPct val="60000"/>
              <a:buFont typeface="Wingdings" panose="05000000000000000000"/>
              <a:buChar char=""/>
              <a:tabLst>
                <a:tab pos="682625" algn="l"/>
              </a:tabLst>
            </a:pPr>
            <a:r>
              <a:rPr sz="2600" dirty="0">
                <a:latin typeface="宋体" panose="02010600030101010101" pitchFamily="2" charset="-122"/>
                <a:cs typeface="宋体" panose="02010600030101010101" pitchFamily="2" charset="-122"/>
              </a:rPr>
              <a:t>针对</a:t>
            </a:r>
            <a:r>
              <a:rPr sz="2600" dirty="0">
                <a:solidFill>
                  <a:srgbClr val="FF0000"/>
                </a:solidFill>
                <a:latin typeface="宋体" panose="02010600030101010101" pitchFamily="2" charset="-122"/>
                <a:cs typeface="宋体" panose="02010600030101010101" pitchFamily="2" charset="-122"/>
              </a:rPr>
              <a:t>稀缺块</a:t>
            </a:r>
            <a:r>
              <a:rPr sz="2600" dirty="0">
                <a:latin typeface="宋体" panose="02010600030101010101" pitchFamily="2" charset="-122"/>
                <a:cs typeface="宋体" panose="02010600030101010101" pitchFamily="2" charset="-122"/>
              </a:rPr>
              <a:t>，进行攻</a:t>
            </a:r>
            <a:r>
              <a:rPr sz="2600" spc="5" dirty="0">
                <a:latin typeface="宋体" panose="02010600030101010101" pitchFamily="2" charset="-122"/>
                <a:cs typeface="宋体" panose="02010600030101010101" pitchFamily="2" charset="-122"/>
              </a:rPr>
              <a:t>击</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p:txBody>
      </p:sp>
      <p:sp>
        <p:nvSpPr>
          <p:cNvPr id="4" name="object 4"/>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6" name="object 6"/>
          <p:cNvSpPr/>
          <p:nvPr/>
        </p:nvSpPr>
        <p:spPr>
          <a:xfrm>
            <a:off x="2478023" y="4148328"/>
            <a:ext cx="571500" cy="481584"/>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4428490" y="5731764"/>
            <a:ext cx="576326" cy="481584"/>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1398587" y="2703512"/>
            <a:ext cx="6923087" cy="3395662"/>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p:txBody>
      </p:sp>
      <p:sp>
        <p:nvSpPr>
          <p:cNvPr id="10" name="object 10"/>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1" name="object 11"/>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p:txBody>
      </p:sp>
      <p:sp>
        <p:nvSpPr>
          <p:cNvPr id="12" name="object 12"/>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3" name="object 13"/>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p:txBody>
      </p:sp>
      <p:sp>
        <p:nvSpPr>
          <p:cNvPr id="14" name="object 14"/>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5" name="object 15"/>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p:txBody>
      </p:sp>
      <p:sp>
        <p:nvSpPr>
          <p:cNvPr id="16" name="object 16"/>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7" name="object 17"/>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p:txBody>
      </p:sp>
      <p:sp>
        <p:nvSpPr>
          <p:cNvPr id="18" name="object 18"/>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9" name="object 19"/>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0" name="object 20"/>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1" name="object 21"/>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p:txBody>
      </p:sp>
      <p:sp>
        <p:nvSpPr>
          <p:cNvPr id="22" name="object 22"/>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3" name="object 23"/>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4" name="object 24"/>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5" name="object 25"/>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6" name="object 26"/>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7" name="object 27"/>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8" name="object 28"/>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9" name="object 29"/>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p:txBody>
      </p:sp>
      <p:sp>
        <p:nvSpPr>
          <p:cNvPr id="30" name="object 30"/>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1" name="object 31"/>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2" name="object 32"/>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3" name="object 33"/>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4" name="object 34"/>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5" name="object 35"/>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6" name="object 36"/>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7" name="object 37"/>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8" name="object 38"/>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6935" algn="l"/>
                <a:tab pos="1164590" algn="l"/>
              </a:tabLst>
            </a:pPr>
            <a:r>
              <a:rPr sz="1600" b="1" spc="-5" dirty="0">
                <a:solidFill>
                  <a:srgbClr val="FF0000"/>
                </a:solidFill>
                <a:latin typeface="Arial" panose="020B0604020202020204"/>
                <a:cs typeface="Arial" panose="020B0604020202020204"/>
              </a:rPr>
              <a:t>x	x	x	</a:t>
            </a:r>
            <a:r>
              <a:rPr sz="1600" b="1" spc="-5" dirty="0">
                <a:latin typeface="Arial" panose="020B0604020202020204"/>
                <a:cs typeface="Arial" panose="020B0604020202020204"/>
              </a:rPr>
              <a:t>4	5</a:t>
            </a:r>
            <a:endParaRPr sz="1600">
              <a:latin typeface="Arial" panose="020B0604020202020204"/>
              <a:cs typeface="Arial" panose="020B0604020202020204"/>
            </a:endParaRPr>
          </a:p>
        </p:txBody>
      </p:sp>
      <p:sp>
        <p:nvSpPr>
          <p:cNvPr id="39" name="object 39"/>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7178992"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1" name="object 41"/>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5665" algn="l"/>
                <a:tab pos="1164590" algn="l"/>
              </a:tabLst>
            </a:pP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3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5</a:t>
            </a:r>
            <a:endParaRPr sz="1600">
              <a:latin typeface="Arial" panose="020B0604020202020204"/>
              <a:cs typeface="Arial" panose="020B0604020202020204"/>
            </a:endParaRPr>
          </a:p>
        </p:txBody>
      </p:sp>
      <p:sp>
        <p:nvSpPr>
          <p:cNvPr id="42" name="object 42"/>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3" name="object 43"/>
          <p:cNvSpPr/>
          <p:nvPr/>
        </p:nvSpPr>
        <p:spPr>
          <a:xfrm>
            <a:off x="50704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4" name="object 44"/>
          <p:cNvSpPr txBox="1"/>
          <p:nvPr/>
        </p:nvSpPr>
        <p:spPr>
          <a:xfrm>
            <a:off x="51628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5" name="object 45"/>
          <p:cNvSpPr/>
          <p:nvPr/>
        </p:nvSpPr>
        <p:spPr>
          <a:xfrm>
            <a:off x="449421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6" name="object 46"/>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7" name="object 47"/>
          <p:cNvSpPr txBox="1"/>
          <p:nvPr/>
        </p:nvSpPr>
        <p:spPr>
          <a:xfrm>
            <a:off x="42992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8" name="object 48"/>
          <p:cNvSpPr/>
          <p:nvPr/>
        </p:nvSpPr>
        <p:spPr>
          <a:xfrm>
            <a:off x="4212335"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p:txBody>
      </p:sp>
      <p:sp>
        <p:nvSpPr>
          <p:cNvPr id="49" name="object 49"/>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0" name="object 50"/>
          <p:cNvSpPr/>
          <p:nvPr/>
        </p:nvSpPr>
        <p:spPr>
          <a:xfrm>
            <a:off x="5076444" y="24216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p:txBody>
      </p:sp>
      <p:sp>
        <p:nvSpPr>
          <p:cNvPr id="51" name="object 51"/>
          <p:cNvSpPr/>
          <p:nvPr/>
        </p:nvSpPr>
        <p:spPr>
          <a:xfrm>
            <a:off x="507206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2" name="object 52"/>
          <p:cNvSpPr/>
          <p:nvPr/>
        </p:nvSpPr>
        <p:spPr>
          <a:xfrm>
            <a:off x="4783137"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3" name="object 53"/>
          <p:cNvSpPr txBox="1"/>
          <p:nvPr/>
        </p:nvSpPr>
        <p:spPr>
          <a:xfrm>
            <a:off x="4212335" y="2341117"/>
            <a:ext cx="3525520" cy="600075"/>
          </a:xfrm>
          <a:prstGeom prst="rect">
            <a:avLst/>
          </a:prstGeom>
        </p:spPr>
        <p:txBody>
          <a:bodyPr vert="horz" wrap="square" lIns="0" tIns="55880" rIns="0" bIns="0" rtlCol="0">
            <a:spAutoFit/>
          </a:bodyPr>
          <a:lstStyle/>
          <a:p>
            <a:pPr marL="86360">
              <a:lnSpc>
                <a:spcPct val="100000"/>
              </a:lnSpc>
              <a:spcBef>
                <a:spcPts val="440"/>
              </a:spcBef>
              <a:tabLst>
                <a:tab pos="374015" algn="l"/>
                <a:tab pos="662940" algn="l"/>
                <a:tab pos="951865" algn="l"/>
                <a:tab pos="1238885"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4	</a:t>
            </a: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a:p>
            <a:pPr marL="2247265">
              <a:lnSpc>
                <a:spcPct val="100000"/>
              </a:lnSpc>
              <a:spcBef>
                <a:spcPts val="345"/>
              </a:spcBef>
              <a:tabLst>
                <a:tab pos="2536190" algn="l"/>
                <a:tab pos="2823210" algn="l"/>
                <a:tab pos="3110865" algn="l"/>
                <a:tab pos="33997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a:t>
            </a:r>
            <a:r>
              <a:rPr sz="1600" b="1" spc="-5" dirty="0">
                <a:solidFill>
                  <a:srgbClr val="FF0000"/>
                </a:solidFill>
                <a:latin typeface="Arial" panose="020B0604020202020204"/>
                <a:cs typeface="Arial" panose="020B0604020202020204"/>
              </a:rPr>
              <a:t>x	x</a:t>
            </a:r>
            <a:endParaRPr sz="1600">
              <a:latin typeface="Arial" panose="020B0604020202020204"/>
              <a:cs typeface="Arial" panose="020B0604020202020204"/>
            </a:endParaRPr>
          </a:p>
        </p:txBody>
      </p:sp>
      <p:sp>
        <p:nvSpPr>
          <p:cNvPr id="54" name="object 54"/>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55" name="object 55"/>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56" name="object 56"/>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7" name="object 57"/>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8" name="object 58"/>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9" name="object 59"/>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p:txBody>
      </p:sp>
      <p:sp>
        <p:nvSpPr>
          <p:cNvPr id="4" name="object 4"/>
          <p:cNvSpPr txBox="1"/>
          <p:nvPr/>
        </p:nvSpPr>
        <p:spPr>
          <a:xfrm>
            <a:off x="7612380"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 name="object 6"/>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7" name="object 7"/>
          <p:cNvSpPr/>
          <p:nvPr/>
        </p:nvSpPr>
        <p:spPr>
          <a:xfrm>
            <a:off x="2478023" y="4148328"/>
            <a:ext cx="571500" cy="481584"/>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4428490" y="5731764"/>
            <a:ext cx="576326" cy="481584"/>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1398587" y="2703512"/>
            <a:ext cx="6923087" cy="3395662"/>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p:txBody>
      </p:sp>
      <p:sp>
        <p:nvSpPr>
          <p:cNvPr id="11" name="object 11"/>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2" name="object 12"/>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p:txBody>
      </p:sp>
      <p:sp>
        <p:nvSpPr>
          <p:cNvPr id="13" name="object 13"/>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4" name="object 14"/>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p:txBody>
      </p:sp>
      <p:sp>
        <p:nvSpPr>
          <p:cNvPr id="15" name="object 15"/>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6" name="object 16"/>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p:txBody>
      </p:sp>
      <p:sp>
        <p:nvSpPr>
          <p:cNvPr id="17" name="object 17"/>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8" name="object 18"/>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p:txBody>
      </p:sp>
      <p:sp>
        <p:nvSpPr>
          <p:cNvPr id="19" name="object 19"/>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0" name="object 20"/>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1" name="object 21"/>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2" name="object 22"/>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p:txBody>
      </p:sp>
      <p:sp>
        <p:nvSpPr>
          <p:cNvPr id="23" name="object 23"/>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4" name="object 24"/>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5" name="object 25"/>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6" name="object 26"/>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7" name="object 27"/>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8" name="object 28"/>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9" name="object 29"/>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0" name="object 30"/>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p:txBody>
      </p:sp>
      <p:sp>
        <p:nvSpPr>
          <p:cNvPr id="31" name="object 31"/>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2" name="object 32"/>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3" name="object 33"/>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4" name="object 34"/>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5" name="object 35"/>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6" name="object 36"/>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7" name="object 37"/>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8" name="object 38"/>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9" name="object 39"/>
          <p:cNvSpPr txBox="1"/>
          <p:nvPr/>
        </p:nvSpPr>
        <p:spPr>
          <a:xfrm>
            <a:off x="7539355"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6935" algn="l"/>
                <a:tab pos="1164590" algn="l"/>
              </a:tabLst>
            </a:pP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3	4	5</a:t>
            </a:r>
            <a:endParaRPr sz="1600">
              <a:latin typeface="Arial" panose="020B0604020202020204"/>
              <a:cs typeface="Arial" panose="020B0604020202020204"/>
            </a:endParaRPr>
          </a:p>
        </p:txBody>
      </p:sp>
      <p:sp>
        <p:nvSpPr>
          <p:cNvPr id="41" name="object 41"/>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2" name="object 42"/>
          <p:cNvSpPr txBox="1"/>
          <p:nvPr/>
        </p:nvSpPr>
        <p:spPr>
          <a:xfrm>
            <a:off x="7466330"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3" name="object 43"/>
          <p:cNvSpPr txBox="1"/>
          <p:nvPr/>
        </p:nvSpPr>
        <p:spPr>
          <a:xfrm>
            <a:off x="6890067"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4" name="object 44"/>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4	5</a:t>
            </a:r>
            <a:endParaRPr sz="1600">
              <a:latin typeface="Arial" panose="020B0604020202020204"/>
              <a:cs typeface="Arial" panose="020B0604020202020204"/>
            </a:endParaRPr>
          </a:p>
        </p:txBody>
      </p:sp>
      <p:sp>
        <p:nvSpPr>
          <p:cNvPr id="45" name="object 45"/>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6" name="object 46"/>
          <p:cNvSpPr txBox="1"/>
          <p:nvPr/>
        </p:nvSpPr>
        <p:spPr>
          <a:xfrm>
            <a:off x="5451792"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7" name="object 47"/>
          <p:cNvSpPr/>
          <p:nvPr/>
        </p:nvSpPr>
        <p:spPr>
          <a:xfrm>
            <a:off x="50704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48" name="object 48"/>
          <p:cNvSpPr txBox="1"/>
          <p:nvPr/>
        </p:nvSpPr>
        <p:spPr>
          <a:xfrm>
            <a:off x="51628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9" name="object 49"/>
          <p:cNvSpPr/>
          <p:nvPr/>
        </p:nvSpPr>
        <p:spPr>
          <a:xfrm>
            <a:off x="449421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0" name="object 50"/>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1" name="object 51"/>
          <p:cNvSpPr txBox="1"/>
          <p:nvPr/>
        </p:nvSpPr>
        <p:spPr>
          <a:xfrm>
            <a:off x="42992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2" name="object 52"/>
          <p:cNvSpPr/>
          <p:nvPr/>
        </p:nvSpPr>
        <p:spPr>
          <a:xfrm>
            <a:off x="4212335"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p:txBody>
      </p:sp>
      <p:sp>
        <p:nvSpPr>
          <p:cNvPr id="53" name="object 53"/>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4" name="object 54"/>
          <p:cNvSpPr/>
          <p:nvPr/>
        </p:nvSpPr>
        <p:spPr>
          <a:xfrm>
            <a:off x="5076444" y="24216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p:txBody>
      </p:sp>
      <p:sp>
        <p:nvSpPr>
          <p:cNvPr id="55" name="object 55"/>
          <p:cNvSpPr/>
          <p:nvPr/>
        </p:nvSpPr>
        <p:spPr>
          <a:xfrm>
            <a:off x="507206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6" name="object 56"/>
          <p:cNvSpPr/>
          <p:nvPr/>
        </p:nvSpPr>
        <p:spPr>
          <a:xfrm>
            <a:off x="5364479"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CC99FF"/>
          </a:solidFill>
        </p:spPr>
        <p:txBody>
          <a:bodyPr wrap="square" lIns="0" tIns="0" rIns="0" bIns="0" rtlCol="0"/>
          <a:lstStyle/>
          <a:p/>
        </p:txBody>
      </p:sp>
      <p:sp>
        <p:nvSpPr>
          <p:cNvPr id="57" name="object 57"/>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8" name="object 58"/>
          <p:cNvSpPr/>
          <p:nvPr/>
        </p:nvSpPr>
        <p:spPr>
          <a:xfrm>
            <a:off x="4783137"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9" name="object 59"/>
          <p:cNvSpPr txBox="1"/>
          <p:nvPr/>
        </p:nvSpPr>
        <p:spPr>
          <a:xfrm>
            <a:off x="4212335" y="2341117"/>
            <a:ext cx="3525520" cy="600075"/>
          </a:xfrm>
          <a:prstGeom prst="rect">
            <a:avLst/>
          </a:prstGeom>
        </p:spPr>
        <p:txBody>
          <a:bodyPr vert="horz" wrap="square" lIns="0" tIns="55880" rIns="0" bIns="0" rtlCol="0">
            <a:spAutoFit/>
          </a:bodyPr>
          <a:lstStyle/>
          <a:p>
            <a:pPr marL="86360">
              <a:lnSpc>
                <a:spcPct val="100000"/>
              </a:lnSpc>
              <a:spcBef>
                <a:spcPts val="440"/>
              </a:spcBef>
              <a:tabLst>
                <a:tab pos="374015" algn="l"/>
                <a:tab pos="662940" algn="l"/>
                <a:tab pos="951865" algn="l"/>
                <a:tab pos="1238885"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4	5</a:t>
            </a:r>
            <a:endParaRPr sz="1600">
              <a:latin typeface="Arial" panose="020B0604020202020204"/>
              <a:cs typeface="Arial" panose="020B0604020202020204"/>
            </a:endParaRPr>
          </a:p>
          <a:p>
            <a:pPr marL="2247265">
              <a:lnSpc>
                <a:spcPct val="100000"/>
              </a:lnSpc>
              <a:spcBef>
                <a:spcPts val="345"/>
              </a:spcBef>
              <a:tabLst>
                <a:tab pos="2536190" algn="l"/>
                <a:tab pos="2823210" algn="l"/>
                <a:tab pos="3110865" algn="l"/>
                <a:tab pos="33997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5</a:t>
            </a:r>
            <a:endParaRPr sz="1600">
              <a:latin typeface="Arial" panose="020B0604020202020204"/>
              <a:cs typeface="Arial" panose="020B0604020202020204"/>
            </a:endParaRPr>
          </a:p>
        </p:txBody>
      </p:sp>
      <p:sp>
        <p:nvSpPr>
          <p:cNvPr id="60" name="object 6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61" name="object 61"/>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62" name="object 62"/>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3" name="object 63"/>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4" name="object 64"/>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5" name="object 65"/>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p:txBody>
      </p:sp>
      <p:sp>
        <p:nvSpPr>
          <p:cNvPr id="4" name="object 4"/>
          <p:cNvSpPr txBox="1"/>
          <p:nvPr/>
        </p:nvSpPr>
        <p:spPr>
          <a:xfrm>
            <a:off x="7612380"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p:nvPr/>
        </p:nvSpPr>
        <p:spPr>
          <a:xfrm>
            <a:off x="7323455"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 name="object 6"/>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 name="object 7"/>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8" name="object 8"/>
          <p:cNvSpPr/>
          <p:nvPr/>
        </p:nvSpPr>
        <p:spPr>
          <a:xfrm>
            <a:off x="2478023" y="4148328"/>
            <a:ext cx="571500" cy="481584"/>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4428490" y="5731764"/>
            <a:ext cx="576326" cy="481584"/>
          </a:xfrm>
          <a:prstGeom prst="rect">
            <a:avLst/>
          </a:prstGeom>
          <a:blipFill>
            <a:blip r:embed="rId2" cstate="print"/>
            <a:stretch>
              <a:fillRect/>
            </a:stretch>
          </a:blipFill>
        </p:spPr>
        <p:txBody>
          <a:bodyPr wrap="square" lIns="0" tIns="0" rIns="0" bIns="0" rtlCol="0"/>
          <a:lstStyle/>
          <a:p/>
        </p:txBody>
      </p:sp>
      <p:sp>
        <p:nvSpPr>
          <p:cNvPr id="10" name="object 10"/>
          <p:cNvSpPr/>
          <p:nvPr/>
        </p:nvSpPr>
        <p:spPr>
          <a:xfrm>
            <a:off x="1398587" y="2703512"/>
            <a:ext cx="6923087" cy="3395662"/>
          </a:xfrm>
          <a:prstGeom prst="rect">
            <a:avLst/>
          </a:prstGeom>
          <a:blipFill>
            <a:blip r:embed="rId3" cstate="print"/>
            <a:stretch>
              <a:fillRect/>
            </a:stretch>
          </a:blipFill>
        </p:spPr>
        <p:txBody>
          <a:bodyPr wrap="square" lIns="0" tIns="0" rIns="0" bIns="0" rtlCol="0"/>
          <a:lstStyle/>
          <a:p/>
        </p:txBody>
      </p:sp>
      <p:sp>
        <p:nvSpPr>
          <p:cNvPr id="11" name="object 11"/>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p:txBody>
      </p:sp>
      <p:sp>
        <p:nvSpPr>
          <p:cNvPr id="12" name="object 12"/>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3" name="object 13"/>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p:txBody>
      </p:sp>
      <p:sp>
        <p:nvSpPr>
          <p:cNvPr id="14" name="object 14"/>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5" name="object 15"/>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p:txBody>
      </p:sp>
      <p:sp>
        <p:nvSpPr>
          <p:cNvPr id="16" name="object 16"/>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7" name="object 17"/>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p:txBody>
      </p:sp>
      <p:sp>
        <p:nvSpPr>
          <p:cNvPr id="18" name="object 18"/>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19" name="object 19"/>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p:txBody>
      </p:sp>
      <p:sp>
        <p:nvSpPr>
          <p:cNvPr id="20" name="object 20"/>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1" name="object 21"/>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2" name="object 22"/>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3" name="object 23"/>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p:txBody>
      </p:sp>
      <p:sp>
        <p:nvSpPr>
          <p:cNvPr id="24" name="object 24"/>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5" name="object 25"/>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6" name="object 26"/>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7" name="object 27"/>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28" name="object 28"/>
          <p:cNvSpPr/>
          <p:nvPr/>
        </p:nvSpPr>
        <p:spPr>
          <a:xfrm>
            <a:off x="4778921" y="2051596"/>
            <a:ext cx="576516" cy="522782"/>
          </a:xfrm>
          <a:prstGeom prst="rect">
            <a:avLst/>
          </a:prstGeom>
          <a:blipFill>
            <a:blip r:embed="rId4" cstate="print"/>
            <a:stretch>
              <a:fillRect/>
            </a:stretch>
          </a:blipFill>
        </p:spPr>
        <p:txBody>
          <a:bodyPr wrap="square" lIns="0" tIns="0" rIns="0" bIns="0" rtlCol="0"/>
          <a:lstStyle/>
          <a:p/>
        </p:txBody>
      </p:sp>
      <p:sp>
        <p:nvSpPr>
          <p:cNvPr id="29" name="object 29"/>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0" name="object 30"/>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1" name="object 31"/>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2" name="object 32"/>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p:txBody>
      </p:sp>
      <p:sp>
        <p:nvSpPr>
          <p:cNvPr id="33" name="object 33"/>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4" name="object 34"/>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5" name="object 35"/>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6" name="object 36"/>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7" name="object 37"/>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p:txBody>
      </p:sp>
      <p:sp>
        <p:nvSpPr>
          <p:cNvPr id="38" name="object 38"/>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9" name="object 39"/>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1" name="object 41"/>
          <p:cNvSpPr txBox="1"/>
          <p:nvPr/>
        </p:nvSpPr>
        <p:spPr>
          <a:xfrm>
            <a:off x="7250430"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2" name="object 42"/>
          <p:cNvSpPr txBox="1"/>
          <p:nvPr/>
        </p:nvSpPr>
        <p:spPr>
          <a:xfrm>
            <a:off x="7539355"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3" name="object 43"/>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p:txBody>
      </p:sp>
      <p:sp>
        <p:nvSpPr>
          <p:cNvPr id="44" name="object 44"/>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5" name="object 45"/>
          <p:cNvSpPr txBox="1"/>
          <p:nvPr/>
        </p:nvSpPr>
        <p:spPr>
          <a:xfrm>
            <a:off x="7466330"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6" name="object 46"/>
          <p:cNvSpPr txBox="1"/>
          <p:nvPr/>
        </p:nvSpPr>
        <p:spPr>
          <a:xfrm>
            <a:off x="6890067"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7" name="object 47"/>
          <p:cNvSpPr txBox="1"/>
          <p:nvPr/>
        </p:nvSpPr>
        <p:spPr>
          <a:xfrm>
            <a:off x="7178992"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8" name="object 48"/>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p:txBody>
      </p:sp>
      <p:sp>
        <p:nvSpPr>
          <p:cNvPr id="49" name="object 49"/>
          <p:cNvSpPr/>
          <p:nvPr/>
        </p:nvSpPr>
        <p:spPr>
          <a:xfrm>
            <a:off x="53594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0" name="object 50"/>
          <p:cNvSpPr txBox="1"/>
          <p:nvPr/>
        </p:nvSpPr>
        <p:spPr>
          <a:xfrm>
            <a:off x="5451792"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1" name="object 51"/>
          <p:cNvSpPr/>
          <p:nvPr/>
        </p:nvSpPr>
        <p:spPr>
          <a:xfrm>
            <a:off x="50704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2" name="object 52"/>
          <p:cNvSpPr txBox="1"/>
          <p:nvPr/>
        </p:nvSpPr>
        <p:spPr>
          <a:xfrm>
            <a:off x="5162867"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3" name="object 53"/>
          <p:cNvSpPr/>
          <p:nvPr/>
        </p:nvSpPr>
        <p:spPr>
          <a:xfrm>
            <a:off x="4494212"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4" name="object 54"/>
          <p:cNvSpPr txBox="1"/>
          <p:nvPr/>
        </p:nvSpPr>
        <p:spPr>
          <a:xfrm>
            <a:off x="4586604"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5" name="object 55"/>
          <p:cNvSpPr/>
          <p:nvPr/>
        </p:nvSpPr>
        <p:spPr>
          <a:xfrm>
            <a:off x="42068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6" name="object 56"/>
          <p:cNvSpPr txBox="1"/>
          <p:nvPr/>
        </p:nvSpPr>
        <p:spPr>
          <a:xfrm>
            <a:off x="4299267"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7" name="object 57"/>
          <p:cNvSpPr/>
          <p:nvPr/>
        </p:nvSpPr>
        <p:spPr>
          <a:xfrm>
            <a:off x="4212335"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p:txBody>
      </p:sp>
      <p:sp>
        <p:nvSpPr>
          <p:cNvPr id="58" name="object 58"/>
          <p:cNvSpPr/>
          <p:nvPr/>
        </p:nvSpPr>
        <p:spPr>
          <a:xfrm>
            <a:off x="42068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59" name="object 59"/>
          <p:cNvSpPr/>
          <p:nvPr/>
        </p:nvSpPr>
        <p:spPr>
          <a:xfrm>
            <a:off x="4500371" y="17739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FFCC99"/>
          </a:solidFill>
        </p:spPr>
        <p:txBody>
          <a:bodyPr wrap="square" lIns="0" tIns="0" rIns="0" bIns="0" rtlCol="0"/>
          <a:lstStyle/>
          <a:p/>
        </p:txBody>
      </p:sp>
      <p:sp>
        <p:nvSpPr>
          <p:cNvPr id="60" name="object 60"/>
          <p:cNvSpPr/>
          <p:nvPr/>
        </p:nvSpPr>
        <p:spPr>
          <a:xfrm>
            <a:off x="44958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61" name="object 61"/>
          <p:cNvSpPr/>
          <p:nvPr/>
        </p:nvSpPr>
        <p:spPr>
          <a:xfrm>
            <a:off x="5076444" y="17739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p:txBody>
      </p:sp>
      <p:sp>
        <p:nvSpPr>
          <p:cNvPr id="62" name="object 62"/>
          <p:cNvSpPr/>
          <p:nvPr/>
        </p:nvSpPr>
        <p:spPr>
          <a:xfrm>
            <a:off x="5072062"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63" name="object 63"/>
          <p:cNvSpPr/>
          <p:nvPr/>
        </p:nvSpPr>
        <p:spPr>
          <a:xfrm>
            <a:off x="5364479"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CC99FF"/>
          </a:solidFill>
        </p:spPr>
        <p:txBody>
          <a:bodyPr wrap="square" lIns="0" tIns="0" rIns="0" bIns="0" rtlCol="0"/>
          <a:lstStyle/>
          <a:p/>
        </p:txBody>
      </p:sp>
      <p:sp>
        <p:nvSpPr>
          <p:cNvPr id="64" name="object 64"/>
          <p:cNvSpPr/>
          <p:nvPr/>
        </p:nvSpPr>
        <p:spPr>
          <a:xfrm>
            <a:off x="53594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65" name="object 65"/>
          <p:cNvSpPr/>
          <p:nvPr/>
        </p:nvSpPr>
        <p:spPr>
          <a:xfrm>
            <a:off x="4783137"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66" name="object 66"/>
          <p:cNvSpPr txBox="1"/>
          <p:nvPr/>
        </p:nvSpPr>
        <p:spPr>
          <a:xfrm>
            <a:off x="4875529"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7" name="object 67"/>
          <p:cNvSpPr/>
          <p:nvPr/>
        </p:nvSpPr>
        <p:spPr>
          <a:xfrm>
            <a:off x="4788408"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00CCFF"/>
          </a:solidFill>
        </p:spPr>
        <p:txBody>
          <a:bodyPr wrap="square" lIns="0" tIns="0" rIns="0" bIns="0" rtlCol="0"/>
          <a:lstStyle/>
          <a:p/>
        </p:txBody>
      </p:sp>
      <p:sp>
        <p:nvSpPr>
          <p:cNvPr id="68" name="object 68"/>
          <p:cNvSpPr/>
          <p:nvPr/>
        </p:nvSpPr>
        <p:spPr>
          <a:xfrm>
            <a:off x="4783137"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p:txBody>
      </p:sp>
      <p:sp>
        <p:nvSpPr>
          <p:cNvPr id="69" name="object 69"/>
          <p:cNvSpPr txBox="1"/>
          <p:nvPr/>
        </p:nvSpPr>
        <p:spPr>
          <a:xfrm>
            <a:off x="4212335" y="1737677"/>
            <a:ext cx="1440180" cy="268605"/>
          </a:xfrm>
          <a:prstGeom prst="rect">
            <a:avLst/>
          </a:prstGeom>
        </p:spPr>
        <p:txBody>
          <a:bodyPr vert="horz" wrap="square" lIns="0" tIns="12065" rIns="0" bIns="0" rtlCol="0">
            <a:spAutoFit/>
          </a:bodyPr>
          <a:lstStyle/>
          <a:p>
            <a:pPr marL="86360">
              <a:lnSpc>
                <a:spcPct val="100000"/>
              </a:lnSpc>
              <a:spcBef>
                <a:spcPts val="95"/>
              </a:spcBef>
              <a:tabLst>
                <a:tab pos="375285" algn="l"/>
                <a:tab pos="662940" algn="l"/>
                <a:tab pos="951865" algn="l"/>
                <a:tab pos="1238885"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70" name="object 70"/>
          <p:cNvSpPr txBox="1"/>
          <p:nvPr/>
        </p:nvSpPr>
        <p:spPr>
          <a:xfrm>
            <a:off x="2202814" y="2672714"/>
            <a:ext cx="5535295" cy="471170"/>
          </a:xfrm>
          <a:prstGeom prst="rect">
            <a:avLst/>
          </a:prstGeom>
        </p:spPr>
        <p:txBody>
          <a:bodyPr vert="horz" wrap="square" lIns="0" tIns="12065" rIns="0" bIns="0" rtlCol="0">
            <a:spAutoFit/>
          </a:bodyPr>
          <a:lstStyle/>
          <a:p>
            <a:pPr marR="5080" algn="r">
              <a:lnSpc>
                <a:spcPts val="1755"/>
              </a:lnSpc>
              <a:spcBef>
                <a:spcPts val="95"/>
              </a:spcBef>
              <a:tabLst>
                <a:tab pos="288290" algn="l"/>
                <a:tab pos="575945" algn="l"/>
                <a:tab pos="864235" algn="l"/>
                <a:tab pos="11518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a:p>
            <a:pPr marL="12700">
              <a:lnSpc>
                <a:spcPts val="1755"/>
              </a:lnSpc>
            </a:pPr>
            <a:r>
              <a:rPr sz="1600" dirty="0">
                <a:solidFill>
                  <a:srgbClr val="FF0000"/>
                </a:solidFill>
                <a:latin typeface="宋体" panose="02010600030101010101" pitchFamily="2" charset="-122"/>
                <a:cs typeface="宋体" panose="02010600030101010101" pitchFamily="2" charset="-122"/>
              </a:rPr>
              <a:t>网络中缺少第一块，使网络共享失</a:t>
            </a:r>
            <a:r>
              <a:rPr sz="1600" spc="-5" dirty="0">
                <a:solidFill>
                  <a:srgbClr val="FF0000"/>
                </a:solidFill>
                <a:latin typeface="宋体" panose="02010600030101010101" pitchFamily="2" charset="-122"/>
                <a:cs typeface="宋体" panose="02010600030101010101" pitchFamily="2" charset="-122"/>
              </a:rPr>
              <a:t>败</a:t>
            </a:r>
            <a:endParaRPr sz="1600">
              <a:latin typeface="宋体" panose="02010600030101010101" pitchFamily="2" charset="-122"/>
              <a:cs typeface="宋体" panose="02010600030101010101" pitchFamily="2" charset="-122"/>
            </a:endParaRPr>
          </a:p>
        </p:txBody>
      </p:sp>
      <p:sp>
        <p:nvSpPr>
          <p:cNvPr id="71" name="object 71"/>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
        <p:nvSpPr>
          <p:cNvPr id="72" name="object 72"/>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73" name="object 73"/>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4" name="object 74"/>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5" name="object 75"/>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6" name="object 76"/>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p:txBody>
      </p:sp>
      <p:sp>
        <p:nvSpPr>
          <p:cNvPr id="3" name="object 3"/>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50962"/>
            <a:ext cx="7847965" cy="4217670"/>
          </a:xfrm>
          <a:prstGeom prst="rect">
            <a:avLst/>
          </a:prstGeom>
        </p:spPr>
        <p:txBody>
          <a:bodyPr vert="horz" wrap="square" lIns="0" tIns="74295" rIns="0" bIns="0" rtlCol="0">
            <a:spAutoFit/>
          </a:bodyPr>
          <a:lstStyle/>
          <a:p>
            <a:pPr marL="355600" indent="-342900">
              <a:lnSpc>
                <a:spcPct val="100000"/>
              </a:lnSpc>
              <a:spcBef>
                <a:spcPts val="585"/>
              </a:spcBef>
              <a:buClr>
                <a:srgbClr val="CC9900"/>
              </a:buClr>
              <a:buSzPct val="63000"/>
              <a:buFont typeface="Wingdings" panose="05000000000000000000"/>
              <a:buChar char=""/>
              <a:tabLst>
                <a:tab pos="354965" algn="l"/>
                <a:tab pos="355600" algn="l"/>
              </a:tabLst>
            </a:pPr>
            <a:r>
              <a:rPr sz="1900" spc="-5" dirty="0">
                <a:latin typeface="Tw Cen MT" panose="020B0602020104020603"/>
                <a:cs typeface="Tw Cen MT" panose="020B0602020104020603"/>
              </a:rPr>
              <a:t>P2P</a:t>
            </a:r>
            <a:r>
              <a:rPr sz="1900" dirty="0">
                <a:latin typeface="宋体" panose="02010600030101010101" pitchFamily="2" charset="-122"/>
                <a:cs typeface="宋体" panose="02010600030101010101" pitchFamily="2" charset="-122"/>
              </a:rPr>
              <a:t>软件文件是分块存储的，每个分块又有更细的分</a:t>
            </a:r>
            <a:r>
              <a:rPr sz="1900" spc="-5" dirty="0">
                <a:latin typeface="宋体" panose="02010600030101010101" pitchFamily="2" charset="-122"/>
                <a:cs typeface="宋体" panose="02010600030101010101" pitchFamily="2" charset="-122"/>
              </a:rPr>
              <a:t>片</a:t>
            </a:r>
            <a:endParaRPr sz="1900">
              <a:latin typeface="宋体" panose="02010600030101010101" pitchFamily="2" charset="-122"/>
              <a:cs typeface="宋体" panose="02010600030101010101" pitchFamily="2" charset="-122"/>
            </a:endParaRPr>
          </a:p>
          <a:p>
            <a:pPr marL="355600" indent="-342900">
              <a:lnSpc>
                <a:spcPct val="100000"/>
              </a:lnSpc>
              <a:spcBef>
                <a:spcPts val="545"/>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文件下载过程：</a:t>
            </a:r>
            <a:endParaRPr sz="2100">
              <a:latin typeface="宋体" panose="02010600030101010101" pitchFamily="2" charset="-122"/>
              <a:cs typeface="宋体" panose="02010600030101010101" pitchFamily="2" charset="-122"/>
            </a:endParaRPr>
          </a:p>
          <a:p>
            <a:pPr marL="682625" lvl="1" indent="-326390">
              <a:lnSpc>
                <a:spcPct val="100000"/>
              </a:lnSpc>
              <a:spcBef>
                <a:spcPts val="430"/>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获得正确的文件块</a:t>
            </a:r>
            <a:r>
              <a:rPr sz="2000" spc="-5" dirty="0">
                <a:latin typeface="Tw Cen MT" panose="020B0602020104020603"/>
                <a:cs typeface="Tw Cen MT" panose="020B0602020104020603"/>
              </a:rPr>
              <a:t>Hash</a:t>
            </a:r>
            <a:r>
              <a:rPr sz="2000" dirty="0">
                <a:latin typeface="宋体" panose="02010600030101010101" pitchFamily="2" charset="-122"/>
                <a:cs typeface="宋体" panose="02010600030101010101" pitchFamily="2" charset="-122"/>
              </a:rPr>
              <a:t>集</a:t>
            </a:r>
            <a:r>
              <a:rPr sz="2000" spc="5" dirty="0">
                <a:latin typeface="宋体" panose="02010600030101010101" pitchFamily="2" charset="-122"/>
                <a:cs typeface="宋体" panose="02010600030101010101" pitchFamily="2" charset="-122"/>
              </a:rPr>
              <a:t>合</a:t>
            </a:r>
            <a:endParaRPr sz="2000">
              <a:latin typeface="宋体" panose="02010600030101010101" pitchFamily="2" charset="-122"/>
              <a:cs typeface="宋体" panose="02010600030101010101" pitchFamily="2" charset="-122"/>
            </a:endParaRPr>
          </a:p>
          <a:p>
            <a:pPr marL="682625" lvl="1" indent="-326390">
              <a:lnSpc>
                <a:spcPct val="100000"/>
              </a:lnSpc>
              <a:spcBef>
                <a:spcPts val="53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选择一个缺失块进行下</a:t>
            </a:r>
            <a:r>
              <a:rPr sz="2000" spc="5" dirty="0">
                <a:latin typeface="宋体" panose="02010600030101010101" pitchFamily="2" charset="-122"/>
                <a:cs typeface="宋体" panose="02010600030101010101" pitchFamily="2" charset="-122"/>
              </a:rPr>
              <a:t>载</a:t>
            </a:r>
            <a:endParaRPr sz="2000">
              <a:latin typeface="宋体" panose="02010600030101010101" pitchFamily="2" charset="-122"/>
              <a:cs typeface="宋体" panose="02010600030101010101" pitchFamily="2" charset="-122"/>
            </a:endParaRPr>
          </a:p>
          <a:p>
            <a:pPr marL="682625" lvl="1" indent="-326390">
              <a:lnSpc>
                <a:spcPct val="100000"/>
              </a:lnSpc>
              <a:spcBef>
                <a:spcPts val="480"/>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从其他节点以分片为传输单位下</a:t>
            </a:r>
            <a:r>
              <a:rPr sz="2000" spc="5" dirty="0">
                <a:latin typeface="宋体" panose="02010600030101010101" pitchFamily="2" charset="-122"/>
                <a:cs typeface="宋体" panose="02010600030101010101" pitchFamily="2" charset="-122"/>
              </a:rPr>
              <a:t>载</a:t>
            </a:r>
            <a:endParaRPr sz="2000">
              <a:latin typeface="宋体" panose="02010600030101010101" pitchFamily="2" charset="-122"/>
              <a:cs typeface="宋体" panose="02010600030101010101" pitchFamily="2" charset="-122"/>
            </a:endParaRPr>
          </a:p>
          <a:p>
            <a:pPr marL="682625" lvl="1" indent="-326390">
              <a:lnSpc>
                <a:spcPct val="100000"/>
              </a:lnSpc>
              <a:spcBef>
                <a:spcPts val="42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下载完所有分片进行对应块的</a:t>
            </a:r>
            <a:r>
              <a:rPr sz="2000" spc="-5" dirty="0">
                <a:latin typeface="Tw Cen MT" panose="020B0602020104020603"/>
                <a:cs typeface="Tw Cen MT" panose="020B0602020104020603"/>
              </a:rPr>
              <a:t>Hash</a:t>
            </a:r>
            <a:r>
              <a:rPr sz="2000" dirty="0">
                <a:latin typeface="宋体" panose="02010600030101010101" pitchFamily="2" charset="-122"/>
                <a:cs typeface="宋体" panose="02010600030101010101" pitchFamily="2" charset="-122"/>
              </a:rPr>
              <a:t>校</a:t>
            </a:r>
            <a:r>
              <a:rPr sz="2000" spc="5" dirty="0">
                <a:latin typeface="宋体" panose="02010600030101010101" pitchFamily="2" charset="-122"/>
                <a:cs typeface="宋体" panose="02010600030101010101" pitchFamily="2" charset="-122"/>
              </a:rPr>
              <a:t>验</a:t>
            </a:r>
            <a:endParaRPr sz="2000">
              <a:latin typeface="宋体" panose="02010600030101010101" pitchFamily="2" charset="-122"/>
              <a:cs typeface="宋体" panose="02010600030101010101" pitchFamily="2" charset="-122"/>
            </a:endParaRPr>
          </a:p>
          <a:p>
            <a:pPr marL="682625" lvl="1" indent="-326390">
              <a:lnSpc>
                <a:spcPct val="100000"/>
              </a:lnSpc>
              <a:spcBef>
                <a:spcPts val="53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如果校验失败则丢弃整个</a:t>
            </a:r>
            <a:r>
              <a:rPr sz="2000" spc="5" dirty="0">
                <a:latin typeface="宋体" panose="02010600030101010101" pitchFamily="2" charset="-122"/>
                <a:cs typeface="宋体" panose="02010600030101010101" pitchFamily="2" charset="-122"/>
              </a:rPr>
              <a:t>块</a:t>
            </a:r>
            <a:endParaRPr sz="2000">
              <a:latin typeface="宋体" panose="02010600030101010101" pitchFamily="2" charset="-122"/>
              <a:cs typeface="宋体" panose="02010600030101010101" pitchFamily="2" charset="-122"/>
            </a:endParaRPr>
          </a:p>
          <a:p>
            <a:pPr marL="355600" indent="-342900" algn="just">
              <a:lnSpc>
                <a:spcPct val="100000"/>
              </a:lnSpc>
              <a:spcBef>
                <a:spcPts val="405"/>
              </a:spcBef>
              <a:buClr>
                <a:srgbClr val="CC9900"/>
              </a:buClr>
              <a:buSzPct val="63000"/>
              <a:buFont typeface="Wingdings" panose="05000000000000000000"/>
              <a:buChar char=""/>
              <a:tabLst>
                <a:tab pos="355600" algn="l"/>
              </a:tabLst>
            </a:pPr>
            <a:r>
              <a:rPr sz="1900" dirty="0">
                <a:latin typeface="宋体" panose="02010600030101010101" pitchFamily="2" charset="-122"/>
                <a:cs typeface="宋体" panose="02010600030101010101" pitchFamily="2" charset="-122"/>
              </a:rPr>
              <a:t>为了减少校验</a:t>
            </a:r>
            <a:r>
              <a:rPr sz="1900" spc="-5" dirty="0">
                <a:latin typeface="Tw Cen MT" panose="020B0602020104020603"/>
                <a:cs typeface="Tw Cen MT" panose="020B0602020104020603"/>
              </a:rPr>
              <a:t>hash</a:t>
            </a:r>
            <a:r>
              <a:rPr sz="1900" dirty="0">
                <a:latin typeface="宋体" panose="02010600030101010101" pitchFamily="2" charset="-122"/>
                <a:cs typeface="宋体" panose="02010600030101010101" pitchFamily="2" charset="-122"/>
              </a:rPr>
              <a:t>值的数目，一般不会校验分片，只校验分</a:t>
            </a:r>
            <a:r>
              <a:rPr sz="1900" spc="-5" dirty="0">
                <a:latin typeface="宋体" panose="02010600030101010101" pitchFamily="2" charset="-122"/>
                <a:cs typeface="宋体" panose="02010600030101010101" pitchFamily="2" charset="-122"/>
              </a:rPr>
              <a:t>块</a:t>
            </a:r>
            <a:endParaRPr sz="1900">
              <a:latin typeface="宋体" panose="02010600030101010101" pitchFamily="2" charset="-122"/>
              <a:cs typeface="宋体" panose="02010600030101010101" pitchFamily="2" charset="-122"/>
            </a:endParaRPr>
          </a:p>
          <a:p>
            <a:pPr marL="355600" marR="5080" indent="-342900" algn="just">
              <a:lnSpc>
                <a:spcPct val="100000"/>
              </a:lnSpc>
              <a:spcBef>
                <a:spcPts val="510"/>
              </a:spcBef>
              <a:buClr>
                <a:srgbClr val="CC9900"/>
              </a:buClr>
              <a:buSzPct val="63000"/>
              <a:buFont typeface="Wingdings" panose="05000000000000000000"/>
              <a:buChar char=""/>
              <a:tabLst>
                <a:tab pos="355600" algn="l"/>
              </a:tabLst>
            </a:pPr>
            <a:r>
              <a:rPr sz="1900" dirty="0">
                <a:highlight>
                  <a:srgbClr val="FFFF00"/>
                </a:highlight>
                <a:latin typeface="宋体" panose="02010600030101010101" pitchFamily="2" charset="-122"/>
                <a:cs typeface="宋体" panose="02010600030101010101" pitchFamily="2" charset="-122"/>
              </a:rPr>
              <a:t>攻击者谎称自己拥有所有块，诱使其他节点下载，而提供给下载者的</a:t>
            </a:r>
            <a:r>
              <a:rPr sz="1900" spc="-5" dirty="0">
                <a:highlight>
                  <a:srgbClr val="FFFF00"/>
                </a:highlight>
                <a:latin typeface="宋体" panose="02010600030101010101" pitchFamily="2" charset="-122"/>
                <a:cs typeface="宋体" panose="02010600030101010101" pitchFamily="2" charset="-122"/>
              </a:rPr>
              <a:t>分 </a:t>
            </a:r>
            <a:r>
              <a:rPr sz="1900" dirty="0">
                <a:highlight>
                  <a:srgbClr val="FFFF00"/>
                </a:highlight>
                <a:latin typeface="宋体" panose="02010600030101010101" pitchFamily="2" charset="-122"/>
                <a:cs typeface="宋体" panose="02010600030101010101" pitchFamily="2" charset="-122"/>
              </a:rPr>
              <a:t>块是虚假的，当下载者下载完分块后校验一定失败，从而整个分块的</a:t>
            </a:r>
            <a:r>
              <a:rPr sz="1900" spc="-5" dirty="0">
                <a:highlight>
                  <a:srgbClr val="FFFF00"/>
                </a:highlight>
                <a:latin typeface="宋体" panose="02010600030101010101" pitchFamily="2" charset="-122"/>
                <a:cs typeface="宋体" panose="02010600030101010101" pitchFamily="2" charset="-122"/>
              </a:rPr>
              <a:t>下 </a:t>
            </a:r>
            <a:r>
              <a:rPr sz="1900" dirty="0">
                <a:highlight>
                  <a:srgbClr val="FFFF00"/>
                </a:highlight>
                <a:latin typeface="宋体" panose="02010600030101010101" pitchFamily="2" charset="-122"/>
                <a:cs typeface="宋体" panose="02010600030101010101" pitchFamily="2" charset="-122"/>
              </a:rPr>
              <a:t>载失败</a:t>
            </a:r>
            <a:r>
              <a:rPr sz="1900" spc="-5" dirty="0">
                <a:highlight>
                  <a:srgbClr val="FFFF00"/>
                </a:highlight>
                <a:latin typeface="宋体" panose="02010600030101010101" pitchFamily="2" charset="-122"/>
                <a:cs typeface="宋体" panose="02010600030101010101" pitchFamily="2" charset="-122"/>
              </a:rPr>
              <a:t>。</a:t>
            </a:r>
            <a:endParaRPr sz="1900">
              <a:highlight>
                <a:srgbClr val="FFFF00"/>
              </a:highlight>
              <a:latin typeface="宋体" panose="02010600030101010101" pitchFamily="2" charset="-122"/>
              <a:cs typeface="宋体" panose="02010600030101010101" pitchFamily="2" charset="-122"/>
            </a:endParaRPr>
          </a:p>
          <a:p>
            <a:pPr marL="355600" indent="-342900" algn="just">
              <a:lnSpc>
                <a:spcPct val="100000"/>
              </a:lnSpc>
              <a:spcBef>
                <a:spcPts val="455"/>
              </a:spcBef>
              <a:buClr>
                <a:srgbClr val="CC9900"/>
              </a:buClr>
              <a:buSzPct val="63000"/>
              <a:buFont typeface="Wingdings" panose="05000000000000000000"/>
              <a:buChar char=""/>
              <a:tabLst>
                <a:tab pos="355600" algn="l"/>
              </a:tabLst>
            </a:pPr>
            <a:r>
              <a:rPr sz="1900" dirty="0">
                <a:latin typeface="宋体" panose="02010600030101010101" pitchFamily="2" charset="-122"/>
                <a:cs typeface="宋体" panose="02010600030101010101" pitchFamily="2" charset="-122"/>
              </a:rPr>
              <a:t>数据块污染攻击可以明显拖慢节点下载速</a:t>
            </a:r>
            <a:r>
              <a:rPr sz="1900" spc="-5" dirty="0">
                <a:latin typeface="宋体" panose="02010600030101010101" pitchFamily="2" charset="-122"/>
                <a:cs typeface="宋体" panose="02010600030101010101" pitchFamily="2" charset="-122"/>
              </a:rPr>
              <a:t>度</a:t>
            </a:r>
            <a:endParaRPr sz="19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3" name="object 3"/>
          <p:cNvSpPr/>
          <p:nvPr/>
        </p:nvSpPr>
        <p:spPr>
          <a:xfrm>
            <a:off x="1638300" y="5173979"/>
            <a:ext cx="1289685" cy="870585"/>
          </a:xfrm>
          <a:custGeom>
            <a:avLst/>
            <a:gdLst/>
            <a:ahLst/>
            <a:cxnLst/>
            <a:rect l="l" t="t" r="r" b="b"/>
            <a:pathLst>
              <a:path w="1289685" h="870585">
                <a:moveTo>
                  <a:pt x="1144524" y="870204"/>
                </a:moveTo>
                <a:lnTo>
                  <a:pt x="144780" y="870204"/>
                </a:lnTo>
                <a:lnTo>
                  <a:pt x="99057" y="862527"/>
                </a:lnTo>
                <a:lnTo>
                  <a:pt x="59318" y="841735"/>
                </a:lnTo>
                <a:lnTo>
                  <a:pt x="27963" y="810149"/>
                </a:lnTo>
                <a:lnTo>
                  <a:pt x="7390" y="770096"/>
                </a:lnTo>
                <a:lnTo>
                  <a:pt x="0" y="723900"/>
                </a:lnTo>
                <a:lnTo>
                  <a:pt x="0" y="144780"/>
                </a:lnTo>
                <a:lnTo>
                  <a:pt x="7390" y="98905"/>
                </a:lnTo>
                <a:lnTo>
                  <a:pt x="27963" y="59090"/>
                </a:lnTo>
                <a:lnTo>
                  <a:pt x="59318" y="27734"/>
                </a:lnTo>
                <a:lnTo>
                  <a:pt x="99057" y="7238"/>
                </a:lnTo>
                <a:lnTo>
                  <a:pt x="144780" y="0"/>
                </a:lnTo>
                <a:lnTo>
                  <a:pt x="1144524" y="0"/>
                </a:lnTo>
                <a:lnTo>
                  <a:pt x="1190124" y="7238"/>
                </a:lnTo>
                <a:lnTo>
                  <a:pt x="1229802" y="27734"/>
                </a:lnTo>
                <a:lnTo>
                  <a:pt x="1261157" y="59090"/>
                </a:lnTo>
                <a:lnTo>
                  <a:pt x="1281791" y="98905"/>
                </a:lnTo>
                <a:lnTo>
                  <a:pt x="1289304" y="144780"/>
                </a:lnTo>
                <a:lnTo>
                  <a:pt x="1289304" y="723900"/>
                </a:lnTo>
                <a:lnTo>
                  <a:pt x="1281791" y="770096"/>
                </a:lnTo>
                <a:lnTo>
                  <a:pt x="1261157" y="810149"/>
                </a:lnTo>
                <a:lnTo>
                  <a:pt x="1229802" y="841735"/>
                </a:lnTo>
                <a:lnTo>
                  <a:pt x="1190124" y="862527"/>
                </a:lnTo>
                <a:lnTo>
                  <a:pt x="1144524" y="870204"/>
                </a:lnTo>
                <a:close/>
              </a:path>
            </a:pathLst>
          </a:custGeom>
          <a:solidFill>
            <a:srgbClr val="FF3333">
              <a:alpha val="32899"/>
            </a:srgbClr>
          </a:solidFill>
        </p:spPr>
        <p:txBody>
          <a:bodyPr wrap="square" lIns="0" tIns="0" rIns="0" bIns="0" rtlCol="0"/>
          <a:lstStyle/>
          <a:p/>
        </p:txBody>
      </p:sp>
      <p:sp>
        <p:nvSpPr>
          <p:cNvPr id="4" name="object 4"/>
          <p:cNvSpPr/>
          <p:nvPr/>
        </p:nvSpPr>
        <p:spPr>
          <a:xfrm>
            <a:off x="1633537" y="5168900"/>
            <a:ext cx="1298575" cy="878840"/>
          </a:xfrm>
          <a:custGeom>
            <a:avLst/>
            <a:gdLst/>
            <a:ahLst/>
            <a:cxnLst/>
            <a:rect l="l" t="t" r="r" b="b"/>
            <a:pathLst>
              <a:path w="1298575" h="878839">
                <a:moveTo>
                  <a:pt x="1171740" y="877570"/>
                </a:moveTo>
                <a:lnTo>
                  <a:pt x="126834" y="877570"/>
                </a:lnTo>
                <a:lnTo>
                  <a:pt x="119468" y="876300"/>
                </a:lnTo>
                <a:lnTo>
                  <a:pt x="112217" y="873760"/>
                </a:lnTo>
                <a:lnTo>
                  <a:pt x="105117" y="872489"/>
                </a:lnTo>
                <a:lnTo>
                  <a:pt x="91351" y="867410"/>
                </a:lnTo>
                <a:lnTo>
                  <a:pt x="84721" y="863600"/>
                </a:lnTo>
                <a:lnTo>
                  <a:pt x="78270" y="861060"/>
                </a:lnTo>
                <a:lnTo>
                  <a:pt x="43789" y="834389"/>
                </a:lnTo>
                <a:lnTo>
                  <a:pt x="18021" y="800100"/>
                </a:lnTo>
                <a:lnTo>
                  <a:pt x="3022" y="759460"/>
                </a:lnTo>
                <a:lnTo>
                  <a:pt x="0" y="728979"/>
                </a:lnTo>
                <a:lnTo>
                  <a:pt x="0" y="148589"/>
                </a:lnTo>
                <a:lnTo>
                  <a:pt x="6769" y="104139"/>
                </a:lnTo>
                <a:lnTo>
                  <a:pt x="9131" y="97789"/>
                </a:lnTo>
                <a:lnTo>
                  <a:pt x="11811" y="90170"/>
                </a:lnTo>
                <a:lnTo>
                  <a:pt x="29819" y="59689"/>
                </a:lnTo>
                <a:lnTo>
                  <a:pt x="34277" y="53339"/>
                </a:lnTo>
                <a:lnTo>
                  <a:pt x="66116" y="25400"/>
                </a:lnTo>
                <a:lnTo>
                  <a:pt x="71996" y="21589"/>
                </a:lnTo>
                <a:lnTo>
                  <a:pt x="112445" y="3810"/>
                </a:lnTo>
                <a:lnTo>
                  <a:pt x="134569" y="0"/>
                </a:lnTo>
                <a:lnTo>
                  <a:pt x="1164247" y="0"/>
                </a:lnTo>
                <a:lnTo>
                  <a:pt x="1186357" y="3810"/>
                </a:lnTo>
                <a:lnTo>
                  <a:pt x="1200416" y="8889"/>
                </a:lnTo>
                <a:lnTo>
                  <a:pt x="142659" y="8889"/>
                </a:lnTo>
                <a:lnTo>
                  <a:pt x="135293" y="10160"/>
                </a:lnTo>
                <a:lnTo>
                  <a:pt x="128511" y="10160"/>
                </a:lnTo>
                <a:lnTo>
                  <a:pt x="121373" y="11429"/>
                </a:lnTo>
                <a:lnTo>
                  <a:pt x="121602" y="11429"/>
                </a:lnTo>
                <a:lnTo>
                  <a:pt x="118097" y="12700"/>
                </a:lnTo>
                <a:lnTo>
                  <a:pt x="114820" y="12700"/>
                </a:lnTo>
                <a:lnTo>
                  <a:pt x="107937" y="15239"/>
                </a:lnTo>
                <a:lnTo>
                  <a:pt x="108165" y="15239"/>
                </a:lnTo>
                <a:lnTo>
                  <a:pt x="101434" y="17779"/>
                </a:lnTo>
                <a:lnTo>
                  <a:pt x="101650" y="17779"/>
                </a:lnTo>
                <a:lnTo>
                  <a:pt x="95059" y="20320"/>
                </a:lnTo>
                <a:lnTo>
                  <a:pt x="95275" y="20320"/>
                </a:lnTo>
                <a:lnTo>
                  <a:pt x="88861" y="22860"/>
                </a:lnTo>
                <a:lnTo>
                  <a:pt x="89065" y="22860"/>
                </a:lnTo>
                <a:lnTo>
                  <a:pt x="82816" y="25400"/>
                </a:lnTo>
                <a:lnTo>
                  <a:pt x="83019" y="25400"/>
                </a:lnTo>
                <a:lnTo>
                  <a:pt x="76949" y="29210"/>
                </a:lnTo>
                <a:lnTo>
                  <a:pt x="77139" y="29210"/>
                </a:lnTo>
                <a:lnTo>
                  <a:pt x="71259" y="33020"/>
                </a:lnTo>
                <a:lnTo>
                  <a:pt x="71450" y="33020"/>
                </a:lnTo>
                <a:lnTo>
                  <a:pt x="65760" y="36829"/>
                </a:lnTo>
                <a:lnTo>
                  <a:pt x="65951" y="36829"/>
                </a:lnTo>
                <a:lnTo>
                  <a:pt x="60464" y="40639"/>
                </a:lnTo>
                <a:lnTo>
                  <a:pt x="60642" y="40639"/>
                </a:lnTo>
                <a:lnTo>
                  <a:pt x="55384" y="45720"/>
                </a:lnTo>
                <a:lnTo>
                  <a:pt x="55549" y="45720"/>
                </a:lnTo>
                <a:lnTo>
                  <a:pt x="50520" y="49529"/>
                </a:lnTo>
                <a:lnTo>
                  <a:pt x="50673" y="49529"/>
                </a:lnTo>
                <a:lnTo>
                  <a:pt x="45872" y="54610"/>
                </a:lnTo>
                <a:lnTo>
                  <a:pt x="46024" y="54610"/>
                </a:lnTo>
                <a:lnTo>
                  <a:pt x="41478" y="59689"/>
                </a:lnTo>
                <a:lnTo>
                  <a:pt x="41617" y="59689"/>
                </a:lnTo>
                <a:lnTo>
                  <a:pt x="37312" y="64770"/>
                </a:lnTo>
                <a:lnTo>
                  <a:pt x="37452" y="64770"/>
                </a:lnTo>
                <a:lnTo>
                  <a:pt x="33400" y="71120"/>
                </a:lnTo>
                <a:lnTo>
                  <a:pt x="33540" y="71120"/>
                </a:lnTo>
                <a:lnTo>
                  <a:pt x="29768" y="76200"/>
                </a:lnTo>
                <a:lnTo>
                  <a:pt x="26390" y="82550"/>
                </a:lnTo>
                <a:lnTo>
                  <a:pt x="23944" y="87629"/>
                </a:lnTo>
                <a:lnTo>
                  <a:pt x="23406" y="87629"/>
                </a:lnTo>
                <a:lnTo>
                  <a:pt x="20982" y="93979"/>
                </a:lnTo>
                <a:lnTo>
                  <a:pt x="20586" y="93979"/>
                </a:lnTo>
                <a:lnTo>
                  <a:pt x="18427" y="100329"/>
                </a:lnTo>
                <a:lnTo>
                  <a:pt x="18072" y="100329"/>
                </a:lnTo>
                <a:lnTo>
                  <a:pt x="16167" y="106679"/>
                </a:lnTo>
                <a:lnTo>
                  <a:pt x="15862" y="106679"/>
                </a:lnTo>
                <a:lnTo>
                  <a:pt x="13906" y="114300"/>
                </a:lnTo>
                <a:lnTo>
                  <a:pt x="12344" y="120650"/>
                </a:lnTo>
                <a:lnTo>
                  <a:pt x="11125" y="128270"/>
                </a:lnTo>
                <a:lnTo>
                  <a:pt x="10236" y="134620"/>
                </a:lnTo>
                <a:lnTo>
                  <a:pt x="9715" y="142239"/>
                </a:lnTo>
                <a:lnTo>
                  <a:pt x="9556" y="148589"/>
                </a:lnTo>
                <a:lnTo>
                  <a:pt x="9525" y="728979"/>
                </a:lnTo>
                <a:lnTo>
                  <a:pt x="9715" y="736600"/>
                </a:lnTo>
                <a:lnTo>
                  <a:pt x="10261" y="742950"/>
                </a:lnTo>
                <a:lnTo>
                  <a:pt x="11163" y="750570"/>
                </a:lnTo>
                <a:lnTo>
                  <a:pt x="12395" y="756920"/>
                </a:lnTo>
                <a:lnTo>
                  <a:pt x="13969" y="764539"/>
                </a:lnTo>
                <a:lnTo>
                  <a:pt x="15862" y="770889"/>
                </a:lnTo>
                <a:lnTo>
                  <a:pt x="18072" y="777239"/>
                </a:lnTo>
                <a:lnTo>
                  <a:pt x="20586" y="783589"/>
                </a:lnTo>
                <a:lnTo>
                  <a:pt x="23406" y="789939"/>
                </a:lnTo>
                <a:lnTo>
                  <a:pt x="26504" y="796289"/>
                </a:lnTo>
                <a:lnTo>
                  <a:pt x="29883" y="801370"/>
                </a:lnTo>
                <a:lnTo>
                  <a:pt x="33540" y="807720"/>
                </a:lnTo>
                <a:lnTo>
                  <a:pt x="33400" y="807720"/>
                </a:lnTo>
                <a:lnTo>
                  <a:pt x="37452" y="812800"/>
                </a:lnTo>
                <a:lnTo>
                  <a:pt x="37312" y="812800"/>
                </a:lnTo>
                <a:lnTo>
                  <a:pt x="41617" y="817879"/>
                </a:lnTo>
                <a:lnTo>
                  <a:pt x="41478" y="817879"/>
                </a:lnTo>
                <a:lnTo>
                  <a:pt x="46024" y="822960"/>
                </a:lnTo>
                <a:lnTo>
                  <a:pt x="45872" y="822960"/>
                </a:lnTo>
                <a:lnTo>
                  <a:pt x="50673" y="828039"/>
                </a:lnTo>
                <a:lnTo>
                  <a:pt x="50520" y="828039"/>
                </a:lnTo>
                <a:lnTo>
                  <a:pt x="55549" y="833120"/>
                </a:lnTo>
                <a:lnTo>
                  <a:pt x="55384" y="833120"/>
                </a:lnTo>
                <a:lnTo>
                  <a:pt x="60642" y="836929"/>
                </a:lnTo>
                <a:lnTo>
                  <a:pt x="60464" y="836929"/>
                </a:lnTo>
                <a:lnTo>
                  <a:pt x="65951" y="842010"/>
                </a:lnTo>
                <a:lnTo>
                  <a:pt x="65760" y="842010"/>
                </a:lnTo>
                <a:lnTo>
                  <a:pt x="71450" y="845820"/>
                </a:lnTo>
                <a:lnTo>
                  <a:pt x="71259" y="845820"/>
                </a:lnTo>
                <a:lnTo>
                  <a:pt x="77139" y="849629"/>
                </a:lnTo>
                <a:lnTo>
                  <a:pt x="78972" y="849629"/>
                </a:lnTo>
                <a:lnTo>
                  <a:pt x="83019" y="852170"/>
                </a:lnTo>
                <a:lnTo>
                  <a:pt x="82816" y="852170"/>
                </a:lnTo>
                <a:lnTo>
                  <a:pt x="89065" y="855979"/>
                </a:lnTo>
                <a:lnTo>
                  <a:pt x="88861" y="855979"/>
                </a:lnTo>
                <a:lnTo>
                  <a:pt x="95275" y="858520"/>
                </a:lnTo>
                <a:lnTo>
                  <a:pt x="95059" y="858520"/>
                </a:lnTo>
                <a:lnTo>
                  <a:pt x="101650" y="861060"/>
                </a:lnTo>
                <a:lnTo>
                  <a:pt x="101434" y="861060"/>
                </a:lnTo>
                <a:lnTo>
                  <a:pt x="108165" y="863600"/>
                </a:lnTo>
                <a:lnTo>
                  <a:pt x="107937" y="863600"/>
                </a:lnTo>
                <a:lnTo>
                  <a:pt x="114820" y="864870"/>
                </a:lnTo>
                <a:lnTo>
                  <a:pt x="114592" y="864870"/>
                </a:lnTo>
                <a:lnTo>
                  <a:pt x="121602" y="866139"/>
                </a:lnTo>
                <a:lnTo>
                  <a:pt x="121373" y="866139"/>
                </a:lnTo>
                <a:lnTo>
                  <a:pt x="128511" y="867410"/>
                </a:lnTo>
                <a:lnTo>
                  <a:pt x="128269" y="867410"/>
                </a:lnTo>
                <a:lnTo>
                  <a:pt x="135534" y="868679"/>
                </a:lnTo>
                <a:lnTo>
                  <a:pt x="142417" y="868679"/>
                </a:lnTo>
                <a:lnTo>
                  <a:pt x="149872" y="869950"/>
                </a:lnTo>
                <a:lnTo>
                  <a:pt x="1200200" y="869950"/>
                </a:lnTo>
                <a:lnTo>
                  <a:pt x="1193241" y="872489"/>
                </a:lnTo>
                <a:lnTo>
                  <a:pt x="1186129" y="873760"/>
                </a:lnTo>
                <a:lnTo>
                  <a:pt x="1178877" y="876300"/>
                </a:lnTo>
                <a:lnTo>
                  <a:pt x="1171740" y="877570"/>
                </a:lnTo>
                <a:close/>
              </a:path>
              <a:path w="1298575" h="878839">
                <a:moveTo>
                  <a:pt x="1183982" y="13970"/>
                </a:moveTo>
                <a:lnTo>
                  <a:pt x="1176972" y="11429"/>
                </a:lnTo>
                <a:lnTo>
                  <a:pt x="1177201" y="11429"/>
                </a:lnTo>
                <a:lnTo>
                  <a:pt x="1170063" y="10160"/>
                </a:lnTo>
                <a:lnTo>
                  <a:pt x="1163281" y="10160"/>
                </a:lnTo>
                <a:lnTo>
                  <a:pt x="1155915" y="8889"/>
                </a:lnTo>
                <a:lnTo>
                  <a:pt x="1200416" y="8889"/>
                </a:lnTo>
                <a:lnTo>
                  <a:pt x="1207008" y="11429"/>
                </a:lnTo>
                <a:lnTo>
                  <a:pt x="1210430" y="12700"/>
                </a:lnTo>
                <a:lnTo>
                  <a:pt x="1183754" y="12700"/>
                </a:lnTo>
                <a:lnTo>
                  <a:pt x="1183982" y="13970"/>
                </a:lnTo>
                <a:close/>
              </a:path>
              <a:path w="1298575" h="878839">
                <a:moveTo>
                  <a:pt x="114592" y="13970"/>
                </a:moveTo>
                <a:lnTo>
                  <a:pt x="114820" y="12700"/>
                </a:lnTo>
                <a:lnTo>
                  <a:pt x="118097" y="12700"/>
                </a:lnTo>
                <a:lnTo>
                  <a:pt x="114592" y="13970"/>
                </a:lnTo>
                <a:close/>
              </a:path>
              <a:path w="1298575" h="878839">
                <a:moveTo>
                  <a:pt x="1275270" y="88900"/>
                </a:moveTo>
                <a:lnTo>
                  <a:pt x="1272070" y="82550"/>
                </a:lnTo>
                <a:lnTo>
                  <a:pt x="1268691" y="76200"/>
                </a:lnTo>
                <a:lnTo>
                  <a:pt x="1265034" y="71120"/>
                </a:lnTo>
                <a:lnTo>
                  <a:pt x="1265174" y="71120"/>
                </a:lnTo>
                <a:lnTo>
                  <a:pt x="1261122" y="64770"/>
                </a:lnTo>
                <a:lnTo>
                  <a:pt x="1261262" y="64770"/>
                </a:lnTo>
                <a:lnTo>
                  <a:pt x="1256957" y="59689"/>
                </a:lnTo>
                <a:lnTo>
                  <a:pt x="1257096" y="59689"/>
                </a:lnTo>
                <a:lnTo>
                  <a:pt x="1252550" y="54610"/>
                </a:lnTo>
                <a:lnTo>
                  <a:pt x="1252702" y="54610"/>
                </a:lnTo>
                <a:lnTo>
                  <a:pt x="1247902" y="49529"/>
                </a:lnTo>
                <a:lnTo>
                  <a:pt x="1248054" y="49529"/>
                </a:lnTo>
                <a:lnTo>
                  <a:pt x="1243025" y="45720"/>
                </a:lnTo>
                <a:lnTo>
                  <a:pt x="1243190" y="45720"/>
                </a:lnTo>
                <a:lnTo>
                  <a:pt x="1237932" y="40639"/>
                </a:lnTo>
                <a:lnTo>
                  <a:pt x="1238110" y="40639"/>
                </a:lnTo>
                <a:lnTo>
                  <a:pt x="1232623" y="36829"/>
                </a:lnTo>
                <a:lnTo>
                  <a:pt x="1232814" y="36829"/>
                </a:lnTo>
                <a:lnTo>
                  <a:pt x="1227124" y="33020"/>
                </a:lnTo>
                <a:lnTo>
                  <a:pt x="1227315" y="33020"/>
                </a:lnTo>
                <a:lnTo>
                  <a:pt x="1221435" y="29210"/>
                </a:lnTo>
                <a:lnTo>
                  <a:pt x="1221625" y="29210"/>
                </a:lnTo>
                <a:lnTo>
                  <a:pt x="1215555" y="25400"/>
                </a:lnTo>
                <a:lnTo>
                  <a:pt x="1215758" y="25400"/>
                </a:lnTo>
                <a:lnTo>
                  <a:pt x="1209509" y="22860"/>
                </a:lnTo>
                <a:lnTo>
                  <a:pt x="1209713" y="22860"/>
                </a:lnTo>
                <a:lnTo>
                  <a:pt x="1203299" y="20320"/>
                </a:lnTo>
                <a:lnTo>
                  <a:pt x="1203515" y="20320"/>
                </a:lnTo>
                <a:lnTo>
                  <a:pt x="1196924" y="17779"/>
                </a:lnTo>
                <a:lnTo>
                  <a:pt x="1197140" y="17779"/>
                </a:lnTo>
                <a:lnTo>
                  <a:pt x="1190409" y="15239"/>
                </a:lnTo>
                <a:lnTo>
                  <a:pt x="1190637" y="15239"/>
                </a:lnTo>
                <a:lnTo>
                  <a:pt x="1183754" y="12700"/>
                </a:lnTo>
                <a:lnTo>
                  <a:pt x="1210430" y="12700"/>
                </a:lnTo>
                <a:lnTo>
                  <a:pt x="1244168" y="33020"/>
                </a:lnTo>
                <a:lnTo>
                  <a:pt x="1249426" y="38100"/>
                </a:lnTo>
                <a:lnTo>
                  <a:pt x="1254785" y="43179"/>
                </a:lnTo>
                <a:lnTo>
                  <a:pt x="1259751" y="48260"/>
                </a:lnTo>
                <a:lnTo>
                  <a:pt x="1264450" y="53339"/>
                </a:lnTo>
                <a:lnTo>
                  <a:pt x="1273060" y="66039"/>
                </a:lnTo>
                <a:lnTo>
                  <a:pt x="1276832" y="71120"/>
                </a:lnTo>
                <a:lnTo>
                  <a:pt x="1280553" y="77470"/>
                </a:lnTo>
                <a:lnTo>
                  <a:pt x="1283855" y="83820"/>
                </a:lnTo>
                <a:lnTo>
                  <a:pt x="1285354" y="87629"/>
                </a:lnTo>
                <a:lnTo>
                  <a:pt x="1275168" y="87629"/>
                </a:lnTo>
                <a:lnTo>
                  <a:pt x="1275270" y="88900"/>
                </a:lnTo>
                <a:close/>
              </a:path>
              <a:path w="1298575" h="878839">
                <a:moveTo>
                  <a:pt x="23304" y="88900"/>
                </a:moveTo>
                <a:lnTo>
                  <a:pt x="23406" y="87629"/>
                </a:lnTo>
                <a:lnTo>
                  <a:pt x="23944" y="87629"/>
                </a:lnTo>
                <a:lnTo>
                  <a:pt x="23304" y="88900"/>
                </a:lnTo>
                <a:close/>
              </a:path>
              <a:path w="1298575" h="878839">
                <a:moveTo>
                  <a:pt x="1278077" y="95250"/>
                </a:moveTo>
                <a:lnTo>
                  <a:pt x="1275168" y="87629"/>
                </a:lnTo>
                <a:lnTo>
                  <a:pt x="1285354" y="87629"/>
                </a:lnTo>
                <a:lnTo>
                  <a:pt x="1286852" y="91439"/>
                </a:lnTo>
                <a:lnTo>
                  <a:pt x="1287919" y="93979"/>
                </a:lnTo>
                <a:lnTo>
                  <a:pt x="1277988" y="93979"/>
                </a:lnTo>
                <a:lnTo>
                  <a:pt x="1278077" y="95250"/>
                </a:lnTo>
                <a:close/>
              </a:path>
              <a:path w="1298575" h="878839">
                <a:moveTo>
                  <a:pt x="20497" y="95250"/>
                </a:moveTo>
                <a:lnTo>
                  <a:pt x="20586" y="93979"/>
                </a:lnTo>
                <a:lnTo>
                  <a:pt x="20982" y="93979"/>
                </a:lnTo>
                <a:lnTo>
                  <a:pt x="20497" y="95250"/>
                </a:lnTo>
                <a:close/>
              </a:path>
              <a:path w="1298575" h="878839">
                <a:moveTo>
                  <a:pt x="1280579" y="101600"/>
                </a:moveTo>
                <a:lnTo>
                  <a:pt x="1277988" y="93979"/>
                </a:lnTo>
                <a:lnTo>
                  <a:pt x="1287919" y="93979"/>
                </a:lnTo>
                <a:lnTo>
                  <a:pt x="1289519" y="97789"/>
                </a:lnTo>
                <a:lnTo>
                  <a:pt x="1290459" y="100329"/>
                </a:lnTo>
                <a:lnTo>
                  <a:pt x="1280502" y="100329"/>
                </a:lnTo>
                <a:lnTo>
                  <a:pt x="1280579" y="101600"/>
                </a:lnTo>
                <a:close/>
              </a:path>
              <a:path w="1298575" h="878839">
                <a:moveTo>
                  <a:pt x="17995" y="101600"/>
                </a:moveTo>
                <a:lnTo>
                  <a:pt x="18072" y="100329"/>
                </a:lnTo>
                <a:lnTo>
                  <a:pt x="18427" y="100329"/>
                </a:lnTo>
                <a:lnTo>
                  <a:pt x="17995" y="101600"/>
                </a:lnTo>
                <a:close/>
              </a:path>
              <a:path w="1298575" h="878839">
                <a:moveTo>
                  <a:pt x="1282788" y="107950"/>
                </a:moveTo>
                <a:lnTo>
                  <a:pt x="1280502" y="100329"/>
                </a:lnTo>
                <a:lnTo>
                  <a:pt x="1290459" y="100329"/>
                </a:lnTo>
                <a:lnTo>
                  <a:pt x="1291869" y="104139"/>
                </a:lnTo>
                <a:lnTo>
                  <a:pt x="1292542" y="106679"/>
                </a:lnTo>
                <a:lnTo>
                  <a:pt x="1282712" y="106679"/>
                </a:lnTo>
                <a:lnTo>
                  <a:pt x="1282788" y="107950"/>
                </a:lnTo>
                <a:close/>
              </a:path>
              <a:path w="1298575" h="878839">
                <a:moveTo>
                  <a:pt x="15786" y="107950"/>
                </a:moveTo>
                <a:lnTo>
                  <a:pt x="15862" y="106679"/>
                </a:lnTo>
                <a:lnTo>
                  <a:pt x="16167" y="106679"/>
                </a:lnTo>
                <a:lnTo>
                  <a:pt x="15786" y="107950"/>
                </a:lnTo>
                <a:close/>
              </a:path>
              <a:path w="1298575" h="878839">
                <a:moveTo>
                  <a:pt x="1238326" y="849629"/>
                </a:moveTo>
                <a:lnTo>
                  <a:pt x="1221435" y="849629"/>
                </a:lnTo>
                <a:lnTo>
                  <a:pt x="1227315" y="845820"/>
                </a:lnTo>
                <a:lnTo>
                  <a:pt x="1227124" y="845820"/>
                </a:lnTo>
                <a:lnTo>
                  <a:pt x="1232814" y="842010"/>
                </a:lnTo>
                <a:lnTo>
                  <a:pt x="1232623" y="842010"/>
                </a:lnTo>
                <a:lnTo>
                  <a:pt x="1238110" y="836929"/>
                </a:lnTo>
                <a:lnTo>
                  <a:pt x="1237932" y="836929"/>
                </a:lnTo>
                <a:lnTo>
                  <a:pt x="1243190" y="833120"/>
                </a:lnTo>
                <a:lnTo>
                  <a:pt x="1243025" y="833120"/>
                </a:lnTo>
                <a:lnTo>
                  <a:pt x="1248054" y="828039"/>
                </a:lnTo>
                <a:lnTo>
                  <a:pt x="1247902" y="828039"/>
                </a:lnTo>
                <a:lnTo>
                  <a:pt x="1252702" y="822960"/>
                </a:lnTo>
                <a:lnTo>
                  <a:pt x="1252550" y="822960"/>
                </a:lnTo>
                <a:lnTo>
                  <a:pt x="1257096" y="817879"/>
                </a:lnTo>
                <a:lnTo>
                  <a:pt x="1256957" y="817879"/>
                </a:lnTo>
                <a:lnTo>
                  <a:pt x="1261262" y="812800"/>
                </a:lnTo>
                <a:lnTo>
                  <a:pt x="1261122" y="812800"/>
                </a:lnTo>
                <a:lnTo>
                  <a:pt x="1265174" y="807720"/>
                </a:lnTo>
                <a:lnTo>
                  <a:pt x="1265034" y="807720"/>
                </a:lnTo>
                <a:lnTo>
                  <a:pt x="1268806" y="801370"/>
                </a:lnTo>
                <a:lnTo>
                  <a:pt x="1272184" y="796289"/>
                </a:lnTo>
                <a:lnTo>
                  <a:pt x="1275270" y="789939"/>
                </a:lnTo>
                <a:lnTo>
                  <a:pt x="1278077" y="783589"/>
                </a:lnTo>
                <a:lnTo>
                  <a:pt x="1280579" y="777239"/>
                </a:lnTo>
                <a:lnTo>
                  <a:pt x="1282788" y="770889"/>
                </a:lnTo>
                <a:lnTo>
                  <a:pt x="1284668" y="764539"/>
                </a:lnTo>
                <a:lnTo>
                  <a:pt x="1286230" y="756920"/>
                </a:lnTo>
                <a:lnTo>
                  <a:pt x="1287449" y="750570"/>
                </a:lnTo>
                <a:lnTo>
                  <a:pt x="1288338" y="742950"/>
                </a:lnTo>
                <a:lnTo>
                  <a:pt x="1288872" y="736600"/>
                </a:lnTo>
                <a:lnTo>
                  <a:pt x="1289050" y="728979"/>
                </a:lnTo>
                <a:lnTo>
                  <a:pt x="1289050" y="148589"/>
                </a:lnTo>
                <a:lnTo>
                  <a:pt x="1288859" y="142239"/>
                </a:lnTo>
                <a:lnTo>
                  <a:pt x="1288313" y="134620"/>
                </a:lnTo>
                <a:lnTo>
                  <a:pt x="1287411" y="128270"/>
                </a:lnTo>
                <a:lnTo>
                  <a:pt x="1286179" y="120650"/>
                </a:lnTo>
                <a:lnTo>
                  <a:pt x="1284605" y="114300"/>
                </a:lnTo>
                <a:lnTo>
                  <a:pt x="1282712" y="106679"/>
                </a:lnTo>
                <a:lnTo>
                  <a:pt x="1292542" y="106679"/>
                </a:lnTo>
                <a:lnTo>
                  <a:pt x="1293888" y="111760"/>
                </a:lnTo>
                <a:lnTo>
                  <a:pt x="1298575" y="148589"/>
                </a:lnTo>
                <a:lnTo>
                  <a:pt x="1298575" y="728979"/>
                </a:lnTo>
                <a:lnTo>
                  <a:pt x="1293825" y="767079"/>
                </a:lnTo>
                <a:lnTo>
                  <a:pt x="1291805" y="773429"/>
                </a:lnTo>
                <a:lnTo>
                  <a:pt x="1289443" y="781050"/>
                </a:lnTo>
                <a:lnTo>
                  <a:pt x="1268755" y="819150"/>
                </a:lnTo>
                <a:lnTo>
                  <a:pt x="1259598" y="829310"/>
                </a:lnTo>
                <a:lnTo>
                  <a:pt x="1254633" y="835660"/>
                </a:lnTo>
                <a:lnTo>
                  <a:pt x="1249426" y="839470"/>
                </a:lnTo>
                <a:lnTo>
                  <a:pt x="1243990" y="844550"/>
                </a:lnTo>
                <a:lnTo>
                  <a:pt x="1238326" y="849629"/>
                </a:lnTo>
                <a:close/>
              </a:path>
              <a:path w="1298575" h="878839">
                <a:moveTo>
                  <a:pt x="9525" y="149860"/>
                </a:moveTo>
                <a:lnTo>
                  <a:pt x="9525" y="148589"/>
                </a:lnTo>
                <a:lnTo>
                  <a:pt x="9525" y="149860"/>
                </a:lnTo>
                <a:close/>
              </a:path>
              <a:path w="1298575" h="878839">
                <a:moveTo>
                  <a:pt x="1289050" y="149860"/>
                </a:moveTo>
                <a:lnTo>
                  <a:pt x="1289018" y="148589"/>
                </a:lnTo>
                <a:lnTo>
                  <a:pt x="1289050" y="149860"/>
                </a:lnTo>
                <a:close/>
              </a:path>
              <a:path w="1298575" h="878839">
                <a:moveTo>
                  <a:pt x="78972" y="849629"/>
                </a:moveTo>
                <a:lnTo>
                  <a:pt x="77139" y="849629"/>
                </a:lnTo>
                <a:lnTo>
                  <a:pt x="76949" y="848360"/>
                </a:lnTo>
                <a:lnTo>
                  <a:pt x="78972" y="849629"/>
                </a:lnTo>
                <a:close/>
              </a:path>
              <a:path w="1298575" h="878839">
                <a:moveTo>
                  <a:pt x="1200200" y="869950"/>
                </a:moveTo>
                <a:lnTo>
                  <a:pt x="1148702" y="869950"/>
                </a:lnTo>
                <a:lnTo>
                  <a:pt x="1156157" y="868679"/>
                </a:lnTo>
                <a:lnTo>
                  <a:pt x="1163040" y="868679"/>
                </a:lnTo>
                <a:lnTo>
                  <a:pt x="1170305" y="867410"/>
                </a:lnTo>
                <a:lnTo>
                  <a:pt x="1170063" y="867410"/>
                </a:lnTo>
                <a:lnTo>
                  <a:pt x="1177201" y="866139"/>
                </a:lnTo>
                <a:lnTo>
                  <a:pt x="1176972" y="866139"/>
                </a:lnTo>
                <a:lnTo>
                  <a:pt x="1183982" y="864870"/>
                </a:lnTo>
                <a:lnTo>
                  <a:pt x="1183754" y="864870"/>
                </a:lnTo>
                <a:lnTo>
                  <a:pt x="1190637" y="863600"/>
                </a:lnTo>
                <a:lnTo>
                  <a:pt x="1190409" y="863600"/>
                </a:lnTo>
                <a:lnTo>
                  <a:pt x="1197140" y="861060"/>
                </a:lnTo>
                <a:lnTo>
                  <a:pt x="1196924" y="861060"/>
                </a:lnTo>
                <a:lnTo>
                  <a:pt x="1203515" y="858520"/>
                </a:lnTo>
                <a:lnTo>
                  <a:pt x="1203299" y="858520"/>
                </a:lnTo>
                <a:lnTo>
                  <a:pt x="1209713" y="855979"/>
                </a:lnTo>
                <a:lnTo>
                  <a:pt x="1209509" y="855979"/>
                </a:lnTo>
                <a:lnTo>
                  <a:pt x="1215758" y="852170"/>
                </a:lnTo>
                <a:lnTo>
                  <a:pt x="1215555" y="852170"/>
                </a:lnTo>
                <a:lnTo>
                  <a:pt x="1221625" y="848360"/>
                </a:lnTo>
                <a:lnTo>
                  <a:pt x="1221435" y="849629"/>
                </a:lnTo>
                <a:lnTo>
                  <a:pt x="1238326" y="849629"/>
                </a:lnTo>
                <a:lnTo>
                  <a:pt x="1226578" y="857250"/>
                </a:lnTo>
                <a:lnTo>
                  <a:pt x="1220101" y="861060"/>
                </a:lnTo>
                <a:lnTo>
                  <a:pt x="1213637" y="863600"/>
                </a:lnTo>
                <a:lnTo>
                  <a:pt x="1207008" y="867410"/>
                </a:lnTo>
                <a:lnTo>
                  <a:pt x="1200200" y="869950"/>
                </a:lnTo>
                <a:close/>
              </a:path>
              <a:path w="1298575" h="878839">
                <a:moveTo>
                  <a:pt x="1156398" y="878839"/>
                </a:moveTo>
                <a:lnTo>
                  <a:pt x="141935" y="878839"/>
                </a:lnTo>
                <a:lnTo>
                  <a:pt x="134327" y="877570"/>
                </a:lnTo>
                <a:lnTo>
                  <a:pt x="1164005" y="877570"/>
                </a:lnTo>
                <a:lnTo>
                  <a:pt x="1156398" y="878839"/>
                </a:lnTo>
                <a:close/>
              </a:path>
            </a:pathLst>
          </a:custGeom>
          <a:solidFill>
            <a:srgbClr val="000000"/>
          </a:solidFill>
        </p:spPr>
        <p:txBody>
          <a:bodyPr wrap="square" lIns="0" tIns="0" rIns="0" bIns="0" rtlCol="0"/>
          <a:lstStyle/>
          <a:p/>
        </p:txBody>
      </p:sp>
      <p:sp>
        <p:nvSpPr>
          <p:cNvPr id="5" name="object 5"/>
          <p:cNvSpPr txBox="1"/>
          <p:nvPr/>
        </p:nvSpPr>
        <p:spPr>
          <a:xfrm>
            <a:off x="444500" y="6029325"/>
            <a:ext cx="8255000" cy="299720"/>
          </a:xfrm>
          <a:prstGeom prst="rect">
            <a:avLst/>
          </a:prstGeom>
        </p:spPr>
        <p:txBody>
          <a:bodyPr vert="horz" wrap="square" lIns="0" tIns="12700" rIns="0" bIns="0" rtlCol="0">
            <a:spAutoFit/>
          </a:bodyPr>
          <a:lstStyle/>
          <a:p>
            <a:pPr marL="12700">
              <a:lnSpc>
                <a:spcPct val="100000"/>
              </a:lnSpc>
              <a:spcBef>
                <a:spcPts val="100"/>
              </a:spcBef>
              <a:tabLst>
                <a:tab pos="1403985" algn="l"/>
                <a:tab pos="8241665" algn="l"/>
              </a:tabLst>
            </a:pPr>
            <a:r>
              <a:rPr sz="1800" strike="sngStrike" dirty="0">
                <a:solidFill>
                  <a:srgbClr val="CC0000"/>
                </a:solidFill>
                <a:latin typeface="Times New Roman" panose="02020603050405020304"/>
                <a:cs typeface="Times New Roman" panose="02020603050405020304"/>
              </a:rPr>
              <a:t> 	</a:t>
            </a:r>
            <a:r>
              <a:rPr sz="1800" b="1" strike="sngStrike" spc="-5" dirty="0">
                <a:solidFill>
                  <a:srgbClr val="CC0000"/>
                </a:solidFill>
                <a:latin typeface="Comic Sans MS" panose="030F0702030302020204"/>
                <a:cs typeface="Comic Sans MS" panose="030F0702030302020204"/>
              </a:rPr>
              <a:t>Attacker	</a:t>
            </a:r>
            <a:endParaRPr sz="1800">
              <a:latin typeface="Comic Sans MS" panose="030F0702030302020204"/>
              <a:cs typeface="Comic Sans MS" panose="030F0702030302020204"/>
            </a:endParaRPr>
          </a:p>
        </p:txBody>
      </p:sp>
      <p:sp>
        <p:nvSpPr>
          <p:cNvPr id="6" name="object 6"/>
          <p:cNvSpPr/>
          <p:nvPr/>
        </p:nvSpPr>
        <p:spPr>
          <a:xfrm>
            <a:off x="877862" y="2570911"/>
            <a:ext cx="492175" cy="42077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1778635" y="2017941"/>
            <a:ext cx="975042" cy="737006"/>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4665027" y="3387725"/>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9" name="object 9"/>
          <p:cNvSpPr txBox="1"/>
          <p:nvPr/>
        </p:nvSpPr>
        <p:spPr>
          <a:xfrm>
            <a:off x="1748264" y="3223972"/>
            <a:ext cx="344170" cy="162052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2. </a:t>
            </a:r>
            <a:r>
              <a:rPr sz="1800" spc="-5" dirty="0">
                <a:solidFill>
                  <a:srgbClr val="CC0000"/>
                </a:solidFill>
                <a:latin typeface="Comic Sans MS" panose="030F0702030302020204"/>
                <a:cs typeface="Comic Sans MS" panose="030F0702030302020204"/>
              </a:rPr>
              <a:t>Fake</a:t>
            </a:r>
            <a:r>
              <a:rPr sz="1800" spc="-65"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BitMap</a:t>
            </a:r>
            <a:endParaRPr sz="1800" dirty="0">
              <a:latin typeface="Comic Sans MS" panose="030F0702030302020204"/>
              <a:cs typeface="Comic Sans MS" panose="030F0702030302020204"/>
            </a:endParaRPr>
          </a:p>
        </p:txBody>
      </p:sp>
      <p:sp>
        <p:nvSpPr>
          <p:cNvPr id="10" name="object 10"/>
          <p:cNvSpPr txBox="1"/>
          <p:nvPr/>
        </p:nvSpPr>
        <p:spPr>
          <a:xfrm>
            <a:off x="2626577" y="3387725"/>
            <a:ext cx="344170" cy="143129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4. </a:t>
            </a:r>
            <a:r>
              <a:rPr sz="1800" spc="-5" dirty="0">
                <a:solidFill>
                  <a:srgbClr val="CC0000"/>
                </a:solidFill>
                <a:latin typeface="Comic Sans MS" panose="030F0702030302020204"/>
                <a:cs typeface="Comic Sans MS" panose="030F0702030302020204"/>
              </a:rPr>
              <a:t>Fake</a:t>
            </a:r>
            <a:r>
              <a:rPr sz="1800" spc="-7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Block</a:t>
            </a:r>
            <a:endParaRPr sz="1800" dirty="0">
              <a:latin typeface="Comic Sans MS" panose="030F0702030302020204"/>
              <a:cs typeface="Comic Sans MS" panose="030F0702030302020204"/>
            </a:endParaRPr>
          </a:p>
        </p:txBody>
      </p:sp>
      <p:sp>
        <p:nvSpPr>
          <p:cNvPr id="11" name="object 11"/>
          <p:cNvSpPr/>
          <p:nvPr/>
        </p:nvSpPr>
        <p:spPr>
          <a:xfrm>
            <a:off x="6896100" y="1954453"/>
            <a:ext cx="975042" cy="738898"/>
          </a:xfrm>
          <a:prstGeom prst="rect">
            <a:avLst/>
          </a:prstGeom>
          <a:blipFill>
            <a:blip r:embed="rId3" cstate="print"/>
            <a:stretch>
              <a:fillRect/>
            </a:stretch>
          </a:blipFill>
        </p:spPr>
        <p:txBody>
          <a:bodyPr wrap="square" lIns="0" tIns="0" rIns="0" bIns="0" rtlCol="0"/>
          <a:lstStyle/>
          <a:p/>
        </p:txBody>
      </p:sp>
      <p:sp>
        <p:nvSpPr>
          <p:cNvPr id="12" name="object 12"/>
          <p:cNvSpPr txBox="1"/>
          <p:nvPr/>
        </p:nvSpPr>
        <p:spPr>
          <a:xfrm>
            <a:off x="427990" y="1711325"/>
            <a:ext cx="2510155" cy="812800"/>
          </a:xfrm>
          <a:prstGeom prst="rect">
            <a:avLst/>
          </a:prstGeom>
        </p:spPr>
        <p:txBody>
          <a:bodyPr vert="horz" wrap="square" lIns="0" tIns="12700" rIns="0" bIns="0" rtlCol="0">
            <a:spAutoFit/>
          </a:bodyPr>
          <a:lstStyle/>
          <a:p>
            <a:pPr marL="1224915">
              <a:lnSpc>
                <a:spcPct val="100000"/>
              </a:lnSpc>
              <a:spcBef>
                <a:spcPts val="100"/>
              </a:spcBef>
            </a:pPr>
            <a:r>
              <a:rPr sz="1800" b="1" dirty="0">
                <a:latin typeface="Comic Sans MS" panose="030F0702030302020204"/>
                <a:cs typeface="Comic Sans MS" panose="030F0702030302020204"/>
              </a:rPr>
              <a:t>Victim</a:t>
            </a:r>
            <a:r>
              <a:rPr sz="1800" b="1" spc="-80" dirty="0">
                <a:latin typeface="Comic Sans MS" panose="030F0702030302020204"/>
                <a:cs typeface="Comic Sans MS" panose="030F0702030302020204"/>
              </a:rPr>
              <a:t> </a:t>
            </a:r>
            <a:r>
              <a:rPr sz="1800" b="1" spc="-5" dirty="0">
                <a:latin typeface="Comic Sans MS" panose="030F0702030302020204"/>
                <a:cs typeface="Comic Sans MS" panose="030F0702030302020204"/>
              </a:rPr>
              <a:t>Peer</a:t>
            </a:r>
            <a:endParaRPr sz="1800">
              <a:latin typeface="Comic Sans MS" panose="030F0702030302020204"/>
              <a:cs typeface="Comic Sans MS" panose="030F0702030302020204"/>
            </a:endParaRPr>
          </a:p>
          <a:p>
            <a:pPr marL="12700">
              <a:lnSpc>
                <a:spcPct val="100000"/>
              </a:lnSpc>
              <a:spcBef>
                <a:spcPts val="1875"/>
              </a:spcBef>
            </a:pPr>
            <a:r>
              <a:rPr sz="1800" dirty="0">
                <a:solidFill>
                  <a:srgbClr val="CC0000"/>
                </a:solidFill>
                <a:latin typeface="Comic Sans MS" panose="030F0702030302020204"/>
                <a:cs typeface="Comic Sans MS" panose="030F0702030302020204"/>
              </a:rPr>
              <a:t>5. </a:t>
            </a:r>
            <a:r>
              <a:rPr sz="1800" spc="-5" dirty="0">
                <a:solidFill>
                  <a:srgbClr val="CC0000"/>
                </a:solidFill>
                <a:latin typeface="Comic Sans MS" panose="030F0702030302020204"/>
                <a:cs typeface="Comic Sans MS" panose="030F0702030302020204"/>
              </a:rPr>
              <a:t>Hash</a:t>
            </a:r>
            <a:r>
              <a:rPr sz="1800" spc="-1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Fail</a:t>
            </a:r>
            <a:endParaRPr sz="1800">
              <a:latin typeface="Comic Sans MS" panose="030F0702030302020204"/>
              <a:cs typeface="Comic Sans MS" panose="030F0702030302020204"/>
            </a:endParaRPr>
          </a:p>
        </p:txBody>
      </p:sp>
      <p:sp>
        <p:nvSpPr>
          <p:cNvPr id="13" name="object 13"/>
          <p:cNvSpPr txBox="1"/>
          <p:nvPr/>
        </p:nvSpPr>
        <p:spPr>
          <a:xfrm>
            <a:off x="4739640" y="4716462"/>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14" name="object 14"/>
          <p:cNvSpPr/>
          <p:nvPr/>
        </p:nvSpPr>
        <p:spPr>
          <a:xfrm>
            <a:off x="2984500" y="2281275"/>
            <a:ext cx="3863975" cy="101600"/>
          </a:xfrm>
          <a:custGeom>
            <a:avLst/>
            <a:gdLst/>
            <a:ahLst/>
            <a:cxnLst/>
            <a:rect l="l" t="t" r="r" b="b"/>
            <a:pathLst>
              <a:path w="3863975" h="101600">
                <a:moveTo>
                  <a:pt x="89433" y="101536"/>
                </a:moveTo>
                <a:lnTo>
                  <a:pt x="87452" y="101422"/>
                </a:lnTo>
                <a:lnTo>
                  <a:pt x="85598" y="100698"/>
                </a:lnTo>
                <a:lnTo>
                  <a:pt x="0" y="50761"/>
                </a:lnTo>
                <a:lnTo>
                  <a:pt x="85598" y="825"/>
                </a:lnTo>
                <a:lnTo>
                  <a:pt x="87452" y="101"/>
                </a:lnTo>
                <a:lnTo>
                  <a:pt x="89433" y="0"/>
                </a:lnTo>
                <a:lnTo>
                  <a:pt x="91363" y="495"/>
                </a:lnTo>
                <a:lnTo>
                  <a:pt x="93027" y="1574"/>
                </a:lnTo>
                <a:lnTo>
                  <a:pt x="94284" y="3111"/>
                </a:lnTo>
                <a:lnTo>
                  <a:pt x="95008" y="4965"/>
                </a:lnTo>
                <a:lnTo>
                  <a:pt x="95123" y="6946"/>
                </a:lnTo>
                <a:lnTo>
                  <a:pt x="94614" y="8864"/>
                </a:lnTo>
                <a:lnTo>
                  <a:pt x="93535" y="10541"/>
                </a:lnTo>
                <a:lnTo>
                  <a:pt x="91998" y="11798"/>
                </a:lnTo>
                <a:lnTo>
                  <a:pt x="36089" y="44411"/>
                </a:lnTo>
                <a:lnTo>
                  <a:pt x="12598" y="44411"/>
                </a:lnTo>
                <a:lnTo>
                  <a:pt x="12598" y="57111"/>
                </a:lnTo>
                <a:lnTo>
                  <a:pt x="36089" y="57111"/>
                </a:lnTo>
                <a:lnTo>
                  <a:pt x="91998" y="89725"/>
                </a:lnTo>
                <a:lnTo>
                  <a:pt x="93535" y="90982"/>
                </a:lnTo>
                <a:lnTo>
                  <a:pt x="94614" y="92659"/>
                </a:lnTo>
                <a:lnTo>
                  <a:pt x="95123" y="94576"/>
                </a:lnTo>
                <a:lnTo>
                  <a:pt x="95008" y="96558"/>
                </a:lnTo>
                <a:lnTo>
                  <a:pt x="94284" y="98412"/>
                </a:lnTo>
                <a:lnTo>
                  <a:pt x="93027" y="99949"/>
                </a:lnTo>
                <a:lnTo>
                  <a:pt x="91363" y="101028"/>
                </a:lnTo>
                <a:lnTo>
                  <a:pt x="89433" y="101536"/>
                </a:lnTo>
                <a:close/>
              </a:path>
              <a:path w="3863975" h="101600">
                <a:moveTo>
                  <a:pt x="36089" y="57111"/>
                </a:moveTo>
                <a:lnTo>
                  <a:pt x="12598" y="57111"/>
                </a:lnTo>
                <a:lnTo>
                  <a:pt x="12598" y="44411"/>
                </a:lnTo>
                <a:lnTo>
                  <a:pt x="36089" y="44411"/>
                </a:lnTo>
                <a:lnTo>
                  <a:pt x="34609" y="45275"/>
                </a:lnTo>
                <a:lnTo>
                  <a:pt x="15798" y="45275"/>
                </a:lnTo>
                <a:lnTo>
                  <a:pt x="15798" y="56248"/>
                </a:lnTo>
                <a:lnTo>
                  <a:pt x="34609" y="56248"/>
                </a:lnTo>
                <a:lnTo>
                  <a:pt x="36089" y="57111"/>
                </a:lnTo>
                <a:close/>
              </a:path>
              <a:path w="3863975" h="101600">
                <a:moveTo>
                  <a:pt x="3863975" y="57111"/>
                </a:moveTo>
                <a:lnTo>
                  <a:pt x="36089" y="57111"/>
                </a:lnTo>
                <a:lnTo>
                  <a:pt x="25204" y="50761"/>
                </a:lnTo>
                <a:lnTo>
                  <a:pt x="36089" y="44411"/>
                </a:lnTo>
                <a:lnTo>
                  <a:pt x="3863975" y="44411"/>
                </a:lnTo>
                <a:lnTo>
                  <a:pt x="3863975" y="57111"/>
                </a:lnTo>
                <a:close/>
              </a:path>
              <a:path w="3863975" h="101600">
                <a:moveTo>
                  <a:pt x="15798" y="56248"/>
                </a:moveTo>
                <a:lnTo>
                  <a:pt x="15798" y="45275"/>
                </a:lnTo>
                <a:lnTo>
                  <a:pt x="25204" y="50761"/>
                </a:lnTo>
                <a:lnTo>
                  <a:pt x="15798" y="56248"/>
                </a:lnTo>
                <a:close/>
              </a:path>
              <a:path w="3863975" h="101600">
                <a:moveTo>
                  <a:pt x="25204" y="50761"/>
                </a:moveTo>
                <a:lnTo>
                  <a:pt x="15798" y="45275"/>
                </a:lnTo>
                <a:lnTo>
                  <a:pt x="34609" y="45275"/>
                </a:lnTo>
                <a:lnTo>
                  <a:pt x="25204" y="50761"/>
                </a:lnTo>
                <a:close/>
              </a:path>
              <a:path w="3863975" h="101600">
                <a:moveTo>
                  <a:pt x="34609" y="56248"/>
                </a:moveTo>
                <a:lnTo>
                  <a:pt x="15798" y="56248"/>
                </a:lnTo>
                <a:lnTo>
                  <a:pt x="25204" y="50761"/>
                </a:lnTo>
                <a:lnTo>
                  <a:pt x="34609" y="56248"/>
                </a:lnTo>
                <a:close/>
              </a:path>
            </a:pathLst>
          </a:custGeom>
          <a:solidFill>
            <a:srgbClr val="000000"/>
          </a:solidFill>
        </p:spPr>
        <p:txBody>
          <a:bodyPr wrap="square" lIns="0" tIns="0" rIns="0" bIns="0" rtlCol="0"/>
          <a:lstStyle/>
          <a:p/>
        </p:txBody>
      </p:sp>
      <p:sp>
        <p:nvSpPr>
          <p:cNvPr id="15" name="object 15"/>
          <p:cNvSpPr/>
          <p:nvPr/>
        </p:nvSpPr>
        <p:spPr>
          <a:xfrm>
            <a:off x="2984500" y="2424112"/>
            <a:ext cx="1109980" cy="1310640"/>
          </a:xfrm>
          <a:custGeom>
            <a:avLst/>
            <a:gdLst/>
            <a:ahLst/>
            <a:cxnLst/>
            <a:rect l="l" t="t" r="r" b="b"/>
            <a:pathLst>
              <a:path w="1109979" h="1310639">
                <a:moveTo>
                  <a:pt x="22517" y="102793"/>
                </a:moveTo>
                <a:lnTo>
                  <a:pt x="0" y="0"/>
                </a:lnTo>
                <a:lnTo>
                  <a:pt x="15580" y="5524"/>
                </a:lnTo>
                <a:lnTo>
                  <a:pt x="12992" y="5524"/>
                </a:lnTo>
                <a:lnTo>
                  <a:pt x="3289" y="13728"/>
                </a:lnTo>
                <a:lnTo>
                  <a:pt x="18454" y="31660"/>
                </a:lnTo>
                <a:lnTo>
                  <a:pt x="29654" y="95415"/>
                </a:lnTo>
                <a:lnTo>
                  <a:pt x="29626" y="97612"/>
                </a:lnTo>
                <a:lnTo>
                  <a:pt x="29108" y="99301"/>
                </a:lnTo>
                <a:lnTo>
                  <a:pt x="27965" y="100926"/>
                </a:lnTo>
                <a:lnTo>
                  <a:pt x="26377" y="102120"/>
                </a:lnTo>
                <a:lnTo>
                  <a:pt x="24498" y="102768"/>
                </a:lnTo>
                <a:lnTo>
                  <a:pt x="22517" y="102793"/>
                </a:lnTo>
                <a:close/>
              </a:path>
              <a:path w="1109979" h="1310639">
                <a:moveTo>
                  <a:pt x="18454" y="31660"/>
                </a:moveTo>
                <a:lnTo>
                  <a:pt x="3289" y="13728"/>
                </a:lnTo>
                <a:lnTo>
                  <a:pt x="12992" y="5524"/>
                </a:lnTo>
                <a:lnTo>
                  <a:pt x="15526" y="8521"/>
                </a:lnTo>
                <a:lnTo>
                  <a:pt x="14389" y="8521"/>
                </a:lnTo>
                <a:lnTo>
                  <a:pt x="6019" y="15608"/>
                </a:lnTo>
                <a:lnTo>
                  <a:pt x="16272" y="19243"/>
                </a:lnTo>
                <a:lnTo>
                  <a:pt x="18454" y="31660"/>
                </a:lnTo>
                <a:close/>
              </a:path>
              <a:path w="1109979" h="1310639">
                <a:moveTo>
                  <a:pt x="91109" y="45453"/>
                </a:moveTo>
                <a:lnTo>
                  <a:pt x="89166" y="45085"/>
                </a:lnTo>
                <a:lnTo>
                  <a:pt x="28156" y="23456"/>
                </a:lnTo>
                <a:lnTo>
                  <a:pt x="12992" y="5524"/>
                </a:lnTo>
                <a:lnTo>
                  <a:pt x="15580" y="5524"/>
                </a:lnTo>
                <a:lnTo>
                  <a:pt x="93408" y="33121"/>
                </a:lnTo>
                <a:lnTo>
                  <a:pt x="97624" y="39268"/>
                </a:lnTo>
                <a:lnTo>
                  <a:pt x="97269" y="41224"/>
                </a:lnTo>
                <a:lnTo>
                  <a:pt x="96316" y="42976"/>
                </a:lnTo>
                <a:lnTo>
                  <a:pt x="94881" y="44335"/>
                </a:lnTo>
                <a:lnTo>
                  <a:pt x="93078" y="45199"/>
                </a:lnTo>
                <a:lnTo>
                  <a:pt x="91109" y="45453"/>
                </a:lnTo>
                <a:close/>
              </a:path>
              <a:path w="1109979" h="1310639">
                <a:moveTo>
                  <a:pt x="16272" y="19243"/>
                </a:moveTo>
                <a:lnTo>
                  <a:pt x="6019" y="15608"/>
                </a:lnTo>
                <a:lnTo>
                  <a:pt x="14389" y="8521"/>
                </a:lnTo>
                <a:lnTo>
                  <a:pt x="16272" y="19243"/>
                </a:lnTo>
                <a:close/>
              </a:path>
              <a:path w="1109979" h="1310639">
                <a:moveTo>
                  <a:pt x="28156" y="23456"/>
                </a:moveTo>
                <a:lnTo>
                  <a:pt x="16272" y="19243"/>
                </a:lnTo>
                <a:lnTo>
                  <a:pt x="14389" y="8521"/>
                </a:lnTo>
                <a:lnTo>
                  <a:pt x="15526" y="8521"/>
                </a:lnTo>
                <a:lnTo>
                  <a:pt x="28156" y="23456"/>
                </a:lnTo>
                <a:close/>
              </a:path>
              <a:path w="1109979" h="1310639">
                <a:moveTo>
                  <a:pt x="1100048" y="1310614"/>
                </a:moveTo>
                <a:lnTo>
                  <a:pt x="18454" y="31660"/>
                </a:lnTo>
                <a:lnTo>
                  <a:pt x="16272" y="19243"/>
                </a:lnTo>
                <a:lnTo>
                  <a:pt x="28156" y="23456"/>
                </a:lnTo>
                <a:lnTo>
                  <a:pt x="1109751" y="1302410"/>
                </a:lnTo>
                <a:lnTo>
                  <a:pt x="1100048" y="1310614"/>
                </a:lnTo>
                <a:close/>
              </a:path>
            </a:pathLst>
          </a:custGeom>
          <a:solidFill>
            <a:srgbClr val="000000"/>
          </a:solidFill>
        </p:spPr>
        <p:txBody>
          <a:bodyPr wrap="square" lIns="0" tIns="0" rIns="0" bIns="0" rtlCol="0"/>
          <a:lstStyle/>
          <a:p/>
        </p:txBody>
      </p:sp>
      <p:sp>
        <p:nvSpPr>
          <p:cNvPr id="16" name="object 16"/>
          <p:cNvSpPr/>
          <p:nvPr/>
        </p:nvSpPr>
        <p:spPr>
          <a:xfrm>
            <a:off x="3005137" y="2565400"/>
            <a:ext cx="1523365" cy="2554605"/>
          </a:xfrm>
          <a:custGeom>
            <a:avLst/>
            <a:gdLst/>
            <a:ahLst/>
            <a:cxnLst/>
            <a:rect l="l" t="t" r="r" b="b"/>
            <a:pathLst>
              <a:path w="1523364" h="2554604">
                <a:moveTo>
                  <a:pt x="7251" y="105397"/>
                </a:moveTo>
                <a:lnTo>
                  <a:pt x="0" y="0"/>
                </a:lnTo>
                <a:lnTo>
                  <a:pt x="13678" y="7581"/>
                </a:lnTo>
                <a:lnTo>
                  <a:pt x="11899" y="7581"/>
                </a:lnTo>
                <a:lnTo>
                  <a:pt x="990" y="14071"/>
                </a:lnTo>
                <a:lnTo>
                  <a:pt x="12991" y="34245"/>
                </a:lnTo>
                <a:lnTo>
                  <a:pt x="13550" y="98983"/>
                </a:lnTo>
                <a:lnTo>
                  <a:pt x="13258" y="100952"/>
                </a:lnTo>
                <a:lnTo>
                  <a:pt x="12369" y="102730"/>
                </a:lnTo>
                <a:lnTo>
                  <a:pt x="10972" y="104152"/>
                </a:lnTo>
                <a:lnTo>
                  <a:pt x="9220" y="105067"/>
                </a:lnTo>
                <a:lnTo>
                  <a:pt x="7251" y="105397"/>
                </a:lnTo>
                <a:close/>
              </a:path>
              <a:path w="1523364" h="2554604">
                <a:moveTo>
                  <a:pt x="12991" y="34245"/>
                </a:moveTo>
                <a:lnTo>
                  <a:pt x="990" y="14071"/>
                </a:lnTo>
                <a:lnTo>
                  <a:pt x="11899" y="7581"/>
                </a:lnTo>
                <a:lnTo>
                  <a:pt x="13803" y="10782"/>
                </a:lnTo>
                <a:lnTo>
                  <a:pt x="12788" y="10782"/>
                </a:lnTo>
                <a:lnTo>
                  <a:pt x="3365" y="16382"/>
                </a:lnTo>
                <a:lnTo>
                  <a:pt x="12882" y="21657"/>
                </a:lnTo>
                <a:lnTo>
                  <a:pt x="12991" y="34245"/>
                </a:lnTo>
                <a:close/>
              </a:path>
              <a:path w="1523364" h="2554604">
                <a:moveTo>
                  <a:pt x="84378" y="59893"/>
                </a:moveTo>
                <a:lnTo>
                  <a:pt x="82397" y="59829"/>
                </a:lnTo>
                <a:lnTo>
                  <a:pt x="80530" y="59143"/>
                </a:lnTo>
                <a:lnTo>
                  <a:pt x="23907" y="27766"/>
                </a:lnTo>
                <a:lnTo>
                  <a:pt x="11899" y="7581"/>
                </a:lnTo>
                <a:lnTo>
                  <a:pt x="13678" y="7581"/>
                </a:lnTo>
                <a:lnTo>
                  <a:pt x="86677" y="48044"/>
                </a:lnTo>
                <a:lnTo>
                  <a:pt x="88252" y="49263"/>
                </a:lnTo>
                <a:lnTo>
                  <a:pt x="89357" y="50914"/>
                </a:lnTo>
                <a:lnTo>
                  <a:pt x="89903" y="52819"/>
                </a:lnTo>
                <a:lnTo>
                  <a:pt x="89839" y="54800"/>
                </a:lnTo>
                <a:lnTo>
                  <a:pt x="89154" y="56667"/>
                </a:lnTo>
                <a:lnTo>
                  <a:pt x="87934" y="58242"/>
                </a:lnTo>
                <a:lnTo>
                  <a:pt x="86283" y="59347"/>
                </a:lnTo>
                <a:lnTo>
                  <a:pt x="84378" y="59893"/>
                </a:lnTo>
                <a:close/>
              </a:path>
              <a:path w="1523364" h="2554604">
                <a:moveTo>
                  <a:pt x="12882" y="21657"/>
                </a:moveTo>
                <a:lnTo>
                  <a:pt x="3365" y="16382"/>
                </a:lnTo>
                <a:lnTo>
                  <a:pt x="12788" y="10782"/>
                </a:lnTo>
                <a:lnTo>
                  <a:pt x="12882" y="21657"/>
                </a:lnTo>
                <a:close/>
              </a:path>
              <a:path w="1523364" h="2554604">
                <a:moveTo>
                  <a:pt x="23907" y="27766"/>
                </a:moveTo>
                <a:lnTo>
                  <a:pt x="12882" y="21657"/>
                </a:lnTo>
                <a:lnTo>
                  <a:pt x="12788" y="10782"/>
                </a:lnTo>
                <a:lnTo>
                  <a:pt x="13803" y="10782"/>
                </a:lnTo>
                <a:lnTo>
                  <a:pt x="23907" y="27766"/>
                </a:lnTo>
                <a:close/>
              </a:path>
              <a:path w="1523364" h="2554604">
                <a:moveTo>
                  <a:pt x="1512189" y="2554363"/>
                </a:moveTo>
                <a:lnTo>
                  <a:pt x="12991" y="34245"/>
                </a:lnTo>
                <a:lnTo>
                  <a:pt x="12882" y="21657"/>
                </a:lnTo>
                <a:lnTo>
                  <a:pt x="23907" y="27766"/>
                </a:lnTo>
                <a:lnTo>
                  <a:pt x="1523111" y="2547861"/>
                </a:lnTo>
                <a:lnTo>
                  <a:pt x="1512189" y="2554363"/>
                </a:lnTo>
                <a:close/>
              </a:path>
            </a:pathLst>
          </a:custGeom>
          <a:solidFill>
            <a:srgbClr val="000000"/>
          </a:solidFill>
        </p:spPr>
        <p:txBody>
          <a:bodyPr wrap="square" lIns="0" tIns="0" rIns="0" bIns="0" rtlCol="0"/>
          <a:lstStyle/>
          <a:p/>
        </p:txBody>
      </p:sp>
      <p:sp>
        <p:nvSpPr>
          <p:cNvPr id="17" name="object 17"/>
          <p:cNvSpPr/>
          <p:nvPr/>
        </p:nvSpPr>
        <p:spPr>
          <a:xfrm>
            <a:off x="2828523" y="2737643"/>
            <a:ext cx="101600" cy="2365375"/>
          </a:xfrm>
          <a:custGeom>
            <a:avLst/>
            <a:gdLst/>
            <a:ahLst/>
            <a:cxnLst/>
            <a:rect l="l" t="t" r="r" b="b"/>
            <a:pathLst>
              <a:path w="101600" h="2365375">
                <a:moveTo>
                  <a:pt x="6930" y="95097"/>
                </a:moveTo>
                <a:lnTo>
                  <a:pt x="0" y="89471"/>
                </a:lnTo>
                <a:lnTo>
                  <a:pt x="97" y="87426"/>
                </a:lnTo>
                <a:lnTo>
                  <a:pt x="821" y="85572"/>
                </a:lnTo>
                <a:lnTo>
                  <a:pt x="50808" y="0"/>
                </a:lnTo>
                <a:lnTo>
                  <a:pt x="58145" y="12598"/>
                </a:lnTo>
                <a:lnTo>
                  <a:pt x="44445" y="12598"/>
                </a:lnTo>
                <a:lnTo>
                  <a:pt x="44430" y="36096"/>
                </a:lnTo>
                <a:lnTo>
                  <a:pt x="11739" y="92024"/>
                </a:lnTo>
                <a:lnTo>
                  <a:pt x="10524" y="93510"/>
                </a:lnTo>
                <a:lnTo>
                  <a:pt x="8847" y="94589"/>
                </a:lnTo>
                <a:lnTo>
                  <a:pt x="6930" y="95097"/>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73"/>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p:txBody>
      </p:sp>
      <p:sp>
        <p:nvSpPr>
          <p:cNvPr id="18" name="object 18"/>
          <p:cNvSpPr/>
          <p:nvPr/>
        </p:nvSpPr>
        <p:spPr>
          <a:xfrm>
            <a:off x="1975385" y="2754430"/>
            <a:ext cx="101600" cy="2365375"/>
          </a:xfrm>
          <a:custGeom>
            <a:avLst/>
            <a:gdLst/>
            <a:ahLst/>
            <a:cxnLst/>
            <a:rect l="l" t="t" r="r" b="b"/>
            <a:pathLst>
              <a:path w="101600" h="2365375">
                <a:moveTo>
                  <a:pt x="6930" y="95084"/>
                </a:moveTo>
                <a:lnTo>
                  <a:pt x="0" y="89471"/>
                </a:lnTo>
                <a:lnTo>
                  <a:pt x="97" y="87414"/>
                </a:lnTo>
                <a:lnTo>
                  <a:pt x="821" y="85572"/>
                </a:lnTo>
                <a:lnTo>
                  <a:pt x="50808" y="0"/>
                </a:lnTo>
                <a:lnTo>
                  <a:pt x="58145" y="12598"/>
                </a:lnTo>
                <a:lnTo>
                  <a:pt x="44445" y="12598"/>
                </a:lnTo>
                <a:lnTo>
                  <a:pt x="44430" y="36096"/>
                </a:lnTo>
                <a:lnTo>
                  <a:pt x="11739" y="92024"/>
                </a:lnTo>
                <a:lnTo>
                  <a:pt x="10524" y="93510"/>
                </a:lnTo>
                <a:lnTo>
                  <a:pt x="8847" y="94589"/>
                </a:lnTo>
                <a:lnTo>
                  <a:pt x="6930" y="95084"/>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60"/>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p:txBody>
      </p:sp>
      <p:sp>
        <p:nvSpPr>
          <p:cNvPr id="19" name="object 19"/>
          <p:cNvSpPr/>
          <p:nvPr/>
        </p:nvSpPr>
        <p:spPr>
          <a:xfrm>
            <a:off x="2449904" y="2770105"/>
            <a:ext cx="101600" cy="2300605"/>
          </a:xfrm>
          <a:custGeom>
            <a:avLst/>
            <a:gdLst/>
            <a:ahLst/>
            <a:cxnLst/>
            <a:rect l="l" t="t" r="r" b="b"/>
            <a:pathLst>
              <a:path w="101600" h="2300604">
                <a:moveTo>
                  <a:pt x="50728" y="2275077"/>
                </a:moveTo>
                <a:lnTo>
                  <a:pt x="44389" y="2264195"/>
                </a:lnTo>
                <a:lnTo>
                  <a:pt x="45948" y="0"/>
                </a:lnTo>
                <a:lnTo>
                  <a:pt x="58648" y="0"/>
                </a:lnTo>
                <a:lnTo>
                  <a:pt x="57087" y="2264195"/>
                </a:lnTo>
                <a:lnTo>
                  <a:pt x="50728" y="2275077"/>
                </a:lnTo>
                <a:close/>
              </a:path>
              <a:path w="101600" h="2300604">
                <a:moveTo>
                  <a:pt x="50711" y="2300287"/>
                </a:moveTo>
                <a:lnTo>
                  <a:pt x="838" y="2214651"/>
                </a:lnTo>
                <a:lnTo>
                  <a:pt x="114" y="2212797"/>
                </a:lnTo>
                <a:lnTo>
                  <a:pt x="0" y="2210816"/>
                </a:lnTo>
                <a:lnTo>
                  <a:pt x="507" y="2208898"/>
                </a:lnTo>
                <a:lnTo>
                  <a:pt x="1587" y="2207221"/>
                </a:lnTo>
                <a:lnTo>
                  <a:pt x="3124" y="2205964"/>
                </a:lnTo>
                <a:lnTo>
                  <a:pt x="4978" y="2205253"/>
                </a:lnTo>
                <a:lnTo>
                  <a:pt x="6959" y="2205139"/>
                </a:lnTo>
                <a:lnTo>
                  <a:pt x="8877" y="2205647"/>
                </a:lnTo>
                <a:lnTo>
                  <a:pt x="10553" y="2206713"/>
                </a:lnTo>
                <a:lnTo>
                  <a:pt x="11840" y="2208314"/>
                </a:lnTo>
                <a:lnTo>
                  <a:pt x="44387" y="2264190"/>
                </a:lnTo>
                <a:lnTo>
                  <a:pt x="44373" y="2287676"/>
                </a:lnTo>
                <a:lnTo>
                  <a:pt x="58072" y="2287689"/>
                </a:lnTo>
                <a:lnTo>
                  <a:pt x="50711" y="2300287"/>
                </a:lnTo>
                <a:close/>
              </a:path>
              <a:path w="101600" h="2300604">
                <a:moveTo>
                  <a:pt x="58072" y="2287689"/>
                </a:moveTo>
                <a:lnTo>
                  <a:pt x="57073" y="2287689"/>
                </a:lnTo>
                <a:lnTo>
                  <a:pt x="57089" y="2264190"/>
                </a:lnTo>
                <a:lnTo>
                  <a:pt x="89779" y="2208263"/>
                </a:lnTo>
                <a:lnTo>
                  <a:pt x="90995" y="2206777"/>
                </a:lnTo>
                <a:lnTo>
                  <a:pt x="92671" y="2205697"/>
                </a:lnTo>
                <a:lnTo>
                  <a:pt x="94589" y="2205202"/>
                </a:lnTo>
                <a:lnTo>
                  <a:pt x="96570" y="2205316"/>
                </a:lnTo>
                <a:lnTo>
                  <a:pt x="98425" y="2206028"/>
                </a:lnTo>
                <a:lnTo>
                  <a:pt x="99961" y="2207285"/>
                </a:lnTo>
                <a:lnTo>
                  <a:pt x="101041" y="2208961"/>
                </a:lnTo>
                <a:lnTo>
                  <a:pt x="101520" y="2210816"/>
                </a:lnTo>
                <a:lnTo>
                  <a:pt x="101422" y="2212873"/>
                </a:lnTo>
                <a:lnTo>
                  <a:pt x="100711" y="2214714"/>
                </a:lnTo>
                <a:lnTo>
                  <a:pt x="58072" y="2287689"/>
                </a:lnTo>
                <a:close/>
              </a:path>
              <a:path w="101600" h="2300604">
                <a:moveTo>
                  <a:pt x="57076" y="2284488"/>
                </a:moveTo>
                <a:lnTo>
                  <a:pt x="56202" y="2284476"/>
                </a:lnTo>
                <a:lnTo>
                  <a:pt x="50728" y="2275077"/>
                </a:lnTo>
                <a:lnTo>
                  <a:pt x="57089" y="2264190"/>
                </a:lnTo>
                <a:lnTo>
                  <a:pt x="57076" y="2284488"/>
                </a:lnTo>
                <a:close/>
              </a:path>
              <a:path w="101600" h="2300604">
                <a:moveTo>
                  <a:pt x="57073" y="2287689"/>
                </a:moveTo>
                <a:lnTo>
                  <a:pt x="44373" y="2287676"/>
                </a:lnTo>
                <a:lnTo>
                  <a:pt x="44389" y="2264195"/>
                </a:lnTo>
                <a:lnTo>
                  <a:pt x="50728" y="2275077"/>
                </a:lnTo>
                <a:lnTo>
                  <a:pt x="45237" y="2284476"/>
                </a:lnTo>
                <a:lnTo>
                  <a:pt x="57076" y="2284488"/>
                </a:lnTo>
                <a:lnTo>
                  <a:pt x="57073" y="2287689"/>
                </a:lnTo>
                <a:close/>
              </a:path>
              <a:path w="101600" h="2300604">
                <a:moveTo>
                  <a:pt x="56210" y="2284488"/>
                </a:moveTo>
                <a:lnTo>
                  <a:pt x="45237" y="2284476"/>
                </a:lnTo>
                <a:lnTo>
                  <a:pt x="50728" y="2275077"/>
                </a:lnTo>
                <a:lnTo>
                  <a:pt x="56210" y="2284488"/>
                </a:lnTo>
                <a:close/>
              </a:path>
            </a:pathLst>
          </a:custGeom>
          <a:solidFill>
            <a:srgbClr val="000000"/>
          </a:solidFill>
        </p:spPr>
        <p:txBody>
          <a:bodyPr wrap="square" lIns="0" tIns="0" rIns="0" bIns="0" rtlCol="0"/>
          <a:lstStyle/>
          <a:p/>
        </p:txBody>
      </p:sp>
      <p:sp>
        <p:nvSpPr>
          <p:cNvPr id="20" name="object 20"/>
          <p:cNvSpPr/>
          <p:nvPr/>
        </p:nvSpPr>
        <p:spPr>
          <a:xfrm>
            <a:off x="1752600" y="5243169"/>
            <a:ext cx="983792" cy="744562"/>
          </a:xfrm>
          <a:prstGeom prst="rect">
            <a:avLst/>
          </a:prstGeom>
          <a:blipFill>
            <a:blip r:embed="rId4" cstate="print"/>
            <a:stretch>
              <a:fillRect/>
            </a:stretch>
          </a:blipFill>
        </p:spPr>
        <p:txBody>
          <a:bodyPr wrap="square" lIns="0" tIns="0" rIns="0" bIns="0" rtlCol="0"/>
          <a:lstStyle/>
          <a:p/>
        </p:txBody>
      </p:sp>
      <p:sp>
        <p:nvSpPr>
          <p:cNvPr id="21" name="object 21"/>
          <p:cNvSpPr txBox="1"/>
          <p:nvPr/>
        </p:nvSpPr>
        <p:spPr>
          <a:xfrm>
            <a:off x="4536440" y="1995487"/>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22" name="object 22"/>
          <p:cNvSpPr/>
          <p:nvPr/>
        </p:nvSpPr>
        <p:spPr>
          <a:xfrm>
            <a:off x="4089400" y="3723481"/>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p:txBody>
      </p:sp>
      <p:sp>
        <p:nvSpPr>
          <p:cNvPr id="23" name="object 23"/>
          <p:cNvSpPr/>
          <p:nvPr/>
        </p:nvSpPr>
        <p:spPr>
          <a:xfrm>
            <a:off x="4497387" y="5103018"/>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p:txBody>
      </p:sp>
      <p:sp>
        <p:nvSpPr>
          <p:cNvPr id="24" name="object 24"/>
          <p:cNvSpPr/>
          <p:nvPr/>
        </p:nvSpPr>
        <p:spPr>
          <a:xfrm>
            <a:off x="7505700" y="4698352"/>
            <a:ext cx="975042" cy="816940"/>
          </a:xfrm>
          <a:prstGeom prst="rect">
            <a:avLst/>
          </a:prstGeom>
          <a:blipFill>
            <a:blip r:embed="rId5" cstate="print"/>
            <a:stretch>
              <a:fillRect/>
            </a:stretch>
          </a:blipFill>
        </p:spPr>
        <p:txBody>
          <a:bodyPr wrap="square" lIns="0" tIns="0" rIns="0" bIns="0" rtlCol="0"/>
          <a:lstStyle/>
          <a:p/>
        </p:txBody>
      </p:sp>
      <p:sp>
        <p:nvSpPr>
          <p:cNvPr id="25" name="object 25"/>
          <p:cNvSpPr/>
          <p:nvPr/>
        </p:nvSpPr>
        <p:spPr>
          <a:xfrm>
            <a:off x="7124700" y="3326180"/>
            <a:ext cx="900036" cy="754011"/>
          </a:xfrm>
          <a:prstGeom prst="rect">
            <a:avLst/>
          </a:prstGeom>
          <a:blipFill>
            <a:blip r:embed="rId6" cstate="print"/>
            <a:stretch>
              <a:fillRect/>
            </a:stretch>
          </a:blipFill>
        </p:spPr>
        <p:txBody>
          <a:bodyPr wrap="square" lIns="0" tIns="0" rIns="0" bIns="0" rtlCol="0"/>
          <a:lstStyle/>
          <a:p/>
        </p:txBody>
      </p:sp>
      <p:sp>
        <p:nvSpPr>
          <p:cNvPr id="28" name="object 2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grpSp>
        <p:nvGrpSpPr>
          <p:cNvPr id="32" name="组合 31"/>
          <p:cNvGrpSpPr/>
          <p:nvPr/>
        </p:nvGrpSpPr>
        <p:grpSpPr>
          <a:xfrm>
            <a:off x="1209441" y="2838795"/>
            <a:ext cx="553998" cy="2362200"/>
            <a:chOff x="1209441" y="2838795"/>
            <a:chExt cx="553998" cy="2362200"/>
          </a:xfrm>
        </p:grpSpPr>
        <p:sp>
          <p:nvSpPr>
            <p:cNvPr id="26" name="object 26"/>
            <p:cNvSpPr/>
            <p:nvPr/>
          </p:nvSpPr>
          <p:spPr>
            <a:xfrm>
              <a:off x="1455733" y="2838795"/>
              <a:ext cx="76200" cy="2362200"/>
            </a:xfrm>
            <a:custGeom>
              <a:avLst/>
              <a:gdLst/>
              <a:ahLst/>
              <a:cxnLst/>
              <a:rect l="l" t="t" r="r" b="b"/>
              <a:pathLst>
                <a:path w="76200" h="2362200">
                  <a:moveTo>
                    <a:pt x="31750" y="76200"/>
                  </a:moveTo>
                  <a:lnTo>
                    <a:pt x="0" y="76200"/>
                  </a:lnTo>
                  <a:lnTo>
                    <a:pt x="38100" y="0"/>
                  </a:lnTo>
                  <a:lnTo>
                    <a:pt x="66675" y="57150"/>
                  </a:lnTo>
                  <a:lnTo>
                    <a:pt x="31750" y="57150"/>
                  </a:lnTo>
                  <a:lnTo>
                    <a:pt x="31750" y="76200"/>
                  </a:lnTo>
                  <a:close/>
                </a:path>
                <a:path w="76200" h="2362200">
                  <a:moveTo>
                    <a:pt x="44450" y="2305050"/>
                  </a:moveTo>
                  <a:lnTo>
                    <a:pt x="31750" y="2305050"/>
                  </a:lnTo>
                  <a:lnTo>
                    <a:pt x="31750" y="57150"/>
                  </a:lnTo>
                  <a:lnTo>
                    <a:pt x="44450" y="57150"/>
                  </a:lnTo>
                  <a:lnTo>
                    <a:pt x="44450" y="2305050"/>
                  </a:lnTo>
                  <a:close/>
                </a:path>
                <a:path w="76200" h="2362200">
                  <a:moveTo>
                    <a:pt x="76200" y="76200"/>
                  </a:moveTo>
                  <a:lnTo>
                    <a:pt x="44450" y="76200"/>
                  </a:lnTo>
                  <a:lnTo>
                    <a:pt x="44450" y="57150"/>
                  </a:lnTo>
                  <a:lnTo>
                    <a:pt x="66675" y="57150"/>
                  </a:lnTo>
                  <a:lnTo>
                    <a:pt x="76200" y="76200"/>
                  </a:lnTo>
                  <a:close/>
                </a:path>
                <a:path w="76200" h="2362200">
                  <a:moveTo>
                    <a:pt x="38100" y="2362200"/>
                  </a:moveTo>
                  <a:lnTo>
                    <a:pt x="0" y="2286000"/>
                  </a:lnTo>
                  <a:lnTo>
                    <a:pt x="31750" y="2286000"/>
                  </a:lnTo>
                  <a:lnTo>
                    <a:pt x="31750" y="2305050"/>
                  </a:lnTo>
                  <a:lnTo>
                    <a:pt x="66675" y="2305050"/>
                  </a:lnTo>
                  <a:lnTo>
                    <a:pt x="38100" y="2362200"/>
                  </a:lnTo>
                  <a:close/>
                </a:path>
                <a:path w="76200" h="2362200">
                  <a:moveTo>
                    <a:pt x="66675" y="2305050"/>
                  </a:moveTo>
                  <a:lnTo>
                    <a:pt x="44450" y="2305050"/>
                  </a:lnTo>
                  <a:lnTo>
                    <a:pt x="44450" y="2286000"/>
                  </a:lnTo>
                  <a:lnTo>
                    <a:pt x="76200" y="2286000"/>
                  </a:lnTo>
                  <a:lnTo>
                    <a:pt x="66675" y="2305050"/>
                  </a:lnTo>
                  <a:close/>
                </a:path>
              </a:pathLst>
            </a:custGeom>
            <a:solidFill>
              <a:srgbClr val="FF3333"/>
            </a:solidFill>
          </p:spPr>
          <p:txBody>
            <a:bodyPr wrap="square" lIns="0" tIns="0" rIns="0" bIns="0" rtlCol="0"/>
            <a:lstStyle/>
            <a:p/>
          </p:txBody>
        </p:sp>
        <p:sp>
          <p:nvSpPr>
            <p:cNvPr id="30" name="object 9"/>
            <p:cNvSpPr txBox="1"/>
            <p:nvPr/>
          </p:nvSpPr>
          <p:spPr>
            <a:xfrm>
              <a:off x="1209441" y="3150161"/>
              <a:ext cx="553998" cy="1620520"/>
            </a:xfrm>
            <a:prstGeom prst="rect">
              <a:avLst/>
            </a:prstGeom>
          </p:spPr>
          <p:txBody>
            <a:bodyPr vert="vert270" wrap="square" lIns="0" tIns="35560" rIns="0" bIns="0" rtlCol="0">
              <a:spAutoFit/>
            </a:bodyPr>
            <a:lstStyle/>
            <a:p>
              <a:pPr marL="12700">
                <a:spcBef>
                  <a:spcPts val="280"/>
                </a:spcBef>
              </a:pPr>
              <a:r>
                <a:rPr sz="1800" dirty="0" smtClean="0">
                  <a:solidFill>
                    <a:srgbClr val="CC0000"/>
                  </a:solidFill>
                  <a:latin typeface="Comic Sans MS" panose="030F0702030302020204"/>
                  <a:cs typeface="Comic Sans MS" panose="030F0702030302020204"/>
                </a:rPr>
                <a:t> </a:t>
              </a:r>
              <a:r>
                <a:rPr lang="en-US" sz="1800" spc="-5" dirty="0">
                  <a:solidFill>
                    <a:srgbClr val="CC0000"/>
                  </a:solidFill>
                  <a:latin typeface="Comic Sans MS" panose="030F0702030302020204"/>
                  <a:cs typeface="Comic Sans MS" panose="030F0702030302020204"/>
                </a:rPr>
                <a:t>1.TC P  Connection</a:t>
              </a:r>
              <a:endParaRPr lang="en-US" sz="1800" spc="-5" dirty="0">
                <a:solidFill>
                  <a:srgbClr val="CC0000"/>
                </a:solidFill>
                <a:latin typeface="Comic Sans MS" panose="030F0702030302020204"/>
                <a:cs typeface="Comic Sans MS" panose="030F0702030302020204"/>
              </a:endParaRPr>
            </a:p>
          </p:txBody>
        </p:sp>
      </p:grpSp>
      <p:sp>
        <p:nvSpPr>
          <p:cNvPr id="33" name="object 27"/>
          <p:cNvSpPr txBox="1"/>
          <p:nvPr/>
        </p:nvSpPr>
        <p:spPr>
          <a:xfrm>
            <a:off x="2213510" y="2557823"/>
            <a:ext cx="415498" cy="1881505"/>
          </a:xfrm>
          <a:prstGeom prst="rect">
            <a:avLst/>
          </a:prstGeom>
        </p:spPr>
        <p:txBody>
          <a:bodyPr vert="vert270" wrap="square" lIns="0" tIns="35560" rIns="0" bIns="0" rtlCol="0">
            <a:spAutoFit/>
          </a:bodyPr>
          <a:lstStyle/>
          <a:p>
            <a:pPr marL="12700">
              <a:lnSpc>
                <a:spcPct val="100000"/>
              </a:lnSpc>
              <a:spcBef>
                <a:spcPts val="280"/>
              </a:spcBef>
            </a:pPr>
            <a:r>
              <a:rPr sz="2700" spc="-502" baseline="-11000" dirty="0" smtClean="0">
                <a:latin typeface="Comic Sans MS" panose="030F0702030302020204"/>
                <a:cs typeface="Comic Sans MS" panose="030F0702030302020204"/>
              </a:rPr>
              <a:t>3</a:t>
            </a:r>
            <a:r>
              <a:rPr lang="en-US" sz="2700" spc="-502" baseline="-11000" dirty="0" smtClean="0">
                <a:latin typeface="Comic Sans MS" panose="030F0702030302020204"/>
                <a:cs typeface="Comic Sans MS" panose="030F0702030302020204"/>
              </a:rPr>
              <a:t>    B l o c k</a:t>
            </a:r>
            <a:r>
              <a:rPr lang="en-US" sz="2700" spc="-502" dirty="0" smtClean="0">
                <a:latin typeface="Comic Sans MS" panose="030F0702030302020204"/>
                <a:cs typeface="Comic Sans MS" panose="030F0702030302020204"/>
              </a:rPr>
              <a:t>  </a:t>
            </a:r>
            <a:r>
              <a:rPr lang="en-US" sz="2000" spc="-502" dirty="0" smtClean="0">
                <a:latin typeface="Comic Sans MS" panose="030F0702030302020204"/>
                <a:cs typeface="Comic Sans MS" panose="030F0702030302020204"/>
              </a:rPr>
              <a:t>R  e   q </a:t>
            </a:r>
            <a:r>
              <a:rPr lang="en-US" sz="2000" spc="-502" dirty="0" err="1" smtClean="0">
                <a:latin typeface="Comic Sans MS" panose="030F0702030302020204"/>
                <a:cs typeface="Comic Sans MS" panose="030F0702030302020204"/>
              </a:rPr>
              <a:t>ue</a:t>
            </a:r>
            <a:r>
              <a:rPr lang="en-US" sz="2000" spc="-502" dirty="0" smtClean="0">
                <a:latin typeface="Comic Sans MS" panose="030F0702030302020204"/>
                <a:cs typeface="Comic Sans MS" panose="030F0702030302020204"/>
              </a:rPr>
              <a:t>    s    t</a:t>
            </a:r>
            <a:endParaRPr sz="2000" baseline="-11000" dirty="0">
              <a:latin typeface="Comic Sans MS" panose="030F0702030302020204"/>
              <a:cs typeface="Comic Sans MS" panose="030F0702030302020204"/>
            </a:endParaRPr>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07522" name="Text Box 4"/>
          <p:cNvSpPr txBox="1"/>
          <p:nvPr/>
        </p:nvSpPr>
        <p:spPr>
          <a:xfrm>
            <a:off x="539552" y="1320006"/>
            <a:ext cx="8229600" cy="4217987"/>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Arial" panose="020B0604020202020204" pitchFamily="34" charset="0"/>
              </a:rPr>
              <a:t>       Web</a:t>
            </a:r>
            <a:r>
              <a:rPr lang="zh-CN" altLang="en-US" sz="2400" b="1" dirty="0">
                <a:solidFill>
                  <a:srgbClr val="000000"/>
                </a:solidFill>
                <a:latin typeface="Arial" panose="020B0604020202020204" pitchFamily="34" charset="0"/>
              </a:rPr>
              <a:t>上的搜索引擎部分地解决了资源发现问题，但由于覆盖率有限而导致查全率低、基于关键字的查询导致命中率低、而且不能满足特定用户所要求的特殊服务，因此效果远不能使人满意。</a:t>
            </a:r>
            <a:endParaRPr lang="zh-CN" altLang="en-US" sz="24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此外，搜索引擎的目的在于发现</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上的资源，就</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上的知识发现而言，即使检索精度再高，搜索引擎也不能够胜任。为此，我们需要开发比信息检索层次更高的新技术，一种途径就是把传统的数据挖掘技术和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有机结合起来，进行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a:t>
            </a:r>
            <a:r>
              <a:rPr lang="zh-CN" altLang="en-US" sz="1800" dirty="0">
                <a:latin typeface="Arial" panose="020B0604020202020204" pitchFamily="34" charset="0"/>
              </a:rPr>
              <a:t> </a:t>
            </a:r>
            <a:endParaRPr lang="zh-CN" altLang="en-US" sz="1800" dirty="0">
              <a:latin typeface="Arial" panose="020B0604020202020204" pitchFamily="34" charset="0"/>
            </a:endParaRPr>
          </a:p>
        </p:txBody>
      </p:sp>
    </p:spTree>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3" name="object 3"/>
          <p:cNvSpPr/>
          <p:nvPr/>
        </p:nvSpPr>
        <p:spPr>
          <a:xfrm>
            <a:off x="1638300" y="5173979"/>
            <a:ext cx="1289685" cy="870585"/>
          </a:xfrm>
          <a:custGeom>
            <a:avLst/>
            <a:gdLst/>
            <a:ahLst/>
            <a:cxnLst/>
            <a:rect l="l" t="t" r="r" b="b"/>
            <a:pathLst>
              <a:path w="1289685" h="870585">
                <a:moveTo>
                  <a:pt x="1144524" y="870204"/>
                </a:moveTo>
                <a:lnTo>
                  <a:pt x="144780" y="870204"/>
                </a:lnTo>
                <a:lnTo>
                  <a:pt x="99057" y="862527"/>
                </a:lnTo>
                <a:lnTo>
                  <a:pt x="59318" y="841735"/>
                </a:lnTo>
                <a:lnTo>
                  <a:pt x="27963" y="810149"/>
                </a:lnTo>
                <a:lnTo>
                  <a:pt x="7390" y="770096"/>
                </a:lnTo>
                <a:lnTo>
                  <a:pt x="0" y="723900"/>
                </a:lnTo>
                <a:lnTo>
                  <a:pt x="0" y="144780"/>
                </a:lnTo>
                <a:lnTo>
                  <a:pt x="7390" y="98905"/>
                </a:lnTo>
                <a:lnTo>
                  <a:pt x="27963" y="59090"/>
                </a:lnTo>
                <a:lnTo>
                  <a:pt x="59318" y="27734"/>
                </a:lnTo>
                <a:lnTo>
                  <a:pt x="99057" y="7238"/>
                </a:lnTo>
                <a:lnTo>
                  <a:pt x="144780" y="0"/>
                </a:lnTo>
                <a:lnTo>
                  <a:pt x="1144524" y="0"/>
                </a:lnTo>
                <a:lnTo>
                  <a:pt x="1190124" y="7238"/>
                </a:lnTo>
                <a:lnTo>
                  <a:pt x="1229802" y="27734"/>
                </a:lnTo>
                <a:lnTo>
                  <a:pt x="1261157" y="59090"/>
                </a:lnTo>
                <a:lnTo>
                  <a:pt x="1281791" y="98905"/>
                </a:lnTo>
                <a:lnTo>
                  <a:pt x="1289304" y="144780"/>
                </a:lnTo>
                <a:lnTo>
                  <a:pt x="1289304" y="723900"/>
                </a:lnTo>
                <a:lnTo>
                  <a:pt x="1281791" y="770096"/>
                </a:lnTo>
                <a:lnTo>
                  <a:pt x="1261157" y="810149"/>
                </a:lnTo>
                <a:lnTo>
                  <a:pt x="1229802" y="841735"/>
                </a:lnTo>
                <a:lnTo>
                  <a:pt x="1190124" y="862527"/>
                </a:lnTo>
                <a:lnTo>
                  <a:pt x="1144524" y="870204"/>
                </a:lnTo>
                <a:close/>
              </a:path>
            </a:pathLst>
          </a:custGeom>
          <a:solidFill>
            <a:srgbClr val="FF3333">
              <a:alpha val="32899"/>
            </a:srgbClr>
          </a:solidFill>
        </p:spPr>
        <p:txBody>
          <a:bodyPr wrap="square" lIns="0" tIns="0" rIns="0" bIns="0" rtlCol="0"/>
          <a:lstStyle/>
          <a:p/>
        </p:txBody>
      </p:sp>
      <p:sp>
        <p:nvSpPr>
          <p:cNvPr id="4" name="object 4"/>
          <p:cNvSpPr/>
          <p:nvPr/>
        </p:nvSpPr>
        <p:spPr>
          <a:xfrm>
            <a:off x="1633537" y="5168900"/>
            <a:ext cx="1298575" cy="878840"/>
          </a:xfrm>
          <a:custGeom>
            <a:avLst/>
            <a:gdLst/>
            <a:ahLst/>
            <a:cxnLst/>
            <a:rect l="l" t="t" r="r" b="b"/>
            <a:pathLst>
              <a:path w="1298575" h="878839">
                <a:moveTo>
                  <a:pt x="1171740" y="877570"/>
                </a:moveTo>
                <a:lnTo>
                  <a:pt x="126834" y="877570"/>
                </a:lnTo>
                <a:lnTo>
                  <a:pt x="119468" y="876300"/>
                </a:lnTo>
                <a:lnTo>
                  <a:pt x="112217" y="873760"/>
                </a:lnTo>
                <a:lnTo>
                  <a:pt x="105117" y="872489"/>
                </a:lnTo>
                <a:lnTo>
                  <a:pt x="91351" y="867410"/>
                </a:lnTo>
                <a:lnTo>
                  <a:pt x="84721" y="863600"/>
                </a:lnTo>
                <a:lnTo>
                  <a:pt x="78270" y="861060"/>
                </a:lnTo>
                <a:lnTo>
                  <a:pt x="43789" y="834389"/>
                </a:lnTo>
                <a:lnTo>
                  <a:pt x="18021" y="800100"/>
                </a:lnTo>
                <a:lnTo>
                  <a:pt x="3022" y="759460"/>
                </a:lnTo>
                <a:lnTo>
                  <a:pt x="0" y="728979"/>
                </a:lnTo>
                <a:lnTo>
                  <a:pt x="0" y="148589"/>
                </a:lnTo>
                <a:lnTo>
                  <a:pt x="6769" y="104139"/>
                </a:lnTo>
                <a:lnTo>
                  <a:pt x="9131" y="97789"/>
                </a:lnTo>
                <a:lnTo>
                  <a:pt x="11811" y="90170"/>
                </a:lnTo>
                <a:lnTo>
                  <a:pt x="29819" y="59689"/>
                </a:lnTo>
                <a:lnTo>
                  <a:pt x="34277" y="53339"/>
                </a:lnTo>
                <a:lnTo>
                  <a:pt x="66116" y="25400"/>
                </a:lnTo>
                <a:lnTo>
                  <a:pt x="71996" y="21589"/>
                </a:lnTo>
                <a:lnTo>
                  <a:pt x="112445" y="3810"/>
                </a:lnTo>
                <a:lnTo>
                  <a:pt x="134569" y="0"/>
                </a:lnTo>
                <a:lnTo>
                  <a:pt x="1164247" y="0"/>
                </a:lnTo>
                <a:lnTo>
                  <a:pt x="1186357" y="3810"/>
                </a:lnTo>
                <a:lnTo>
                  <a:pt x="1200416" y="8889"/>
                </a:lnTo>
                <a:lnTo>
                  <a:pt x="142659" y="8889"/>
                </a:lnTo>
                <a:lnTo>
                  <a:pt x="135293" y="10160"/>
                </a:lnTo>
                <a:lnTo>
                  <a:pt x="128511" y="10160"/>
                </a:lnTo>
                <a:lnTo>
                  <a:pt x="121373" y="11429"/>
                </a:lnTo>
                <a:lnTo>
                  <a:pt x="121602" y="11429"/>
                </a:lnTo>
                <a:lnTo>
                  <a:pt x="118097" y="12700"/>
                </a:lnTo>
                <a:lnTo>
                  <a:pt x="114820" y="12700"/>
                </a:lnTo>
                <a:lnTo>
                  <a:pt x="107937" y="15239"/>
                </a:lnTo>
                <a:lnTo>
                  <a:pt x="108165" y="15239"/>
                </a:lnTo>
                <a:lnTo>
                  <a:pt x="101434" y="17779"/>
                </a:lnTo>
                <a:lnTo>
                  <a:pt x="101650" y="17779"/>
                </a:lnTo>
                <a:lnTo>
                  <a:pt x="95059" y="20320"/>
                </a:lnTo>
                <a:lnTo>
                  <a:pt x="95275" y="20320"/>
                </a:lnTo>
                <a:lnTo>
                  <a:pt x="88861" y="22860"/>
                </a:lnTo>
                <a:lnTo>
                  <a:pt x="89065" y="22860"/>
                </a:lnTo>
                <a:lnTo>
                  <a:pt x="82816" y="25400"/>
                </a:lnTo>
                <a:lnTo>
                  <a:pt x="83019" y="25400"/>
                </a:lnTo>
                <a:lnTo>
                  <a:pt x="76949" y="29210"/>
                </a:lnTo>
                <a:lnTo>
                  <a:pt x="77139" y="29210"/>
                </a:lnTo>
                <a:lnTo>
                  <a:pt x="71259" y="33020"/>
                </a:lnTo>
                <a:lnTo>
                  <a:pt x="71450" y="33020"/>
                </a:lnTo>
                <a:lnTo>
                  <a:pt x="65760" y="36829"/>
                </a:lnTo>
                <a:lnTo>
                  <a:pt x="65951" y="36829"/>
                </a:lnTo>
                <a:lnTo>
                  <a:pt x="60464" y="40639"/>
                </a:lnTo>
                <a:lnTo>
                  <a:pt x="60642" y="40639"/>
                </a:lnTo>
                <a:lnTo>
                  <a:pt x="55384" y="45720"/>
                </a:lnTo>
                <a:lnTo>
                  <a:pt x="55549" y="45720"/>
                </a:lnTo>
                <a:lnTo>
                  <a:pt x="50520" y="49529"/>
                </a:lnTo>
                <a:lnTo>
                  <a:pt x="50673" y="49529"/>
                </a:lnTo>
                <a:lnTo>
                  <a:pt x="45872" y="54610"/>
                </a:lnTo>
                <a:lnTo>
                  <a:pt x="46024" y="54610"/>
                </a:lnTo>
                <a:lnTo>
                  <a:pt x="41478" y="59689"/>
                </a:lnTo>
                <a:lnTo>
                  <a:pt x="41617" y="59689"/>
                </a:lnTo>
                <a:lnTo>
                  <a:pt x="37312" y="64770"/>
                </a:lnTo>
                <a:lnTo>
                  <a:pt x="37452" y="64770"/>
                </a:lnTo>
                <a:lnTo>
                  <a:pt x="33400" y="71120"/>
                </a:lnTo>
                <a:lnTo>
                  <a:pt x="33540" y="71120"/>
                </a:lnTo>
                <a:lnTo>
                  <a:pt x="29768" y="76200"/>
                </a:lnTo>
                <a:lnTo>
                  <a:pt x="26390" y="82550"/>
                </a:lnTo>
                <a:lnTo>
                  <a:pt x="23944" y="87629"/>
                </a:lnTo>
                <a:lnTo>
                  <a:pt x="23406" y="87629"/>
                </a:lnTo>
                <a:lnTo>
                  <a:pt x="20982" y="93979"/>
                </a:lnTo>
                <a:lnTo>
                  <a:pt x="20586" y="93979"/>
                </a:lnTo>
                <a:lnTo>
                  <a:pt x="18427" y="100329"/>
                </a:lnTo>
                <a:lnTo>
                  <a:pt x="18072" y="100329"/>
                </a:lnTo>
                <a:lnTo>
                  <a:pt x="16167" y="106679"/>
                </a:lnTo>
                <a:lnTo>
                  <a:pt x="15862" y="106679"/>
                </a:lnTo>
                <a:lnTo>
                  <a:pt x="13906" y="114300"/>
                </a:lnTo>
                <a:lnTo>
                  <a:pt x="12344" y="120650"/>
                </a:lnTo>
                <a:lnTo>
                  <a:pt x="11125" y="128270"/>
                </a:lnTo>
                <a:lnTo>
                  <a:pt x="10236" y="134620"/>
                </a:lnTo>
                <a:lnTo>
                  <a:pt x="9715" y="142239"/>
                </a:lnTo>
                <a:lnTo>
                  <a:pt x="9556" y="148589"/>
                </a:lnTo>
                <a:lnTo>
                  <a:pt x="9525" y="728979"/>
                </a:lnTo>
                <a:lnTo>
                  <a:pt x="9715" y="736600"/>
                </a:lnTo>
                <a:lnTo>
                  <a:pt x="10261" y="742950"/>
                </a:lnTo>
                <a:lnTo>
                  <a:pt x="11163" y="750570"/>
                </a:lnTo>
                <a:lnTo>
                  <a:pt x="12395" y="756920"/>
                </a:lnTo>
                <a:lnTo>
                  <a:pt x="13969" y="764539"/>
                </a:lnTo>
                <a:lnTo>
                  <a:pt x="15862" y="770889"/>
                </a:lnTo>
                <a:lnTo>
                  <a:pt x="18072" y="777239"/>
                </a:lnTo>
                <a:lnTo>
                  <a:pt x="20586" y="783589"/>
                </a:lnTo>
                <a:lnTo>
                  <a:pt x="23406" y="789939"/>
                </a:lnTo>
                <a:lnTo>
                  <a:pt x="26504" y="796289"/>
                </a:lnTo>
                <a:lnTo>
                  <a:pt x="29883" y="801370"/>
                </a:lnTo>
                <a:lnTo>
                  <a:pt x="33540" y="807720"/>
                </a:lnTo>
                <a:lnTo>
                  <a:pt x="33400" y="807720"/>
                </a:lnTo>
                <a:lnTo>
                  <a:pt x="37452" y="812800"/>
                </a:lnTo>
                <a:lnTo>
                  <a:pt x="37312" y="812800"/>
                </a:lnTo>
                <a:lnTo>
                  <a:pt x="41617" y="817879"/>
                </a:lnTo>
                <a:lnTo>
                  <a:pt x="41478" y="817879"/>
                </a:lnTo>
                <a:lnTo>
                  <a:pt x="46024" y="822960"/>
                </a:lnTo>
                <a:lnTo>
                  <a:pt x="45872" y="822960"/>
                </a:lnTo>
                <a:lnTo>
                  <a:pt x="50673" y="828039"/>
                </a:lnTo>
                <a:lnTo>
                  <a:pt x="50520" y="828039"/>
                </a:lnTo>
                <a:lnTo>
                  <a:pt x="55549" y="833120"/>
                </a:lnTo>
                <a:lnTo>
                  <a:pt x="55384" y="833120"/>
                </a:lnTo>
                <a:lnTo>
                  <a:pt x="60642" y="836929"/>
                </a:lnTo>
                <a:lnTo>
                  <a:pt x="60464" y="836929"/>
                </a:lnTo>
                <a:lnTo>
                  <a:pt x="65951" y="842010"/>
                </a:lnTo>
                <a:lnTo>
                  <a:pt x="65760" y="842010"/>
                </a:lnTo>
                <a:lnTo>
                  <a:pt x="71450" y="845820"/>
                </a:lnTo>
                <a:lnTo>
                  <a:pt x="71259" y="845820"/>
                </a:lnTo>
                <a:lnTo>
                  <a:pt x="77139" y="849629"/>
                </a:lnTo>
                <a:lnTo>
                  <a:pt x="78972" y="849629"/>
                </a:lnTo>
                <a:lnTo>
                  <a:pt x="83019" y="852170"/>
                </a:lnTo>
                <a:lnTo>
                  <a:pt x="82816" y="852170"/>
                </a:lnTo>
                <a:lnTo>
                  <a:pt x="89065" y="855979"/>
                </a:lnTo>
                <a:lnTo>
                  <a:pt x="88861" y="855979"/>
                </a:lnTo>
                <a:lnTo>
                  <a:pt x="95275" y="858520"/>
                </a:lnTo>
                <a:lnTo>
                  <a:pt x="95059" y="858520"/>
                </a:lnTo>
                <a:lnTo>
                  <a:pt x="101650" y="861060"/>
                </a:lnTo>
                <a:lnTo>
                  <a:pt x="101434" y="861060"/>
                </a:lnTo>
                <a:lnTo>
                  <a:pt x="108165" y="863600"/>
                </a:lnTo>
                <a:lnTo>
                  <a:pt x="107937" y="863600"/>
                </a:lnTo>
                <a:lnTo>
                  <a:pt x="114820" y="864870"/>
                </a:lnTo>
                <a:lnTo>
                  <a:pt x="114592" y="864870"/>
                </a:lnTo>
                <a:lnTo>
                  <a:pt x="121602" y="866139"/>
                </a:lnTo>
                <a:lnTo>
                  <a:pt x="121373" y="866139"/>
                </a:lnTo>
                <a:lnTo>
                  <a:pt x="128511" y="867410"/>
                </a:lnTo>
                <a:lnTo>
                  <a:pt x="128269" y="867410"/>
                </a:lnTo>
                <a:lnTo>
                  <a:pt x="135534" y="868679"/>
                </a:lnTo>
                <a:lnTo>
                  <a:pt x="142417" y="868679"/>
                </a:lnTo>
                <a:lnTo>
                  <a:pt x="149872" y="869950"/>
                </a:lnTo>
                <a:lnTo>
                  <a:pt x="1200200" y="869950"/>
                </a:lnTo>
                <a:lnTo>
                  <a:pt x="1193241" y="872489"/>
                </a:lnTo>
                <a:lnTo>
                  <a:pt x="1186129" y="873760"/>
                </a:lnTo>
                <a:lnTo>
                  <a:pt x="1178877" y="876300"/>
                </a:lnTo>
                <a:lnTo>
                  <a:pt x="1171740" y="877570"/>
                </a:lnTo>
                <a:close/>
              </a:path>
              <a:path w="1298575" h="878839">
                <a:moveTo>
                  <a:pt x="1183982" y="13970"/>
                </a:moveTo>
                <a:lnTo>
                  <a:pt x="1176972" y="11429"/>
                </a:lnTo>
                <a:lnTo>
                  <a:pt x="1177201" y="11429"/>
                </a:lnTo>
                <a:lnTo>
                  <a:pt x="1170063" y="10160"/>
                </a:lnTo>
                <a:lnTo>
                  <a:pt x="1163281" y="10160"/>
                </a:lnTo>
                <a:lnTo>
                  <a:pt x="1155915" y="8889"/>
                </a:lnTo>
                <a:lnTo>
                  <a:pt x="1200416" y="8889"/>
                </a:lnTo>
                <a:lnTo>
                  <a:pt x="1207008" y="11429"/>
                </a:lnTo>
                <a:lnTo>
                  <a:pt x="1210430" y="12700"/>
                </a:lnTo>
                <a:lnTo>
                  <a:pt x="1183754" y="12700"/>
                </a:lnTo>
                <a:lnTo>
                  <a:pt x="1183982" y="13970"/>
                </a:lnTo>
                <a:close/>
              </a:path>
              <a:path w="1298575" h="878839">
                <a:moveTo>
                  <a:pt x="114592" y="13970"/>
                </a:moveTo>
                <a:lnTo>
                  <a:pt x="114820" y="12700"/>
                </a:lnTo>
                <a:lnTo>
                  <a:pt x="118097" y="12700"/>
                </a:lnTo>
                <a:lnTo>
                  <a:pt x="114592" y="13970"/>
                </a:lnTo>
                <a:close/>
              </a:path>
              <a:path w="1298575" h="878839">
                <a:moveTo>
                  <a:pt x="1275270" y="88900"/>
                </a:moveTo>
                <a:lnTo>
                  <a:pt x="1272070" y="82550"/>
                </a:lnTo>
                <a:lnTo>
                  <a:pt x="1268691" y="76200"/>
                </a:lnTo>
                <a:lnTo>
                  <a:pt x="1265034" y="71120"/>
                </a:lnTo>
                <a:lnTo>
                  <a:pt x="1265174" y="71120"/>
                </a:lnTo>
                <a:lnTo>
                  <a:pt x="1261122" y="64770"/>
                </a:lnTo>
                <a:lnTo>
                  <a:pt x="1261262" y="64770"/>
                </a:lnTo>
                <a:lnTo>
                  <a:pt x="1256957" y="59689"/>
                </a:lnTo>
                <a:lnTo>
                  <a:pt x="1257096" y="59689"/>
                </a:lnTo>
                <a:lnTo>
                  <a:pt x="1252550" y="54610"/>
                </a:lnTo>
                <a:lnTo>
                  <a:pt x="1252702" y="54610"/>
                </a:lnTo>
                <a:lnTo>
                  <a:pt x="1247902" y="49529"/>
                </a:lnTo>
                <a:lnTo>
                  <a:pt x="1248054" y="49529"/>
                </a:lnTo>
                <a:lnTo>
                  <a:pt x="1243025" y="45720"/>
                </a:lnTo>
                <a:lnTo>
                  <a:pt x="1243190" y="45720"/>
                </a:lnTo>
                <a:lnTo>
                  <a:pt x="1237932" y="40639"/>
                </a:lnTo>
                <a:lnTo>
                  <a:pt x="1238110" y="40639"/>
                </a:lnTo>
                <a:lnTo>
                  <a:pt x="1232623" y="36829"/>
                </a:lnTo>
                <a:lnTo>
                  <a:pt x="1232814" y="36829"/>
                </a:lnTo>
                <a:lnTo>
                  <a:pt x="1227124" y="33020"/>
                </a:lnTo>
                <a:lnTo>
                  <a:pt x="1227315" y="33020"/>
                </a:lnTo>
                <a:lnTo>
                  <a:pt x="1221435" y="29210"/>
                </a:lnTo>
                <a:lnTo>
                  <a:pt x="1221625" y="29210"/>
                </a:lnTo>
                <a:lnTo>
                  <a:pt x="1215555" y="25400"/>
                </a:lnTo>
                <a:lnTo>
                  <a:pt x="1215758" y="25400"/>
                </a:lnTo>
                <a:lnTo>
                  <a:pt x="1209509" y="22860"/>
                </a:lnTo>
                <a:lnTo>
                  <a:pt x="1209713" y="22860"/>
                </a:lnTo>
                <a:lnTo>
                  <a:pt x="1203299" y="20320"/>
                </a:lnTo>
                <a:lnTo>
                  <a:pt x="1203515" y="20320"/>
                </a:lnTo>
                <a:lnTo>
                  <a:pt x="1196924" y="17779"/>
                </a:lnTo>
                <a:lnTo>
                  <a:pt x="1197140" y="17779"/>
                </a:lnTo>
                <a:lnTo>
                  <a:pt x="1190409" y="15239"/>
                </a:lnTo>
                <a:lnTo>
                  <a:pt x="1190637" y="15239"/>
                </a:lnTo>
                <a:lnTo>
                  <a:pt x="1183754" y="12700"/>
                </a:lnTo>
                <a:lnTo>
                  <a:pt x="1210430" y="12700"/>
                </a:lnTo>
                <a:lnTo>
                  <a:pt x="1244168" y="33020"/>
                </a:lnTo>
                <a:lnTo>
                  <a:pt x="1249426" y="38100"/>
                </a:lnTo>
                <a:lnTo>
                  <a:pt x="1254785" y="43179"/>
                </a:lnTo>
                <a:lnTo>
                  <a:pt x="1259751" y="48260"/>
                </a:lnTo>
                <a:lnTo>
                  <a:pt x="1264450" y="53339"/>
                </a:lnTo>
                <a:lnTo>
                  <a:pt x="1273060" y="66039"/>
                </a:lnTo>
                <a:lnTo>
                  <a:pt x="1276832" y="71120"/>
                </a:lnTo>
                <a:lnTo>
                  <a:pt x="1280553" y="77470"/>
                </a:lnTo>
                <a:lnTo>
                  <a:pt x="1283855" y="83820"/>
                </a:lnTo>
                <a:lnTo>
                  <a:pt x="1285354" y="87629"/>
                </a:lnTo>
                <a:lnTo>
                  <a:pt x="1275168" y="87629"/>
                </a:lnTo>
                <a:lnTo>
                  <a:pt x="1275270" y="88900"/>
                </a:lnTo>
                <a:close/>
              </a:path>
              <a:path w="1298575" h="878839">
                <a:moveTo>
                  <a:pt x="23304" y="88900"/>
                </a:moveTo>
                <a:lnTo>
                  <a:pt x="23406" y="87629"/>
                </a:lnTo>
                <a:lnTo>
                  <a:pt x="23944" y="87629"/>
                </a:lnTo>
                <a:lnTo>
                  <a:pt x="23304" y="88900"/>
                </a:lnTo>
                <a:close/>
              </a:path>
              <a:path w="1298575" h="878839">
                <a:moveTo>
                  <a:pt x="1278077" y="95250"/>
                </a:moveTo>
                <a:lnTo>
                  <a:pt x="1275168" y="87629"/>
                </a:lnTo>
                <a:lnTo>
                  <a:pt x="1285354" y="87629"/>
                </a:lnTo>
                <a:lnTo>
                  <a:pt x="1286852" y="91439"/>
                </a:lnTo>
                <a:lnTo>
                  <a:pt x="1287919" y="93979"/>
                </a:lnTo>
                <a:lnTo>
                  <a:pt x="1277988" y="93979"/>
                </a:lnTo>
                <a:lnTo>
                  <a:pt x="1278077" y="95250"/>
                </a:lnTo>
                <a:close/>
              </a:path>
              <a:path w="1298575" h="878839">
                <a:moveTo>
                  <a:pt x="20497" y="95250"/>
                </a:moveTo>
                <a:lnTo>
                  <a:pt x="20586" y="93979"/>
                </a:lnTo>
                <a:lnTo>
                  <a:pt x="20982" y="93979"/>
                </a:lnTo>
                <a:lnTo>
                  <a:pt x="20497" y="95250"/>
                </a:lnTo>
                <a:close/>
              </a:path>
              <a:path w="1298575" h="878839">
                <a:moveTo>
                  <a:pt x="1280579" y="101600"/>
                </a:moveTo>
                <a:lnTo>
                  <a:pt x="1277988" y="93979"/>
                </a:lnTo>
                <a:lnTo>
                  <a:pt x="1287919" y="93979"/>
                </a:lnTo>
                <a:lnTo>
                  <a:pt x="1289519" y="97789"/>
                </a:lnTo>
                <a:lnTo>
                  <a:pt x="1290459" y="100329"/>
                </a:lnTo>
                <a:lnTo>
                  <a:pt x="1280502" y="100329"/>
                </a:lnTo>
                <a:lnTo>
                  <a:pt x="1280579" y="101600"/>
                </a:lnTo>
                <a:close/>
              </a:path>
              <a:path w="1298575" h="878839">
                <a:moveTo>
                  <a:pt x="17995" y="101600"/>
                </a:moveTo>
                <a:lnTo>
                  <a:pt x="18072" y="100329"/>
                </a:lnTo>
                <a:lnTo>
                  <a:pt x="18427" y="100329"/>
                </a:lnTo>
                <a:lnTo>
                  <a:pt x="17995" y="101600"/>
                </a:lnTo>
                <a:close/>
              </a:path>
              <a:path w="1298575" h="878839">
                <a:moveTo>
                  <a:pt x="1282788" y="107950"/>
                </a:moveTo>
                <a:lnTo>
                  <a:pt x="1280502" y="100329"/>
                </a:lnTo>
                <a:lnTo>
                  <a:pt x="1290459" y="100329"/>
                </a:lnTo>
                <a:lnTo>
                  <a:pt x="1291869" y="104139"/>
                </a:lnTo>
                <a:lnTo>
                  <a:pt x="1292542" y="106679"/>
                </a:lnTo>
                <a:lnTo>
                  <a:pt x="1282712" y="106679"/>
                </a:lnTo>
                <a:lnTo>
                  <a:pt x="1282788" y="107950"/>
                </a:lnTo>
                <a:close/>
              </a:path>
              <a:path w="1298575" h="878839">
                <a:moveTo>
                  <a:pt x="15786" y="107950"/>
                </a:moveTo>
                <a:lnTo>
                  <a:pt x="15862" y="106679"/>
                </a:lnTo>
                <a:lnTo>
                  <a:pt x="16167" y="106679"/>
                </a:lnTo>
                <a:lnTo>
                  <a:pt x="15786" y="107950"/>
                </a:lnTo>
                <a:close/>
              </a:path>
              <a:path w="1298575" h="878839">
                <a:moveTo>
                  <a:pt x="1238326" y="849629"/>
                </a:moveTo>
                <a:lnTo>
                  <a:pt x="1221435" y="849629"/>
                </a:lnTo>
                <a:lnTo>
                  <a:pt x="1227315" y="845820"/>
                </a:lnTo>
                <a:lnTo>
                  <a:pt x="1227124" y="845820"/>
                </a:lnTo>
                <a:lnTo>
                  <a:pt x="1232814" y="842010"/>
                </a:lnTo>
                <a:lnTo>
                  <a:pt x="1232623" y="842010"/>
                </a:lnTo>
                <a:lnTo>
                  <a:pt x="1238110" y="836929"/>
                </a:lnTo>
                <a:lnTo>
                  <a:pt x="1237932" y="836929"/>
                </a:lnTo>
                <a:lnTo>
                  <a:pt x="1243190" y="833120"/>
                </a:lnTo>
                <a:lnTo>
                  <a:pt x="1243025" y="833120"/>
                </a:lnTo>
                <a:lnTo>
                  <a:pt x="1248054" y="828039"/>
                </a:lnTo>
                <a:lnTo>
                  <a:pt x="1247902" y="828039"/>
                </a:lnTo>
                <a:lnTo>
                  <a:pt x="1252702" y="822960"/>
                </a:lnTo>
                <a:lnTo>
                  <a:pt x="1252550" y="822960"/>
                </a:lnTo>
                <a:lnTo>
                  <a:pt x="1257096" y="817879"/>
                </a:lnTo>
                <a:lnTo>
                  <a:pt x="1256957" y="817879"/>
                </a:lnTo>
                <a:lnTo>
                  <a:pt x="1261262" y="812800"/>
                </a:lnTo>
                <a:lnTo>
                  <a:pt x="1261122" y="812800"/>
                </a:lnTo>
                <a:lnTo>
                  <a:pt x="1265174" y="807720"/>
                </a:lnTo>
                <a:lnTo>
                  <a:pt x="1265034" y="807720"/>
                </a:lnTo>
                <a:lnTo>
                  <a:pt x="1268806" y="801370"/>
                </a:lnTo>
                <a:lnTo>
                  <a:pt x="1272184" y="796289"/>
                </a:lnTo>
                <a:lnTo>
                  <a:pt x="1275270" y="789939"/>
                </a:lnTo>
                <a:lnTo>
                  <a:pt x="1278077" y="783589"/>
                </a:lnTo>
                <a:lnTo>
                  <a:pt x="1280579" y="777239"/>
                </a:lnTo>
                <a:lnTo>
                  <a:pt x="1282788" y="770889"/>
                </a:lnTo>
                <a:lnTo>
                  <a:pt x="1284668" y="764539"/>
                </a:lnTo>
                <a:lnTo>
                  <a:pt x="1286230" y="756920"/>
                </a:lnTo>
                <a:lnTo>
                  <a:pt x="1287449" y="750570"/>
                </a:lnTo>
                <a:lnTo>
                  <a:pt x="1288338" y="742950"/>
                </a:lnTo>
                <a:lnTo>
                  <a:pt x="1288872" y="736600"/>
                </a:lnTo>
                <a:lnTo>
                  <a:pt x="1289050" y="728979"/>
                </a:lnTo>
                <a:lnTo>
                  <a:pt x="1289050" y="148589"/>
                </a:lnTo>
                <a:lnTo>
                  <a:pt x="1288859" y="142239"/>
                </a:lnTo>
                <a:lnTo>
                  <a:pt x="1288313" y="134620"/>
                </a:lnTo>
                <a:lnTo>
                  <a:pt x="1287411" y="128270"/>
                </a:lnTo>
                <a:lnTo>
                  <a:pt x="1286179" y="120650"/>
                </a:lnTo>
                <a:lnTo>
                  <a:pt x="1284605" y="114300"/>
                </a:lnTo>
                <a:lnTo>
                  <a:pt x="1282712" y="106679"/>
                </a:lnTo>
                <a:lnTo>
                  <a:pt x="1292542" y="106679"/>
                </a:lnTo>
                <a:lnTo>
                  <a:pt x="1293888" y="111760"/>
                </a:lnTo>
                <a:lnTo>
                  <a:pt x="1298575" y="148589"/>
                </a:lnTo>
                <a:lnTo>
                  <a:pt x="1298575" y="728979"/>
                </a:lnTo>
                <a:lnTo>
                  <a:pt x="1293825" y="767079"/>
                </a:lnTo>
                <a:lnTo>
                  <a:pt x="1291805" y="773429"/>
                </a:lnTo>
                <a:lnTo>
                  <a:pt x="1289443" y="781050"/>
                </a:lnTo>
                <a:lnTo>
                  <a:pt x="1268755" y="819150"/>
                </a:lnTo>
                <a:lnTo>
                  <a:pt x="1259598" y="829310"/>
                </a:lnTo>
                <a:lnTo>
                  <a:pt x="1254633" y="835660"/>
                </a:lnTo>
                <a:lnTo>
                  <a:pt x="1249426" y="839470"/>
                </a:lnTo>
                <a:lnTo>
                  <a:pt x="1243990" y="844550"/>
                </a:lnTo>
                <a:lnTo>
                  <a:pt x="1238326" y="849629"/>
                </a:lnTo>
                <a:close/>
              </a:path>
              <a:path w="1298575" h="878839">
                <a:moveTo>
                  <a:pt x="9525" y="149860"/>
                </a:moveTo>
                <a:lnTo>
                  <a:pt x="9525" y="148589"/>
                </a:lnTo>
                <a:lnTo>
                  <a:pt x="9525" y="149860"/>
                </a:lnTo>
                <a:close/>
              </a:path>
              <a:path w="1298575" h="878839">
                <a:moveTo>
                  <a:pt x="1289050" y="149860"/>
                </a:moveTo>
                <a:lnTo>
                  <a:pt x="1289018" y="148589"/>
                </a:lnTo>
                <a:lnTo>
                  <a:pt x="1289050" y="149860"/>
                </a:lnTo>
                <a:close/>
              </a:path>
              <a:path w="1298575" h="878839">
                <a:moveTo>
                  <a:pt x="78972" y="849629"/>
                </a:moveTo>
                <a:lnTo>
                  <a:pt x="77139" y="849629"/>
                </a:lnTo>
                <a:lnTo>
                  <a:pt x="76949" y="848360"/>
                </a:lnTo>
                <a:lnTo>
                  <a:pt x="78972" y="849629"/>
                </a:lnTo>
                <a:close/>
              </a:path>
              <a:path w="1298575" h="878839">
                <a:moveTo>
                  <a:pt x="1200200" y="869950"/>
                </a:moveTo>
                <a:lnTo>
                  <a:pt x="1148702" y="869950"/>
                </a:lnTo>
                <a:lnTo>
                  <a:pt x="1156157" y="868679"/>
                </a:lnTo>
                <a:lnTo>
                  <a:pt x="1163040" y="868679"/>
                </a:lnTo>
                <a:lnTo>
                  <a:pt x="1170305" y="867410"/>
                </a:lnTo>
                <a:lnTo>
                  <a:pt x="1170063" y="867410"/>
                </a:lnTo>
                <a:lnTo>
                  <a:pt x="1177201" y="866139"/>
                </a:lnTo>
                <a:lnTo>
                  <a:pt x="1176972" y="866139"/>
                </a:lnTo>
                <a:lnTo>
                  <a:pt x="1183982" y="864870"/>
                </a:lnTo>
                <a:lnTo>
                  <a:pt x="1183754" y="864870"/>
                </a:lnTo>
                <a:lnTo>
                  <a:pt x="1190637" y="863600"/>
                </a:lnTo>
                <a:lnTo>
                  <a:pt x="1190409" y="863600"/>
                </a:lnTo>
                <a:lnTo>
                  <a:pt x="1197140" y="861060"/>
                </a:lnTo>
                <a:lnTo>
                  <a:pt x="1196924" y="861060"/>
                </a:lnTo>
                <a:lnTo>
                  <a:pt x="1203515" y="858520"/>
                </a:lnTo>
                <a:lnTo>
                  <a:pt x="1203299" y="858520"/>
                </a:lnTo>
                <a:lnTo>
                  <a:pt x="1209713" y="855979"/>
                </a:lnTo>
                <a:lnTo>
                  <a:pt x="1209509" y="855979"/>
                </a:lnTo>
                <a:lnTo>
                  <a:pt x="1215758" y="852170"/>
                </a:lnTo>
                <a:lnTo>
                  <a:pt x="1215555" y="852170"/>
                </a:lnTo>
                <a:lnTo>
                  <a:pt x="1221625" y="848360"/>
                </a:lnTo>
                <a:lnTo>
                  <a:pt x="1221435" y="849629"/>
                </a:lnTo>
                <a:lnTo>
                  <a:pt x="1238326" y="849629"/>
                </a:lnTo>
                <a:lnTo>
                  <a:pt x="1226578" y="857250"/>
                </a:lnTo>
                <a:lnTo>
                  <a:pt x="1220101" y="861060"/>
                </a:lnTo>
                <a:lnTo>
                  <a:pt x="1213637" y="863600"/>
                </a:lnTo>
                <a:lnTo>
                  <a:pt x="1207008" y="867410"/>
                </a:lnTo>
                <a:lnTo>
                  <a:pt x="1200200" y="869950"/>
                </a:lnTo>
                <a:close/>
              </a:path>
              <a:path w="1298575" h="878839">
                <a:moveTo>
                  <a:pt x="1156398" y="878839"/>
                </a:moveTo>
                <a:lnTo>
                  <a:pt x="141935" y="878839"/>
                </a:lnTo>
                <a:lnTo>
                  <a:pt x="134327" y="877570"/>
                </a:lnTo>
                <a:lnTo>
                  <a:pt x="1164005" y="877570"/>
                </a:lnTo>
                <a:lnTo>
                  <a:pt x="1156398" y="878839"/>
                </a:lnTo>
                <a:close/>
              </a:path>
            </a:pathLst>
          </a:custGeom>
          <a:solidFill>
            <a:srgbClr val="000000"/>
          </a:solidFill>
        </p:spPr>
        <p:txBody>
          <a:bodyPr wrap="square" lIns="0" tIns="0" rIns="0" bIns="0" rtlCol="0"/>
          <a:lstStyle/>
          <a:p/>
        </p:txBody>
      </p:sp>
      <p:sp>
        <p:nvSpPr>
          <p:cNvPr id="5" name="object 5"/>
          <p:cNvSpPr txBox="1"/>
          <p:nvPr/>
        </p:nvSpPr>
        <p:spPr>
          <a:xfrm>
            <a:off x="444500" y="6029325"/>
            <a:ext cx="8255000" cy="299720"/>
          </a:xfrm>
          <a:prstGeom prst="rect">
            <a:avLst/>
          </a:prstGeom>
        </p:spPr>
        <p:txBody>
          <a:bodyPr vert="horz" wrap="square" lIns="0" tIns="12700" rIns="0" bIns="0" rtlCol="0">
            <a:spAutoFit/>
          </a:bodyPr>
          <a:lstStyle/>
          <a:p>
            <a:pPr marL="12700">
              <a:lnSpc>
                <a:spcPct val="100000"/>
              </a:lnSpc>
              <a:spcBef>
                <a:spcPts val="100"/>
              </a:spcBef>
              <a:tabLst>
                <a:tab pos="1403985" algn="l"/>
                <a:tab pos="8241665" algn="l"/>
              </a:tabLst>
            </a:pPr>
            <a:r>
              <a:rPr sz="1800" strike="sngStrike" dirty="0">
                <a:solidFill>
                  <a:srgbClr val="CC0000"/>
                </a:solidFill>
                <a:latin typeface="Times New Roman" panose="02020603050405020304"/>
                <a:cs typeface="Times New Roman" panose="02020603050405020304"/>
              </a:rPr>
              <a:t> 	</a:t>
            </a:r>
            <a:r>
              <a:rPr sz="1800" b="1" strike="sngStrike" spc="-5" dirty="0">
                <a:solidFill>
                  <a:srgbClr val="CC0000"/>
                </a:solidFill>
                <a:latin typeface="Comic Sans MS" panose="030F0702030302020204"/>
                <a:cs typeface="Comic Sans MS" panose="030F0702030302020204"/>
              </a:rPr>
              <a:t>Attacker	</a:t>
            </a:r>
            <a:endParaRPr sz="1800">
              <a:latin typeface="Comic Sans MS" panose="030F0702030302020204"/>
              <a:cs typeface="Comic Sans MS" panose="030F0702030302020204"/>
            </a:endParaRPr>
          </a:p>
        </p:txBody>
      </p:sp>
      <p:sp>
        <p:nvSpPr>
          <p:cNvPr id="6" name="object 6"/>
          <p:cNvSpPr/>
          <p:nvPr/>
        </p:nvSpPr>
        <p:spPr>
          <a:xfrm>
            <a:off x="877862" y="2570911"/>
            <a:ext cx="492175" cy="42077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1778635" y="2017941"/>
            <a:ext cx="975042" cy="737006"/>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4665027" y="3387725"/>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9" name="object 9"/>
          <p:cNvSpPr txBox="1"/>
          <p:nvPr/>
        </p:nvSpPr>
        <p:spPr>
          <a:xfrm>
            <a:off x="1748264" y="3223972"/>
            <a:ext cx="344170" cy="162052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2. </a:t>
            </a:r>
            <a:r>
              <a:rPr sz="1800" spc="-5" dirty="0">
                <a:solidFill>
                  <a:srgbClr val="CC0000"/>
                </a:solidFill>
                <a:latin typeface="Comic Sans MS" panose="030F0702030302020204"/>
                <a:cs typeface="Comic Sans MS" panose="030F0702030302020204"/>
              </a:rPr>
              <a:t>Fake</a:t>
            </a:r>
            <a:r>
              <a:rPr sz="1800" spc="-65"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BitMap</a:t>
            </a:r>
            <a:endParaRPr sz="1800" dirty="0">
              <a:latin typeface="Comic Sans MS" panose="030F0702030302020204"/>
              <a:cs typeface="Comic Sans MS" panose="030F0702030302020204"/>
            </a:endParaRPr>
          </a:p>
        </p:txBody>
      </p:sp>
      <p:sp>
        <p:nvSpPr>
          <p:cNvPr id="10" name="object 10"/>
          <p:cNvSpPr txBox="1"/>
          <p:nvPr/>
        </p:nvSpPr>
        <p:spPr>
          <a:xfrm>
            <a:off x="2626577" y="3387725"/>
            <a:ext cx="344170" cy="143129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4. </a:t>
            </a:r>
            <a:r>
              <a:rPr sz="1800" spc="-5" dirty="0">
                <a:solidFill>
                  <a:srgbClr val="CC0000"/>
                </a:solidFill>
                <a:latin typeface="Comic Sans MS" panose="030F0702030302020204"/>
                <a:cs typeface="Comic Sans MS" panose="030F0702030302020204"/>
              </a:rPr>
              <a:t>Fake</a:t>
            </a:r>
            <a:r>
              <a:rPr sz="1800" spc="-7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Block</a:t>
            </a:r>
            <a:endParaRPr sz="1800" dirty="0">
              <a:latin typeface="Comic Sans MS" panose="030F0702030302020204"/>
              <a:cs typeface="Comic Sans MS" panose="030F0702030302020204"/>
            </a:endParaRPr>
          </a:p>
        </p:txBody>
      </p:sp>
      <p:sp>
        <p:nvSpPr>
          <p:cNvPr id="11" name="object 11"/>
          <p:cNvSpPr/>
          <p:nvPr/>
        </p:nvSpPr>
        <p:spPr>
          <a:xfrm>
            <a:off x="6896100" y="1954453"/>
            <a:ext cx="975042" cy="738898"/>
          </a:xfrm>
          <a:prstGeom prst="rect">
            <a:avLst/>
          </a:prstGeom>
          <a:blipFill>
            <a:blip r:embed="rId3" cstate="print"/>
            <a:stretch>
              <a:fillRect/>
            </a:stretch>
          </a:blipFill>
        </p:spPr>
        <p:txBody>
          <a:bodyPr wrap="square" lIns="0" tIns="0" rIns="0" bIns="0" rtlCol="0"/>
          <a:lstStyle/>
          <a:p/>
        </p:txBody>
      </p:sp>
      <p:sp>
        <p:nvSpPr>
          <p:cNvPr id="12" name="object 12"/>
          <p:cNvSpPr txBox="1"/>
          <p:nvPr/>
        </p:nvSpPr>
        <p:spPr>
          <a:xfrm>
            <a:off x="427990" y="1711325"/>
            <a:ext cx="2510155" cy="812800"/>
          </a:xfrm>
          <a:prstGeom prst="rect">
            <a:avLst/>
          </a:prstGeom>
        </p:spPr>
        <p:txBody>
          <a:bodyPr vert="horz" wrap="square" lIns="0" tIns="12700" rIns="0" bIns="0" rtlCol="0">
            <a:spAutoFit/>
          </a:bodyPr>
          <a:lstStyle/>
          <a:p>
            <a:pPr marL="1224915">
              <a:lnSpc>
                <a:spcPct val="100000"/>
              </a:lnSpc>
              <a:spcBef>
                <a:spcPts val="100"/>
              </a:spcBef>
            </a:pPr>
            <a:r>
              <a:rPr sz="1800" b="1" dirty="0">
                <a:latin typeface="Comic Sans MS" panose="030F0702030302020204"/>
                <a:cs typeface="Comic Sans MS" panose="030F0702030302020204"/>
              </a:rPr>
              <a:t>Victim</a:t>
            </a:r>
            <a:r>
              <a:rPr sz="1800" b="1" spc="-80" dirty="0">
                <a:latin typeface="Comic Sans MS" panose="030F0702030302020204"/>
                <a:cs typeface="Comic Sans MS" panose="030F0702030302020204"/>
              </a:rPr>
              <a:t> </a:t>
            </a:r>
            <a:r>
              <a:rPr sz="1800" b="1" spc="-5" dirty="0">
                <a:latin typeface="Comic Sans MS" panose="030F0702030302020204"/>
                <a:cs typeface="Comic Sans MS" panose="030F0702030302020204"/>
              </a:rPr>
              <a:t>Peer</a:t>
            </a:r>
            <a:endParaRPr sz="1800">
              <a:latin typeface="Comic Sans MS" panose="030F0702030302020204"/>
              <a:cs typeface="Comic Sans MS" panose="030F0702030302020204"/>
            </a:endParaRPr>
          </a:p>
          <a:p>
            <a:pPr marL="12700">
              <a:lnSpc>
                <a:spcPct val="100000"/>
              </a:lnSpc>
              <a:spcBef>
                <a:spcPts val="1875"/>
              </a:spcBef>
            </a:pPr>
            <a:r>
              <a:rPr sz="1800" dirty="0">
                <a:solidFill>
                  <a:srgbClr val="CC0000"/>
                </a:solidFill>
                <a:latin typeface="Comic Sans MS" panose="030F0702030302020204"/>
                <a:cs typeface="Comic Sans MS" panose="030F0702030302020204"/>
              </a:rPr>
              <a:t>5. </a:t>
            </a:r>
            <a:r>
              <a:rPr sz="1800" spc="-5" dirty="0">
                <a:solidFill>
                  <a:srgbClr val="CC0000"/>
                </a:solidFill>
                <a:latin typeface="Comic Sans MS" panose="030F0702030302020204"/>
                <a:cs typeface="Comic Sans MS" panose="030F0702030302020204"/>
              </a:rPr>
              <a:t>Hash</a:t>
            </a:r>
            <a:r>
              <a:rPr sz="1800" spc="-1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Fail</a:t>
            </a:r>
            <a:endParaRPr sz="1800">
              <a:latin typeface="Comic Sans MS" panose="030F0702030302020204"/>
              <a:cs typeface="Comic Sans MS" panose="030F0702030302020204"/>
            </a:endParaRPr>
          </a:p>
        </p:txBody>
      </p:sp>
      <p:sp>
        <p:nvSpPr>
          <p:cNvPr id="13" name="object 13"/>
          <p:cNvSpPr txBox="1"/>
          <p:nvPr/>
        </p:nvSpPr>
        <p:spPr>
          <a:xfrm>
            <a:off x="4739640" y="4716462"/>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14" name="object 14"/>
          <p:cNvSpPr/>
          <p:nvPr/>
        </p:nvSpPr>
        <p:spPr>
          <a:xfrm>
            <a:off x="2984500" y="2281275"/>
            <a:ext cx="3863975" cy="101600"/>
          </a:xfrm>
          <a:custGeom>
            <a:avLst/>
            <a:gdLst/>
            <a:ahLst/>
            <a:cxnLst/>
            <a:rect l="l" t="t" r="r" b="b"/>
            <a:pathLst>
              <a:path w="3863975" h="101600">
                <a:moveTo>
                  <a:pt x="89433" y="101536"/>
                </a:moveTo>
                <a:lnTo>
                  <a:pt x="87452" y="101422"/>
                </a:lnTo>
                <a:lnTo>
                  <a:pt x="85598" y="100698"/>
                </a:lnTo>
                <a:lnTo>
                  <a:pt x="0" y="50761"/>
                </a:lnTo>
                <a:lnTo>
                  <a:pt x="85598" y="825"/>
                </a:lnTo>
                <a:lnTo>
                  <a:pt x="87452" y="101"/>
                </a:lnTo>
                <a:lnTo>
                  <a:pt x="89433" y="0"/>
                </a:lnTo>
                <a:lnTo>
                  <a:pt x="91363" y="495"/>
                </a:lnTo>
                <a:lnTo>
                  <a:pt x="93027" y="1574"/>
                </a:lnTo>
                <a:lnTo>
                  <a:pt x="94284" y="3111"/>
                </a:lnTo>
                <a:lnTo>
                  <a:pt x="95008" y="4965"/>
                </a:lnTo>
                <a:lnTo>
                  <a:pt x="95123" y="6946"/>
                </a:lnTo>
                <a:lnTo>
                  <a:pt x="94614" y="8864"/>
                </a:lnTo>
                <a:lnTo>
                  <a:pt x="93535" y="10541"/>
                </a:lnTo>
                <a:lnTo>
                  <a:pt x="91998" y="11798"/>
                </a:lnTo>
                <a:lnTo>
                  <a:pt x="36089" y="44411"/>
                </a:lnTo>
                <a:lnTo>
                  <a:pt x="12598" y="44411"/>
                </a:lnTo>
                <a:lnTo>
                  <a:pt x="12598" y="57111"/>
                </a:lnTo>
                <a:lnTo>
                  <a:pt x="36089" y="57111"/>
                </a:lnTo>
                <a:lnTo>
                  <a:pt x="91998" y="89725"/>
                </a:lnTo>
                <a:lnTo>
                  <a:pt x="93535" y="90982"/>
                </a:lnTo>
                <a:lnTo>
                  <a:pt x="94614" y="92659"/>
                </a:lnTo>
                <a:lnTo>
                  <a:pt x="95123" y="94576"/>
                </a:lnTo>
                <a:lnTo>
                  <a:pt x="95008" y="96558"/>
                </a:lnTo>
                <a:lnTo>
                  <a:pt x="94284" y="98412"/>
                </a:lnTo>
                <a:lnTo>
                  <a:pt x="93027" y="99949"/>
                </a:lnTo>
                <a:lnTo>
                  <a:pt x="91363" y="101028"/>
                </a:lnTo>
                <a:lnTo>
                  <a:pt x="89433" y="101536"/>
                </a:lnTo>
                <a:close/>
              </a:path>
              <a:path w="3863975" h="101600">
                <a:moveTo>
                  <a:pt x="36089" y="57111"/>
                </a:moveTo>
                <a:lnTo>
                  <a:pt x="12598" y="57111"/>
                </a:lnTo>
                <a:lnTo>
                  <a:pt x="12598" y="44411"/>
                </a:lnTo>
                <a:lnTo>
                  <a:pt x="36089" y="44411"/>
                </a:lnTo>
                <a:lnTo>
                  <a:pt x="34609" y="45275"/>
                </a:lnTo>
                <a:lnTo>
                  <a:pt x="15798" y="45275"/>
                </a:lnTo>
                <a:lnTo>
                  <a:pt x="15798" y="56248"/>
                </a:lnTo>
                <a:lnTo>
                  <a:pt x="34609" y="56248"/>
                </a:lnTo>
                <a:lnTo>
                  <a:pt x="36089" y="57111"/>
                </a:lnTo>
                <a:close/>
              </a:path>
              <a:path w="3863975" h="101600">
                <a:moveTo>
                  <a:pt x="3863975" y="57111"/>
                </a:moveTo>
                <a:lnTo>
                  <a:pt x="36089" y="57111"/>
                </a:lnTo>
                <a:lnTo>
                  <a:pt x="25204" y="50761"/>
                </a:lnTo>
                <a:lnTo>
                  <a:pt x="36089" y="44411"/>
                </a:lnTo>
                <a:lnTo>
                  <a:pt x="3863975" y="44411"/>
                </a:lnTo>
                <a:lnTo>
                  <a:pt x="3863975" y="57111"/>
                </a:lnTo>
                <a:close/>
              </a:path>
              <a:path w="3863975" h="101600">
                <a:moveTo>
                  <a:pt x="15798" y="56248"/>
                </a:moveTo>
                <a:lnTo>
                  <a:pt x="15798" y="45275"/>
                </a:lnTo>
                <a:lnTo>
                  <a:pt x="25204" y="50761"/>
                </a:lnTo>
                <a:lnTo>
                  <a:pt x="15798" y="56248"/>
                </a:lnTo>
                <a:close/>
              </a:path>
              <a:path w="3863975" h="101600">
                <a:moveTo>
                  <a:pt x="25204" y="50761"/>
                </a:moveTo>
                <a:lnTo>
                  <a:pt x="15798" y="45275"/>
                </a:lnTo>
                <a:lnTo>
                  <a:pt x="34609" y="45275"/>
                </a:lnTo>
                <a:lnTo>
                  <a:pt x="25204" y="50761"/>
                </a:lnTo>
                <a:close/>
              </a:path>
              <a:path w="3863975" h="101600">
                <a:moveTo>
                  <a:pt x="34609" y="56248"/>
                </a:moveTo>
                <a:lnTo>
                  <a:pt x="15798" y="56248"/>
                </a:lnTo>
                <a:lnTo>
                  <a:pt x="25204" y="50761"/>
                </a:lnTo>
                <a:lnTo>
                  <a:pt x="34609" y="56248"/>
                </a:lnTo>
                <a:close/>
              </a:path>
            </a:pathLst>
          </a:custGeom>
          <a:solidFill>
            <a:srgbClr val="000000"/>
          </a:solidFill>
        </p:spPr>
        <p:txBody>
          <a:bodyPr wrap="square" lIns="0" tIns="0" rIns="0" bIns="0" rtlCol="0"/>
          <a:lstStyle/>
          <a:p/>
        </p:txBody>
      </p:sp>
      <p:sp>
        <p:nvSpPr>
          <p:cNvPr id="15" name="object 15"/>
          <p:cNvSpPr/>
          <p:nvPr/>
        </p:nvSpPr>
        <p:spPr>
          <a:xfrm>
            <a:off x="2984500" y="2424112"/>
            <a:ext cx="1109980" cy="1310640"/>
          </a:xfrm>
          <a:custGeom>
            <a:avLst/>
            <a:gdLst/>
            <a:ahLst/>
            <a:cxnLst/>
            <a:rect l="l" t="t" r="r" b="b"/>
            <a:pathLst>
              <a:path w="1109979" h="1310639">
                <a:moveTo>
                  <a:pt x="22517" y="102793"/>
                </a:moveTo>
                <a:lnTo>
                  <a:pt x="0" y="0"/>
                </a:lnTo>
                <a:lnTo>
                  <a:pt x="15580" y="5524"/>
                </a:lnTo>
                <a:lnTo>
                  <a:pt x="12992" y="5524"/>
                </a:lnTo>
                <a:lnTo>
                  <a:pt x="3289" y="13728"/>
                </a:lnTo>
                <a:lnTo>
                  <a:pt x="18454" y="31660"/>
                </a:lnTo>
                <a:lnTo>
                  <a:pt x="29654" y="95415"/>
                </a:lnTo>
                <a:lnTo>
                  <a:pt x="29626" y="97612"/>
                </a:lnTo>
                <a:lnTo>
                  <a:pt x="29108" y="99301"/>
                </a:lnTo>
                <a:lnTo>
                  <a:pt x="27965" y="100926"/>
                </a:lnTo>
                <a:lnTo>
                  <a:pt x="26377" y="102120"/>
                </a:lnTo>
                <a:lnTo>
                  <a:pt x="24498" y="102768"/>
                </a:lnTo>
                <a:lnTo>
                  <a:pt x="22517" y="102793"/>
                </a:lnTo>
                <a:close/>
              </a:path>
              <a:path w="1109979" h="1310639">
                <a:moveTo>
                  <a:pt x="18454" y="31660"/>
                </a:moveTo>
                <a:lnTo>
                  <a:pt x="3289" y="13728"/>
                </a:lnTo>
                <a:lnTo>
                  <a:pt x="12992" y="5524"/>
                </a:lnTo>
                <a:lnTo>
                  <a:pt x="15526" y="8521"/>
                </a:lnTo>
                <a:lnTo>
                  <a:pt x="14389" y="8521"/>
                </a:lnTo>
                <a:lnTo>
                  <a:pt x="6019" y="15608"/>
                </a:lnTo>
                <a:lnTo>
                  <a:pt x="16272" y="19243"/>
                </a:lnTo>
                <a:lnTo>
                  <a:pt x="18454" y="31660"/>
                </a:lnTo>
                <a:close/>
              </a:path>
              <a:path w="1109979" h="1310639">
                <a:moveTo>
                  <a:pt x="91109" y="45453"/>
                </a:moveTo>
                <a:lnTo>
                  <a:pt x="89166" y="45085"/>
                </a:lnTo>
                <a:lnTo>
                  <a:pt x="28156" y="23456"/>
                </a:lnTo>
                <a:lnTo>
                  <a:pt x="12992" y="5524"/>
                </a:lnTo>
                <a:lnTo>
                  <a:pt x="15580" y="5524"/>
                </a:lnTo>
                <a:lnTo>
                  <a:pt x="93408" y="33121"/>
                </a:lnTo>
                <a:lnTo>
                  <a:pt x="97624" y="39268"/>
                </a:lnTo>
                <a:lnTo>
                  <a:pt x="97269" y="41224"/>
                </a:lnTo>
                <a:lnTo>
                  <a:pt x="96316" y="42976"/>
                </a:lnTo>
                <a:lnTo>
                  <a:pt x="94881" y="44335"/>
                </a:lnTo>
                <a:lnTo>
                  <a:pt x="93078" y="45199"/>
                </a:lnTo>
                <a:lnTo>
                  <a:pt x="91109" y="45453"/>
                </a:lnTo>
                <a:close/>
              </a:path>
              <a:path w="1109979" h="1310639">
                <a:moveTo>
                  <a:pt x="16272" y="19243"/>
                </a:moveTo>
                <a:lnTo>
                  <a:pt x="6019" y="15608"/>
                </a:lnTo>
                <a:lnTo>
                  <a:pt x="14389" y="8521"/>
                </a:lnTo>
                <a:lnTo>
                  <a:pt x="16272" y="19243"/>
                </a:lnTo>
                <a:close/>
              </a:path>
              <a:path w="1109979" h="1310639">
                <a:moveTo>
                  <a:pt x="28156" y="23456"/>
                </a:moveTo>
                <a:lnTo>
                  <a:pt x="16272" y="19243"/>
                </a:lnTo>
                <a:lnTo>
                  <a:pt x="14389" y="8521"/>
                </a:lnTo>
                <a:lnTo>
                  <a:pt x="15526" y="8521"/>
                </a:lnTo>
                <a:lnTo>
                  <a:pt x="28156" y="23456"/>
                </a:lnTo>
                <a:close/>
              </a:path>
              <a:path w="1109979" h="1310639">
                <a:moveTo>
                  <a:pt x="1100048" y="1310614"/>
                </a:moveTo>
                <a:lnTo>
                  <a:pt x="18454" y="31660"/>
                </a:lnTo>
                <a:lnTo>
                  <a:pt x="16272" y="19243"/>
                </a:lnTo>
                <a:lnTo>
                  <a:pt x="28156" y="23456"/>
                </a:lnTo>
                <a:lnTo>
                  <a:pt x="1109751" y="1302410"/>
                </a:lnTo>
                <a:lnTo>
                  <a:pt x="1100048" y="1310614"/>
                </a:lnTo>
                <a:close/>
              </a:path>
            </a:pathLst>
          </a:custGeom>
          <a:solidFill>
            <a:srgbClr val="000000"/>
          </a:solidFill>
        </p:spPr>
        <p:txBody>
          <a:bodyPr wrap="square" lIns="0" tIns="0" rIns="0" bIns="0" rtlCol="0"/>
          <a:lstStyle/>
          <a:p/>
        </p:txBody>
      </p:sp>
      <p:sp>
        <p:nvSpPr>
          <p:cNvPr id="16" name="object 16"/>
          <p:cNvSpPr/>
          <p:nvPr/>
        </p:nvSpPr>
        <p:spPr>
          <a:xfrm>
            <a:off x="3005137" y="2565400"/>
            <a:ext cx="1523365" cy="2554605"/>
          </a:xfrm>
          <a:custGeom>
            <a:avLst/>
            <a:gdLst/>
            <a:ahLst/>
            <a:cxnLst/>
            <a:rect l="l" t="t" r="r" b="b"/>
            <a:pathLst>
              <a:path w="1523364" h="2554604">
                <a:moveTo>
                  <a:pt x="7251" y="105397"/>
                </a:moveTo>
                <a:lnTo>
                  <a:pt x="0" y="0"/>
                </a:lnTo>
                <a:lnTo>
                  <a:pt x="13678" y="7581"/>
                </a:lnTo>
                <a:lnTo>
                  <a:pt x="11899" y="7581"/>
                </a:lnTo>
                <a:lnTo>
                  <a:pt x="990" y="14071"/>
                </a:lnTo>
                <a:lnTo>
                  <a:pt x="12991" y="34245"/>
                </a:lnTo>
                <a:lnTo>
                  <a:pt x="13550" y="98983"/>
                </a:lnTo>
                <a:lnTo>
                  <a:pt x="13258" y="100952"/>
                </a:lnTo>
                <a:lnTo>
                  <a:pt x="12369" y="102730"/>
                </a:lnTo>
                <a:lnTo>
                  <a:pt x="10972" y="104152"/>
                </a:lnTo>
                <a:lnTo>
                  <a:pt x="9220" y="105067"/>
                </a:lnTo>
                <a:lnTo>
                  <a:pt x="7251" y="105397"/>
                </a:lnTo>
                <a:close/>
              </a:path>
              <a:path w="1523364" h="2554604">
                <a:moveTo>
                  <a:pt x="12991" y="34245"/>
                </a:moveTo>
                <a:lnTo>
                  <a:pt x="990" y="14071"/>
                </a:lnTo>
                <a:lnTo>
                  <a:pt x="11899" y="7581"/>
                </a:lnTo>
                <a:lnTo>
                  <a:pt x="13803" y="10782"/>
                </a:lnTo>
                <a:lnTo>
                  <a:pt x="12788" y="10782"/>
                </a:lnTo>
                <a:lnTo>
                  <a:pt x="3365" y="16382"/>
                </a:lnTo>
                <a:lnTo>
                  <a:pt x="12882" y="21657"/>
                </a:lnTo>
                <a:lnTo>
                  <a:pt x="12991" y="34245"/>
                </a:lnTo>
                <a:close/>
              </a:path>
              <a:path w="1523364" h="2554604">
                <a:moveTo>
                  <a:pt x="84378" y="59893"/>
                </a:moveTo>
                <a:lnTo>
                  <a:pt x="82397" y="59829"/>
                </a:lnTo>
                <a:lnTo>
                  <a:pt x="80530" y="59143"/>
                </a:lnTo>
                <a:lnTo>
                  <a:pt x="23907" y="27766"/>
                </a:lnTo>
                <a:lnTo>
                  <a:pt x="11899" y="7581"/>
                </a:lnTo>
                <a:lnTo>
                  <a:pt x="13678" y="7581"/>
                </a:lnTo>
                <a:lnTo>
                  <a:pt x="86677" y="48044"/>
                </a:lnTo>
                <a:lnTo>
                  <a:pt x="88252" y="49263"/>
                </a:lnTo>
                <a:lnTo>
                  <a:pt x="89357" y="50914"/>
                </a:lnTo>
                <a:lnTo>
                  <a:pt x="89903" y="52819"/>
                </a:lnTo>
                <a:lnTo>
                  <a:pt x="89839" y="54800"/>
                </a:lnTo>
                <a:lnTo>
                  <a:pt x="89154" y="56667"/>
                </a:lnTo>
                <a:lnTo>
                  <a:pt x="87934" y="58242"/>
                </a:lnTo>
                <a:lnTo>
                  <a:pt x="86283" y="59347"/>
                </a:lnTo>
                <a:lnTo>
                  <a:pt x="84378" y="59893"/>
                </a:lnTo>
                <a:close/>
              </a:path>
              <a:path w="1523364" h="2554604">
                <a:moveTo>
                  <a:pt x="12882" y="21657"/>
                </a:moveTo>
                <a:lnTo>
                  <a:pt x="3365" y="16382"/>
                </a:lnTo>
                <a:lnTo>
                  <a:pt x="12788" y="10782"/>
                </a:lnTo>
                <a:lnTo>
                  <a:pt x="12882" y="21657"/>
                </a:lnTo>
                <a:close/>
              </a:path>
              <a:path w="1523364" h="2554604">
                <a:moveTo>
                  <a:pt x="23907" y="27766"/>
                </a:moveTo>
                <a:lnTo>
                  <a:pt x="12882" y="21657"/>
                </a:lnTo>
                <a:lnTo>
                  <a:pt x="12788" y="10782"/>
                </a:lnTo>
                <a:lnTo>
                  <a:pt x="13803" y="10782"/>
                </a:lnTo>
                <a:lnTo>
                  <a:pt x="23907" y="27766"/>
                </a:lnTo>
                <a:close/>
              </a:path>
              <a:path w="1523364" h="2554604">
                <a:moveTo>
                  <a:pt x="1512189" y="2554363"/>
                </a:moveTo>
                <a:lnTo>
                  <a:pt x="12991" y="34245"/>
                </a:lnTo>
                <a:lnTo>
                  <a:pt x="12882" y="21657"/>
                </a:lnTo>
                <a:lnTo>
                  <a:pt x="23907" y="27766"/>
                </a:lnTo>
                <a:lnTo>
                  <a:pt x="1523111" y="2547861"/>
                </a:lnTo>
                <a:lnTo>
                  <a:pt x="1512189" y="2554363"/>
                </a:lnTo>
                <a:close/>
              </a:path>
            </a:pathLst>
          </a:custGeom>
          <a:solidFill>
            <a:srgbClr val="000000"/>
          </a:solidFill>
        </p:spPr>
        <p:txBody>
          <a:bodyPr wrap="square" lIns="0" tIns="0" rIns="0" bIns="0" rtlCol="0"/>
          <a:lstStyle/>
          <a:p/>
        </p:txBody>
      </p:sp>
      <p:sp>
        <p:nvSpPr>
          <p:cNvPr id="17" name="object 17"/>
          <p:cNvSpPr/>
          <p:nvPr/>
        </p:nvSpPr>
        <p:spPr>
          <a:xfrm>
            <a:off x="2828523" y="2737643"/>
            <a:ext cx="101600" cy="2365375"/>
          </a:xfrm>
          <a:custGeom>
            <a:avLst/>
            <a:gdLst/>
            <a:ahLst/>
            <a:cxnLst/>
            <a:rect l="l" t="t" r="r" b="b"/>
            <a:pathLst>
              <a:path w="101600" h="2365375">
                <a:moveTo>
                  <a:pt x="6930" y="95097"/>
                </a:moveTo>
                <a:lnTo>
                  <a:pt x="0" y="89471"/>
                </a:lnTo>
                <a:lnTo>
                  <a:pt x="97" y="87426"/>
                </a:lnTo>
                <a:lnTo>
                  <a:pt x="821" y="85572"/>
                </a:lnTo>
                <a:lnTo>
                  <a:pt x="50808" y="0"/>
                </a:lnTo>
                <a:lnTo>
                  <a:pt x="58145" y="12598"/>
                </a:lnTo>
                <a:lnTo>
                  <a:pt x="44445" y="12598"/>
                </a:lnTo>
                <a:lnTo>
                  <a:pt x="44430" y="36096"/>
                </a:lnTo>
                <a:lnTo>
                  <a:pt x="11739" y="92024"/>
                </a:lnTo>
                <a:lnTo>
                  <a:pt x="10524" y="93510"/>
                </a:lnTo>
                <a:lnTo>
                  <a:pt x="8847" y="94589"/>
                </a:lnTo>
                <a:lnTo>
                  <a:pt x="6930" y="95097"/>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73"/>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p:txBody>
      </p:sp>
      <p:sp>
        <p:nvSpPr>
          <p:cNvPr id="18" name="object 18"/>
          <p:cNvSpPr/>
          <p:nvPr/>
        </p:nvSpPr>
        <p:spPr>
          <a:xfrm>
            <a:off x="1975385" y="2754430"/>
            <a:ext cx="101600" cy="2365375"/>
          </a:xfrm>
          <a:custGeom>
            <a:avLst/>
            <a:gdLst/>
            <a:ahLst/>
            <a:cxnLst/>
            <a:rect l="l" t="t" r="r" b="b"/>
            <a:pathLst>
              <a:path w="101600" h="2365375">
                <a:moveTo>
                  <a:pt x="6930" y="95084"/>
                </a:moveTo>
                <a:lnTo>
                  <a:pt x="0" y="89471"/>
                </a:lnTo>
                <a:lnTo>
                  <a:pt x="97" y="87414"/>
                </a:lnTo>
                <a:lnTo>
                  <a:pt x="821" y="85572"/>
                </a:lnTo>
                <a:lnTo>
                  <a:pt x="50808" y="0"/>
                </a:lnTo>
                <a:lnTo>
                  <a:pt x="58145" y="12598"/>
                </a:lnTo>
                <a:lnTo>
                  <a:pt x="44445" y="12598"/>
                </a:lnTo>
                <a:lnTo>
                  <a:pt x="44430" y="36096"/>
                </a:lnTo>
                <a:lnTo>
                  <a:pt x="11739" y="92024"/>
                </a:lnTo>
                <a:lnTo>
                  <a:pt x="10524" y="93510"/>
                </a:lnTo>
                <a:lnTo>
                  <a:pt x="8847" y="94589"/>
                </a:lnTo>
                <a:lnTo>
                  <a:pt x="6930" y="95084"/>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60"/>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p:txBody>
      </p:sp>
      <p:sp>
        <p:nvSpPr>
          <p:cNvPr id="19" name="object 19"/>
          <p:cNvSpPr/>
          <p:nvPr/>
        </p:nvSpPr>
        <p:spPr>
          <a:xfrm>
            <a:off x="2449904" y="2770105"/>
            <a:ext cx="101600" cy="2300605"/>
          </a:xfrm>
          <a:custGeom>
            <a:avLst/>
            <a:gdLst/>
            <a:ahLst/>
            <a:cxnLst/>
            <a:rect l="l" t="t" r="r" b="b"/>
            <a:pathLst>
              <a:path w="101600" h="2300604">
                <a:moveTo>
                  <a:pt x="50728" y="2275077"/>
                </a:moveTo>
                <a:lnTo>
                  <a:pt x="44389" y="2264195"/>
                </a:lnTo>
                <a:lnTo>
                  <a:pt x="45948" y="0"/>
                </a:lnTo>
                <a:lnTo>
                  <a:pt x="58648" y="0"/>
                </a:lnTo>
                <a:lnTo>
                  <a:pt x="57087" y="2264195"/>
                </a:lnTo>
                <a:lnTo>
                  <a:pt x="50728" y="2275077"/>
                </a:lnTo>
                <a:close/>
              </a:path>
              <a:path w="101600" h="2300604">
                <a:moveTo>
                  <a:pt x="50711" y="2300287"/>
                </a:moveTo>
                <a:lnTo>
                  <a:pt x="838" y="2214651"/>
                </a:lnTo>
                <a:lnTo>
                  <a:pt x="114" y="2212797"/>
                </a:lnTo>
                <a:lnTo>
                  <a:pt x="0" y="2210816"/>
                </a:lnTo>
                <a:lnTo>
                  <a:pt x="507" y="2208898"/>
                </a:lnTo>
                <a:lnTo>
                  <a:pt x="1587" y="2207221"/>
                </a:lnTo>
                <a:lnTo>
                  <a:pt x="3124" y="2205964"/>
                </a:lnTo>
                <a:lnTo>
                  <a:pt x="4978" y="2205253"/>
                </a:lnTo>
                <a:lnTo>
                  <a:pt x="6959" y="2205139"/>
                </a:lnTo>
                <a:lnTo>
                  <a:pt x="8877" y="2205647"/>
                </a:lnTo>
                <a:lnTo>
                  <a:pt x="10553" y="2206713"/>
                </a:lnTo>
                <a:lnTo>
                  <a:pt x="11840" y="2208314"/>
                </a:lnTo>
                <a:lnTo>
                  <a:pt x="44387" y="2264190"/>
                </a:lnTo>
                <a:lnTo>
                  <a:pt x="44373" y="2287676"/>
                </a:lnTo>
                <a:lnTo>
                  <a:pt x="58072" y="2287689"/>
                </a:lnTo>
                <a:lnTo>
                  <a:pt x="50711" y="2300287"/>
                </a:lnTo>
                <a:close/>
              </a:path>
              <a:path w="101600" h="2300604">
                <a:moveTo>
                  <a:pt x="58072" y="2287689"/>
                </a:moveTo>
                <a:lnTo>
                  <a:pt x="57073" y="2287689"/>
                </a:lnTo>
                <a:lnTo>
                  <a:pt x="57089" y="2264190"/>
                </a:lnTo>
                <a:lnTo>
                  <a:pt x="89779" y="2208263"/>
                </a:lnTo>
                <a:lnTo>
                  <a:pt x="90995" y="2206777"/>
                </a:lnTo>
                <a:lnTo>
                  <a:pt x="92671" y="2205697"/>
                </a:lnTo>
                <a:lnTo>
                  <a:pt x="94589" y="2205202"/>
                </a:lnTo>
                <a:lnTo>
                  <a:pt x="96570" y="2205316"/>
                </a:lnTo>
                <a:lnTo>
                  <a:pt x="98425" y="2206028"/>
                </a:lnTo>
                <a:lnTo>
                  <a:pt x="99961" y="2207285"/>
                </a:lnTo>
                <a:lnTo>
                  <a:pt x="101041" y="2208961"/>
                </a:lnTo>
                <a:lnTo>
                  <a:pt x="101520" y="2210816"/>
                </a:lnTo>
                <a:lnTo>
                  <a:pt x="101422" y="2212873"/>
                </a:lnTo>
                <a:lnTo>
                  <a:pt x="100711" y="2214714"/>
                </a:lnTo>
                <a:lnTo>
                  <a:pt x="58072" y="2287689"/>
                </a:lnTo>
                <a:close/>
              </a:path>
              <a:path w="101600" h="2300604">
                <a:moveTo>
                  <a:pt x="57076" y="2284488"/>
                </a:moveTo>
                <a:lnTo>
                  <a:pt x="56202" y="2284476"/>
                </a:lnTo>
                <a:lnTo>
                  <a:pt x="50728" y="2275077"/>
                </a:lnTo>
                <a:lnTo>
                  <a:pt x="57089" y="2264190"/>
                </a:lnTo>
                <a:lnTo>
                  <a:pt x="57076" y="2284488"/>
                </a:lnTo>
                <a:close/>
              </a:path>
              <a:path w="101600" h="2300604">
                <a:moveTo>
                  <a:pt x="57073" y="2287689"/>
                </a:moveTo>
                <a:lnTo>
                  <a:pt x="44373" y="2287676"/>
                </a:lnTo>
                <a:lnTo>
                  <a:pt x="44389" y="2264195"/>
                </a:lnTo>
                <a:lnTo>
                  <a:pt x="50728" y="2275077"/>
                </a:lnTo>
                <a:lnTo>
                  <a:pt x="45237" y="2284476"/>
                </a:lnTo>
                <a:lnTo>
                  <a:pt x="57076" y="2284488"/>
                </a:lnTo>
                <a:lnTo>
                  <a:pt x="57073" y="2287689"/>
                </a:lnTo>
                <a:close/>
              </a:path>
              <a:path w="101600" h="2300604">
                <a:moveTo>
                  <a:pt x="56210" y="2284488"/>
                </a:moveTo>
                <a:lnTo>
                  <a:pt x="45237" y="2284476"/>
                </a:lnTo>
                <a:lnTo>
                  <a:pt x="50728" y="2275077"/>
                </a:lnTo>
                <a:lnTo>
                  <a:pt x="56210" y="2284488"/>
                </a:lnTo>
                <a:close/>
              </a:path>
            </a:pathLst>
          </a:custGeom>
          <a:solidFill>
            <a:srgbClr val="000000"/>
          </a:solidFill>
        </p:spPr>
        <p:txBody>
          <a:bodyPr wrap="square" lIns="0" tIns="0" rIns="0" bIns="0" rtlCol="0"/>
          <a:lstStyle/>
          <a:p/>
        </p:txBody>
      </p:sp>
      <p:sp>
        <p:nvSpPr>
          <p:cNvPr id="20" name="object 20"/>
          <p:cNvSpPr/>
          <p:nvPr/>
        </p:nvSpPr>
        <p:spPr>
          <a:xfrm>
            <a:off x="1752600" y="5243169"/>
            <a:ext cx="983792" cy="744562"/>
          </a:xfrm>
          <a:prstGeom prst="rect">
            <a:avLst/>
          </a:prstGeom>
          <a:blipFill>
            <a:blip r:embed="rId4" cstate="print"/>
            <a:stretch>
              <a:fillRect/>
            </a:stretch>
          </a:blipFill>
        </p:spPr>
        <p:txBody>
          <a:bodyPr wrap="square" lIns="0" tIns="0" rIns="0" bIns="0" rtlCol="0"/>
          <a:lstStyle/>
          <a:p/>
        </p:txBody>
      </p:sp>
      <p:sp>
        <p:nvSpPr>
          <p:cNvPr id="21" name="object 21"/>
          <p:cNvSpPr txBox="1"/>
          <p:nvPr/>
        </p:nvSpPr>
        <p:spPr>
          <a:xfrm>
            <a:off x="4536440" y="1995487"/>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22" name="object 22"/>
          <p:cNvSpPr/>
          <p:nvPr/>
        </p:nvSpPr>
        <p:spPr>
          <a:xfrm>
            <a:off x="4089400" y="3723481"/>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p:txBody>
      </p:sp>
      <p:sp>
        <p:nvSpPr>
          <p:cNvPr id="23" name="object 23"/>
          <p:cNvSpPr/>
          <p:nvPr/>
        </p:nvSpPr>
        <p:spPr>
          <a:xfrm>
            <a:off x="4497387" y="5103018"/>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p:txBody>
      </p:sp>
      <p:sp>
        <p:nvSpPr>
          <p:cNvPr id="24" name="object 24"/>
          <p:cNvSpPr/>
          <p:nvPr/>
        </p:nvSpPr>
        <p:spPr>
          <a:xfrm>
            <a:off x="7505700" y="4698352"/>
            <a:ext cx="975042" cy="816940"/>
          </a:xfrm>
          <a:prstGeom prst="rect">
            <a:avLst/>
          </a:prstGeom>
          <a:blipFill>
            <a:blip r:embed="rId5" cstate="print"/>
            <a:stretch>
              <a:fillRect/>
            </a:stretch>
          </a:blipFill>
        </p:spPr>
        <p:txBody>
          <a:bodyPr wrap="square" lIns="0" tIns="0" rIns="0" bIns="0" rtlCol="0"/>
          <a:lstStyle/>
          <a:p/>
        </p:txBody>
      </p:sp>
      <p:sp>
        <p:nvSpPr>
          <p:cNvPr id="25" name="object 25"/>
          <p:cNvSpPr/>
          <p:nvPr/>
        </p:nvSpPr>
        <p:spPr>
          <a:xfrm>
            <a:off x="7124700" y="3326180"/>
            <a:ext cx="900036" cy="754011"/>
          </a:xfrm>
          <a:prstGeom prst="rect">
            <a:avLst/>
          </a:prstGeom>
          <a:blipFill>
            <a:blip r:embed="rId6" cstate="print"/>
            <a:stretch>
              <a:fillRect/>
            </a:stretch>
          </a:blipFill>
        </p:spPr>
        <p:txBody>
          <a:bodyPr wrap="square" lIns="0" tIns="0" rIns="0" bIns="0" rtlCol="0"/>
          <a:lstStyle/>
          <a:p/>
        </p:txBody>
      </p:sp>
      <p:sp>
        <p:nvSpPr>
          <p:cNvPr id="28" name="object 2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grpSp>
        <p:nvGrpSpPr>
          <p:cNvPr id="32" name="组合 31"/>
          <p:cNvGrpSpPr/>
          <p:nvPr/>
        </p:nvGrpSpPr>
        <p:grpSpPr>
          <a:xfrm>
            <a:off x="1209441" y="2838795"/>
            <a:ext cx="553998" cy="2362200"/>
            <a:chOff x="1209441" y="2838795"/>
            <a:chExt cx="553998" cy="2362200"/>
          </a:xfrm>
        </p:grpSpPr>
        <p:sp>
          <p:nvSpPr>
            <p:cNvPr id="26" name="object 26"/>
            <p:cNvSpPr/>
            <p:nvPr/>
          </p:nvSpPr>
          <p:spPr>
            <a:xfrm>
              <a:off x="1455733" y="2838795"/>
              <a:ext cx="76200" cy="2362200"/>
            </a:xfrm>
            <a:custGeom>
              <a:avLst/>
              <a:gdLst/>
              <a:ahLst/>
              <a:cxnLst/>
              <a:rect l="l" t="t" r="r" b="b"/>
              <a:pathLst>
                <a:path w="76200" h="2362200">
                  <a:moveTo>
                    <a:pt x="31750" y="76200"/>
                  </a:moveTo>
                  <a:lnTo>
                    <a:pt x="0" y="76200"/>
                  </a:lnTo>
                  <a:lnTo>
                    <a:pt x="38100" y="0"/>
                  </a:lnTo>
                  <a:lnTo>
                    <a:pt x="66675" y="57150"/>
                  </a:lnTo>
                  <a:lnTo>
                    <a:pt x="31750" y="57150"/>
                  </a:lnTo>
                  <a:lnTo>
                    <a:pt x="31750" y="76200"/>
                  </a:lnTo>
                  <a:close/>
                </a:path>
                <a:path w="76200" h="2362200">
                  <a:moveTo>
                    <a:pt x="44450" y="2305050"/>
                  </a:moveTo>
                  <a:lnTo>
                    <a:pt x="31750" y="2305050"/>
                  </a:lnTo>
                  <a:lnTo>
                    <a:pt x="31750" y="57150"/>
                  </a:lnTo>
                  <a:lnTo>
                    <a:pt x="44450" y="57150"/>
                  </a:lnTo>
                  <a:lnTo>
                    <a:pt x="44450" y="2305050"/>
                  </a:lnTo>
                  <a:close/>
                </a:path>
                <a:path w="76200" h="2362200">
                  <a:moveTo>
                    <a:pt x="76200" y="76200"/>
                  </a:moveTo>
                  <a:lnTo>
                    <a:pt x="44450" y="76200"/>
                  </a:lnTo>
                  <a:lnTo>
                    <a:pt x="44450" y="57150"/>
                  </a:lnTo>
                  <a:lnTo>
                    <a:pt x="66675" y="57150"/>
                  </a:lnTo>
                  <a:lnTo>
                    <a:pt x="76200" y="76200"/>
                  </a:lnTo>
                  <a:close/>
                </a:path>
                <a:path w="76200" h="2362200">
                  <a:moveTo>
                    <a:pt x="38100" y="2362200"/>
                  </a:moveTo>
                  <a:lnTo>
                    <a:pt x="0" y="2286000"/>
                  </a:lnTo>
                  <a:lnTo>
                    <a:pt x="31750" y="2286000"/>
                  </a:lnTo>
                  <a:lnTo>
                    <a:pt x="31750" y="2305050"/>
                  </a:lnTo>
                  <a:lnTo>
                    <a:pt x="66675" y="2305050"/>
                  </a:lnTo>
                  <a:lnTo>
                    <a:pt x="38100" y="2362200"/>
                  </a:lnTo>
                  <a:close/>
                </a:path>
                <a:path w="76200" h="2362200">
                  <a:moveTo>
                    <a:pt x="66675" y="2305050"/>
                  </a:moveTo>
                  <a:lnTo>
                    <a:pt x="44450" y="2305050"/>
                  </a:lnTo>
                  <a:lnTo>
                    <a:pt x="44450" y="2286000"/>
                  </a:lnTo>
                  <a:lnTo>
                    <a:pt x="76200" y="2286000"/>
                  </a:lnTo>
                  <a:lnTo>
                    <a:pt x="66675" y="2305050"/>
                  </a:lnTo>
                  <a:close/>
                </a:path>
              </a:pathLst>
            </a:custGeom>
            <a:solidFill>
              <a:srgbClr val="FF3333"/>
            </a:solidFill>
          </p:spPr>
          <p:txBody>
            <a:bodyPr wrap="square" lIns="0" tIns="0" rIns="0" bIns="0" rtlCol="0"/>
            <a:lstStyle/>
            <a:p/>
          </p:txBody>
        </p:sp>
        <p:sp>
          <p:nvSpPr>
            <p:cNvPr id="30" name="object 9"/>
            <p:cNvSpPr txBox="1"/>
            <p:nvPr/>
          </p:nvSpPr>
          <p:spPr>
            <a:xfrm>
              <a:off x="1209441" y="3150161"/>
              <a:ext cx="553998" cy="1620520"/>
            </a:xfrm>
            <a:prstGeom prst="rect">
              <a:avLst/>
            </a:prstGeom>
          </p:spPr>
          <p:txBody>
            <a:bodyPr vert="vert270" wrap="square" lIns="0" tIns="35560" rIns="0" bIns="0" rtlCol="0">
              <a:spAutoFit/>
            </a:bodyPr>
            <a:lstStyle/>
            <a:p>
              <a:pPr marL="12700">
                <a:spcBef>
                  <a:spcPts val="280"/>
                </a:spcBef>
              </a:pPr>
              <a:r>
                <a:rPr sz="1800" dirty="0" smtClean="0">
                  <a:solidFill>
                    <a:srgbClr val="CC0000"/>
                  </a:solidFill>
                  <a:latin typeface="Comic Sans MS" panose="030F0702030302020204"/>
                  <a:cs typeface="Comic Sans MS" panose="030F0702030302020204"/>
                </a:rPr>
                <a:t> </a:t>
              </a:r>
              <a:r>
                <a:rPr lang="en-US" sz="1800" spc="-5" dirty="0">
                  <a:solidFill>
                    <a:srgbClr val="CC0000"/>
                  </a:solidFill>
                  <a:latin typeface="Comic Sans MS" panose="030F0702030302020204"/>
                  <a:cs typeface="Comic Sans MS" panose="030F0702030302020204"/>
                </a:rPr>
                <a:t>1.TC P  Connection</a:t>
              </a:r>
              <a:endParaRPr lang="en-US" sz="1800" spc="-5" dirty="0">
                <a:solidFill>
                  <a:srgbClr val="CC0000"/>
                </a:solidFill>
                <a:latin typeface="Comic Sans MS" panose="030F0702030302020204"/>
                <a:cs typeface="Comic Sans MS" panose="030F0702030302020204"/>
              </a:endParaRPr>
            </a:p>
          </p:txBody>
        </p:sp>
      </p:grpSp>
      <p:sp>
        <p:nvSpPr>
          <p:cNvPr id="33" name="object 27"/>
          <p:cNvSpPr txBox="1"/>
          <p:nvPr/>
        </p:nvSpPr>
        <p:spPr>
          <a:xfrm>
            <a:off x="2213510" y="2557823"/>
            <a:ext cx="415498" cy="1881505"/>
          </a:xfrm>
          <a:prstGeom prst="rect">
            <a:avLst/>
          </a:prstGeom>
        </p:spPr>
        <p:txBody>
          <a:bodyPr vert="vert270" wrap="square" lIns="0" tIns="35560" rIns="0" bIns="0" rtlCol="0">
            <a:spAutoFit/>
          </a:bodyPr>
          <a:lstStyle/>
          <a:p>
            <a:pPr marL="12700">
              <a:lnSpc>
                <a:spcPct val="100000"/>
              </a:lnSpc>
              <a:spcBef>
                <a:spcPts val="280"/>
              </a:spcBef>
            </a:pPr>
            <a:r>
              <a:rPr sz="2700" spc="-502" baseline="-11000" dirty="0" smtClean="0">
                <a:latin typeface="Comic Sans MS" panose="030F0702030302020204"/>
                <a:cs typeface="Comic Sans MS" panose="030F0702030302020204"/>
              </a:rPr>
              <a:t>3</a:t>
            </a:r>
            <a:r>
              <a:rPr lang="en-US" sz="2700" spc="-502" baseline="-11000" dirty="0" smtClean="0">
                <a:latin typeface="Comic Sans MS" panose="030F0702030302020204"/>
                <a:cs typeface="Comic Sans MS" panose="030F0702030302020204"/>
              </a:rPr>
              <a:t>    B l o c k</a:t>
            </a:r>
            <a:r>
              <a:rPr lang="en-US" sz="2700" spc="-502" dirty="0" smtClean="0">
                <a:latin typeface="Comic Sans MS" panose="030F0702030302020204"/>
                <a:cs typeface="Comic Sans MS" panose="030F0702030302020204"/>
              </a:rPr>
              <a:t>  </a:t>
            </a:r>
            <a:r>
              <a:rPr lang="en-US" sz="2000" spc="-502" dirty="0" smtClean="0">
                <a:latin typeface="Comic Sans MS" panose="030F0702030302020204"/>
                <a:cs typeface="Comic Sans MS" panose="030F0702030302020204"/>
              </a:rPr>
              <a:t>R  e   q </a:t>
            </a:r>
            <a:r>
              <a:rPr lang="en-US" sz="2000" spc="-502" dirty="0" err="1" smtClean="0">
                <a:latin typeface="Comic Sans MS" panose="030F0702030302020204"/>
                <a:cs typeface="Comic Sans MS" panose="030F0702030302020204"/>
              </a:rPr>
              <a:t>ue</a:t>
            </a:r>
            <a:r>
              <a:rPr lang="en-US" sz="2000" spc="-502" dirty="0" smtClean="0">
                <a:latin typeface="Comic Sans MS" panose="030F0702030302020204"/>
                <a:cs typeface="Comic Sans MS" panose="030F0702030302020204"/>
              </a:rPr>
              <a:t>    s    t</a:t>
            </a:r>
            <a:endParaRPr sz="2000" baseline="-11000" dirty="0">
              <a:latin typeface="Comic Sans MS" panose="030F0702030302020204"/>
              <a:cs typeface="Comic Sans MS" panose="030F0702030302020204"/>
            </a:endParaRPr>
          </a:p>
        </p:txBody>
      </p:sp>
      <p:sp>
        <p:nvSpPr>
          <p:cNvPr id="27" name="文本框 26"/>
          <p:cNvSpPr txBox="1"/>
          <p:nvPr/>
        </p:nvSpPr>
        <p:spPr>
          <a:xfrm>
            <a:off x="3578572" y="823929"/>
            <a:ext cx="4803080" cy="1200329"/>
          </a:xfrm>
          <a:prstGeom prst="rect">
            <a:avLst/>
          </a:prstGeom>
          <a:noFill/>
        </p:spPr>
        <p:txBody>
          <a:bodyPr wrap="square" rtlCol="0">
            <a:spAutoFit/>
          </a:bodyPr>
          <a:lstStyle/>
          <a:p>
            <a:r>
              <a:rPr lang="zh-CN" altLang="en-US" sz="2400" b="1" dirty="0" smtClean="0">
                <a:solidFill>
                  <a:srgbClr val="C00000"/>
                </a:solidFill>
              </a:rPr>
              <a:t>数据块污染并不能让受控节点下载一个假的用不了的文件，而是占用受控节点的下载时间。</a:t>
            </a:r>
            <a:endParaRPr lang="zh-CN" altLang="en-US" sz="2400" b="1" dirty="0">
              <a:solidFill>
                <a:srgbClr val="C00000"/>
              </a:solidFill>
            </a:endParaRPr>
          </a:p>
        </p:txBody>
      </p:sp>
    </p:spTree>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6172200"/>
            <a:ext cx="4114800" cy="0"/>
          </a:xfrm>
          <a:custGeom>
            <a:avLst/>
            <a:gdLst/>
            <a:ahLst/>
            <a:cxnLst/>
            <a:rect l="l" t="t" r="r" b="b"/>
            <a:pathLst>
              <a:path w="4114800">
                <a:moveTo>
                  <a:pt x="0" y="0"/>
                </a:moveTo>
                <a:lnTo>
                  <a:pt x="4114800" y="0"/>
                </a:lnTo>
              </a:path>
            </a:pathLst>
          </a:custGeom>
          <a:ln w="19050">
            <a:solidFill>
              <a:srgbClr val="CC9900"/>
            </a:solidFill>
          </a:ln>
        </p:spPr>
        <p:txBody>
          <a:bodyPr wrap="square" lIns="0" tIns="0" rIns="0" bIns="0" rtlCol="0"/>
          <a:lstStyle/>
          <a:p/>
        </p:txBody>
      </p:sp>
      <p:sp>
        <p:nvSpPr>
          <p:cNvPr id="3" name="object 3"/>
          <p:cNvSpPr/>
          <p:nvPr/>
        </p:nvSpPr>
        <p:spPr>
          <a:xfrm>
            <a:off x="457200" y="6172200"/>
            <a:ext cx="3538854" cy="0"/>
          </a:xfrm>
          <a:custGeom>
            <a:avLst/>
            <a:gdLst/>
            <a:ahLst/>
            <a:cxnLst/>
            <a:rect l="l" t="t" r="r" b="b"/>
            <a:pathLst>
              <a:path w="3538854">
                <a:moveTo>
                  <a:pt x="0" y="0"/>
                </a:moveTo>
                <a:lnTo>
                  <a:pt x="3538728" y="0"/>
                </a:lnTo>
              </a:path>
            </a:pathLst>
          </a:custGeom>
          <a:ln w="19050">
            <a:solidFill>
              <a:srgbClr val="CC9900"/>
            </a:solidFill>
          </a:ln>
        </p:spPr>
        <p:txBody>
          <a:bodyPr wrap="square" lIns="0" tIns="0" rIns="0" bIns="0" rtlCol="0"/>
          <a:lstStyle/>
          <a:p/>
        </p:txBody>
      </p:sp>
      <p:sp>
        <p:nvSpPr>
          <p:cNvPr id="4" name="object 4"/>
          <p:cNvSpPr txBox="1">
            <a:spLocks noGrp="1"/>
          </p:cNvSpPr>
          <p:nvPr>
            <p:ph type="title"/>
          </p:nvPr>
        </p:nvSpPr>
        <p:spPr>
          <a:xfrm>
            <a:off x="535940" y="265112"/>
            <a:ext cx="250317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Tw Cen MT" panose="020B0602020104020603"/>
                <a:cs typeface="Tw Cen MT" panose="020B0602020104020603"/>
              </a:rPr>
              <a:t>E</a:t>
            </a:r>
            <a:r>
              <a:rPr sz="4200" spc="-5" dirty="0">
                <a:solidFill>
                  <a:srgbClr val="006633"/>
                </a:solidFill>
                <a:latin typeface="Tw Cen MT" panose="020B0602020104020603"/>
                <a:cs typeface="Tw Cen MT" panose="020B0602020104020603"/>
              </a:rPr>
              <a:t>clip</a:t>
            </a:r>
            <a:r>
              <a:rPr sz="4200" dirty="0">
                <a:solidFill>
                  <a:srgbClr val="006633"/>
                </a:solidFill>
                <a:latin typeface="Tw Cen MT" panose="020B0602020104020603"/>
                <a:cs typeface="Tw Cen MT" panose="020B0602020104020603"/>
              </a:rPr>
              <a:t>se</a:t>
            </a:r>
            <a:r>
              <a:rPr sz="4200" dirty="0">
                <a:solidFill>
                  <a:srgbClr val="006633"/>
                </a:solidFill>
                <a:latin typeface="宋体" panose="02010600030101010101" pitchFamily="2" charset="-122"/>
                <a:cs typeface="宋体" panose="02010600030101010101" pitchFamily="2" charset="-122"/>
              </a:rPr>
              <a:t>方法</a:t>
            </a:r>
            <a:endParaRPr sz="4200" dirty="0">
              <a:latin typeface="宋体" panose="02010600030101010101" pitchFamily="2" charset="-122"/>
              <a:cs typeface="宋体" panose="02010600030101010101" pitchFamily="2" charset="-122"/>
            </a:endParaRPr>
          </a:p>
        </p:txBody>
      </p:sp>
      <p:sp>
        <p:nvSpPr>
          <p:cNvPr id="5" name="object 5"/>
          <p:cNvSpPr txBox="1"/>
          <p:nvPr/>
        </p:nvSpPr>
        <p:spPr>
          <a:xfrm>
            <a:off x="535940" y="1618615"/>
            <a:ext cx="7835900" cy="136906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CC9900"/>
              </a:buClr>
              <a:buSzPct val="64000"/>
              <a:buFont typeface="Wingdings" panose="05000000000000000000"/>
              <a:buChar char=""/>
              <a:tabLst>
                <a:tab pos="355600" algn="l"/>
              </a:tabLst>
            </a:pPr>
            <a:r>
              <a:rPr sz="2100" dirty="0">
                <a:latin typeface="宋体" panose="02010600030101010101" pitchFamily="2" charset="-122"/>
                <a:cs typeface="宋体" panose="02010600030101010101" pitchFamily="2" charset="-122"/>
              </a:rPr>
              <a:t>目的在于</a:t>
            </a:r>
            <a:r>
              <a:rPr sz="2100" dirty="0">
                <a:highlight>
                  <a:srgbClr val="FFFF00"/>
                </a:highlight>
                <a:latin typeface="宋体" panose="02010600030101010101" pitchFamily="2" charset="-122"/>
                <a:cs typeface="宋体" panose="02010600030101010101" pitchFamily="2" charset="-122"/>
              </a:rPr>
              <a:t>将共享网络分割成两个或者更多的区域</a:t>
            </a:r>
            <a:r>
              <a:rPr sz="2100" dirty="0">
                <a:latin typeface="宋体" panose="02010600030101010101" pitchFamily="2" charset="-122"/>
                <a:cs typeface="宋体" panose="02010600030101010101" pitchFamily="2" charset="-122"/>
              </a:rPr>
              <a:t>，这样这些</a:t>
            </a:r>
            <a:r>
              <a:rPr sz="2100" dirty="0">
                <a:highlight>
                  <a:srgbClr val="FFFF00"/>
                </a:highlight>
                <a:latin typeface="宋体" panose="02010600030101010101" pitchFamily="2" charset="-122"/>
                <a:cs typeface="宋体" panose="02010600030101010101" pitchFamily="2" charset="-122"/>
              </a:rPr>
              <a:t>被分 割的区域的通讯被恶意节点掌握</a:t>
            </a:r>
            <a:r>
              <a:rPr sz="2100" dirty="0">
                <a:latin typeface="宋体" panose="02010600030101010101" pitchFamily="2" charset="-122"/>
                <a:cs typeface="宋体" panose="02010600030101010101" pitchFamily="2" charset="-122"/>
              </a:rPr>
              <a:t>，最后可能让整个网络完全停止 运行。</a:t>
            </a:r>
            <a:endParaRPr sz="2100">
              <a:latin typeface="宋体" panose="02010600030101010101" pitchFamily="2" charset="-122"/>
              <a:cs typeface="宋体" panose="02010600030101010101" pitchFamily="2" charset="-122"/>
            </a:endParaRPr>
          </a:p>
          <a:p>
            <a:pPr marL="355600" indent="-342900" algn="just">
              <a:lnSpc>
                <a:spcPct val="100000"/>
              </a:lnSpc>
              <a:spcBef>
                <a:spcPts val="500"/>
              </a:spcBef>
              <a:buClr>
                <a:srgbClr val="CC9900"/>
              </a:buClr>
              <a:buSzPct val="64000"/>
              <a:buFont typeface="Wingdings" panose="05000000000000000000"/>
              <a:buChar char=""/>
              <a:tabLst>
                <a:tab pos="355600" algn="l"/>
              </a:tabLst>
            </a:pPr>
            <a:r>
              <a:rPr sz="2100" dirty="0">
                <a:latin typeface="宋体" panose="02010600030101010101" pitchFamily="2" charset="-122"/>
                <a:cs typeface="宋体" panose="02010600030101010101" pitchFamily="2" charset="-122"/>
              </a:rPr>
              <a:t>多是通过</a:t>
            </a:r>
            <a:r>
              <a:rPr sz="2100" dirty="0">
                <a:highlight>
                  <a:srgbClr val="FFFF00"/>
                </a:highlight>
                <a:latin typeface="宋体" panose="02010600030101010101" pitchFamily="2" charset="-122"/>
                <a:cs typeface="宋体" panose="02010600030101010101" pitchFamily="2" charset="-122"/>
              </a:rPr>
              <a:t>路由表污染</a:t>
            </a:r>
            <a:r>
              <a:rPr sz="2100" dirty="0">
                <a:latin typeface="宋体" panose="02010600030101010101" pitchFamily="2" charset="-122"/>
                <a:cs typeface="宋体" panose="02010600030101010101" pitchFamily="2" charset="-122"/>
              </a:rPr>
              <a:t>，</a:t>
            </a:r>
            <a:r>
              <a:rPr sz="2100" dirty="0">
                <a:highlight>
                  <a:srgbClr val="FFFF00"/>
                </a:highlight>
                <a:latin typeface="宋体" panose="02010600030101010101" pitchFamily="2" charset="-122"/>
                <a:cs typeface="宋体" panose="02010600030101010101" pitchFamily="2" charset="-122"/>
              </a:rPr>
              <a:t>连接占用</a:t>
            </a:r>
            <a:r>
              <a:rPr sz="2100" dirty="0">
                <a:latin typeface="宋体" panose="02010600030101010101" pitchFamily="2" charset="-122"/>
                <a:cs typeface="宋体" panose="02010600030101010101" pitchFamily="2" charset="-122"/>
              </a:rPr>
              <a:t>等方式实现</a:t>
            </a:r>
            <a:endParaRPr sz="2100">
              <a:latin typeface="宋体" panose="02010600030101010101" pitchFamily="2" charset="-122"/>
              <a:cs typeface="宋体" panose="02010600030101010101" pitchFamily="2" charset="-122"/>
            </a:endParaRPr>
          </a:p>
        </p:txBody>
      </p:sp>
      <p:sp>
        <p:nvSpPr>
          <p:cNvPr id="6" name="object 6"/>
          <p:cNvSpPr/>
          <p:nvPr/>
        </p:nvSpPr>
        <p:spPr>
          <a:xfrm>
            <a:off x="1331975" y="3645408"/>
            <a:ext cx="2523744" cy="3086100"/>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4572000" y="3860291"/>
            <a:ext cx="3323844" cy="2599944"/>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3924300" y="3788664"/>
            <a:ext cx="576072" cy="48158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3924300" y="4507991"/>
            <a:ext cx="576072" cy="481584"/>
          </a:xfrm>
          <a:prstGeom prst="rect">
            <a:avLst/>
          </a:prstGeom>
          <a:blipFill>
            <a:blip r:embed="rId4" cstate="print"/>
            <a:stretch>
              <a:fillRect/>
            </a:stretch>
          </a:blipFill>
        </p:spPr>
        <p:txBody>
          <a:bodyPr wrap="square" lIns="0" tIns="0" rIns="0" bIns="0" rtlCol="0"/>
          <a:lstStyle/>
          <a:p/>
        </p:txBody>
      </p:sp>
      <p:sp>
        <p:nvSpPr>
          <p:cNvPr id="10" name="object 10"/>
          <p:cNvSpPr/>
          <p:nvPr/>
        </p:nvSpPr>
        <p:spPr>
          <a:xfrm>
            <a:off x="3924300" y="5228844"/>
            <a:ext cx="576072" cy="481584"/>
          </a:xfrm>
          <a:prstGeom prst="rect">
            <a:avLst/>
          </a:prstGeom>
          <a:blipFill>
            <a:blip r:embed="rId5" cstate="print"/>
            <a:stretch>
              <a:fillRect/>
            </a:stretch>
          </a:blipFill>
        </p:spPr>
        <p:txBody>
          <a:bodyPr wrap="square" lIns="0" tIns="0" rIns="0" bIns="0" rtlCol="0"/>
          <a:lstStyle/>
          <a:p/>
        </p:txBody>
      </p:sp>
      <p:sp>
        <p:nvSpPr>
          <p:cNvPr id="11" name="object 11"/>
          <p:cNvSpPr/>
          <p:nvPr/>
        </p:nvSpPr>
        <p:spPr>
          <a:xfrm>
            <a:off x="3995737" y="6021323"/>
            <a:ext cx="576262" cy="481583"/>
          </a:xfrm>
          <a:prstGeom prst="rect">
            <a:avLst/>
          </a:prstGeom>
          <a:blipFill>
            <a:blip r:embed="rId6" cstate="print"/>
            <a:stretch>
              <a:fillRect/>
            </a:stretch>
          </a:blipFill>
        </p:spPr>
        <p:txBody>
          <a:bodyPr wrap="square" lIns="0" tIns="0" rIns="0" bIns="0" rtlCol="0"/>
          <a:lstStyle/>
          <a:p/>
        </p:txBody>
      </p:sp>
      <p:sp>
        <p:nvSpPr>
          <p:cNvPr id="12" name="object 1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US" altLang="zh-CN" dirty="0"/>
              <a:t>Eclipse</a:t>
            </a:r>
            <a:r>
              <a:rPr lang="zh-CN" altLang="en-US" dirty="0"/>
              <a:t>方法</a:t>
            </a:r>
            <a:endParaRPr lang="zh-CN" altLang="en-US" dirty="0"/>
          </a:p>
        </p:txBody>
      </p:sp>
      <p:pic>
        <p:nvPicPr>
          <p:cNvPr id="4" name="图片 3"/>
          <p:cNvPicPr>
            <a:picLocks noChangeAspect="1"/>
          </p:cNvPicPr>
          <p:nvPr/>
        </p:nvPicPr>
        <p:blipFill rotWithShape="1">
          <a:blip r:embed="rId1"/>
          <a:srcRect l="3260" t="5019" r="3273" b="7145"/>
          <a:stretch>
            <a:fillRect/>
          </a:stretch>
        </p:blipFill>
        <p:spPr>
          <a:xfrm>
            <a:off x="901244" y="3068960"/>
            <a:ext cx="7608160" cy="3096344"/>
          </a:xfrm>
          <a:prstGeom prst="rect">
            <a:avLst/>
          </a:prstGeom>
        </p:spPr>
      </p:pic>
      <p:sp>
        <p:nvSpPr>
          <p:cNvPr id="5" name="矩形 4"/>
          <p:cNvSpPr/>
          <p:nvPr/>
        </p:nvSpPr>
        <p:spPr>
          <a:xfrm>
            <a:off x="512093" y="1412776"/>
            <a:ext cx="8119814" cy="1384995"/>
          </a:xfrm>
          <a:prstGeom prst="rect">
            <a:avLst/>
          </a:prstGeom>
        </p:spPr>
        <p:txBody>
          <a:bodyPr wrap="square">
            <a:spAutoFit/>
          </a:bodyPr>
          <a:lstStyle/>
          <a:p>
            <a:r>
              <a:rPr lang="zh-CN" altLang="en-US" dirty="0"/>
              <a:t>此攻击通常要配合</a:t>
            </a:r>
            <a:r>
              <a:rPr lang="en-US" altLang="zh-CN" dirty="0"/>
              <a:t>Sybil</a:t>
            </a:r>
            <a:r>
              <a:rPr lang="zh-CN" altLang="en-US" dirty="0"/>
              <a:t>攻击。攻击者通过</a:t>
            </a:r>
            <a:r>
              <a:rPr lang="zh-CN" altLang="en-US" dirty="0">
                <a:highlight>
                  <a:srgbClr val="FFFF00"/>
                </a:highlight>
              </a:rPr>
              <a:t>侵占网络中节点的路由，将足够多的虚假节点添加到某个受害者周围，</a:t>
            </a:r>
            <a:r>
              <a:rPr lang="zh-CN" altLang="en-US" dirty="0"/>
              <a:t>从而将正常节点隔离</a:t>
            </a:r>
            <a:r>
              <a:rPr lang="zh-CN" altLang="en-US" dirty="0" smtClean="0"/>
              <a:t>在</a:t>
            </a:r>
            <a:r>
              <a:rPr lang="en-US" altLang="zh-CN" dirty="0" smtClean="0"/>
              <a:t>P2P</a:t>
            </a:r>
            <a:r>
              <a:rPr lang="zh-CN" altLang="en-US" dirty="0" smtClean="0"/>
              <a:t>网络外部</a:t>
            </a:r>
            <a:r>
              <a:rPr lang="zh-CN" altLang="en-US" dirty="0"/>
              <a:t>。</a:t>
            </a:r>
            <a:endParaRPr lang="zh-CN" altLang="en-US" dirty="0"/>
          </a:p>
        </p:txBody>
      </p: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68"/>
          <p:cNvSpPr>
            <a:spLocks noChangeArrowheads="1"/>
          </p:cNvSpPr>
          <p:nvPr/>
        </p:nvSpPr>
        <p:spPr bwMode="auto">
          <a:xfrm>
            <a:off x="774700" y="1727200"/>
            <a:ext cx="3810000" cy="21463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5" name="AutoShape 269"/>
          <p:cNvSpPr>
            <a:spLocks noChangeArrowheads="1"/>
          </p:cNvSpPr>
          <p:nvPr/>
        </p:nvSpPr>
        <p:spPr bwMode="auto">
          <a:xfrm>
            <a:off x="762000" y="2260600"/>
            <a:ext cx="1828800" cy="16129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6" name="AutoShape 270"/>
          <p:cNvSpPr>
            <a:spLocks noChangeArrowheads="1"/>
          </p:cNvSpPr>
          <p:nvPr/>
        </p:nvSpPr>
        <p:spPr bwMode="auto">
          <a:xfrm>
            <a:off x="762000" y="2717800"/>
            <a:ext cx="914400" cy="11557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7" name="AutoShape 271"/>
          <p:cNvSpPr>
            <a:spLocks noChangeArrowheads="1"/>
          </p:cNvSpPr>
          <p:nvPr/>
        </p:nvSpPr>
        <p:spPr bwMode="auto">
          <a:xfrm>
            <a:off x="1447800" y="3098800"/>
            <a:ext cx="228600" cy="3048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grpSp>
        <p:nvGrpSpPr>
          <p:cNvPr id="8" name="Group 272"/>
          <p:cNvGrpSpPr/>
          <p:nvPr/>
        </p:nvGrpSpPr>
        <p:grpSpPr bwMode="auto">
          <a:xfrm>
            <a:off x="374650" y="836613"/>
            <a:ext cx="8212138" cy="2871787"/>
            <a:chOff x="236" y="879"/>
            <a:chExt cx="5173" cy="1809"/>
          </a:xfrm>
        </p:grpSpPr>
        <p:sp>
          <p:nvSpPr>
            <p:cNvPr id="9" name="Line 273"/>
            <p:cNvSpPr>
              <a:spLocks noChangeShapeType="1"/>
            </p:cNvSpPr>
            <p:nvPr/>
          </p:nvSpPr>
          <p:spPr bwMode="auto">
            <a:xfrm flipV="1">
              <a:off x="642"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74"/>
            <p:cNvSpPr>
              <a:spLocks noChangeShapeType="1"/>
            </p:cNvSpPr>
            <p:nvPr/>
          </p:nvSpPr>
          <p:spPr bwMode="auto">
            <a:xfrm flipH="1" flipV="1">
              <a:off x="714"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75"/>
            <p:cNvSpPr>
              <a:spLocks noChangeShapeType="1"/>
            </p:cNvSpPr>
            <p:nvPr/>
          </p:nvSpPr>
          <p:spPr bwMode="auto">
            <a:xfrm flipV="1">
              <a:off x="70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6"/>
            <p:cNvSpPr>
              <a:spLocks noChangeShapeType="1"/>
            </p:cNvSpPr>
            <p:nvPr/>
          </p:nvSpPr>
          <p:spPr bwMode="auto">
            <a:xfrm flipH="1" flipV="1">
              <a:off x="85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77"/>
            <p:cNvSpPr>
              <a:spLocks noChangeShapeType="1"/>
            </p:cNvSpPr>
            <p:nvPr/>
          </p:nvSpPr>
          <p:spPr bwMode="auto">
            <a:xfrm flipH="1">
              <a:off x="839" y="1785"/>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78"/>
            <p:cNvSpPr>
              <a:spLocks noChangeShapeType="1"/>
            </p:cNvSpPr>
            <p:nvPr/>
          </p:nvSpPr>
          <p:spPr bwMode="auto">
            <a:xfrm flipH="1">
              <a:off x="1104" y="1478"/>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79"/>
            <p:cNvSpPr>
              <a:spLocks noChangeShapeType="1"/>
            </p:cNvSpPr>
            <p:nvPr/>
          </p:nvSpPr>
          <p:spPr bwMode="auto">
            <a:xfrm flipH="1">
              <a:off x="1702" y="1183"/>
              <a:ext cx="1219"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80"/>
            <p:cNvSpPr>
              <a:spLocks noChangeShapeType="1"/>
            </p:cNvSpPr>
            <p:nvPr/>
          </p:nvSpPr>
          <p:spPr bwMode="auto">
            <a:xfrm flipH="1" flipV="1">
              <a:off x="1110" y="1794"/>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81"/>
            <p:cNvSpPr>
              <a:spLocks noChangeShapeType="1"/>
            </p:cNvSpPr>
            <p:nvPr/>
          </p:nvSpPr>
          <p:spPr bwMode="auto">
            <a:xfrm flipH="1" flipV="1">
              <a:off x="1716" y="1476"/>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82"/>
            <p:cNvSpPr>
              <a:spLocks noChangeShapeType="1"/>
            </p:cNvSpPr>
            <p:nvPr/>
          </p:nvSpPr>
          <p:spPr bwMode="auto">
            <a:xfrm flipH="1" flipV="1">
              <a:off x="2928" y="1182"/>
              <a:ext cx="1243" cy="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Oval 283"/>
            <p:cNvSpPr>
              <a:spLocks noChangeArrowheads="1"/>
            </p:cNvSpPr>
            <p:nvPr/>
          </p:nvSpPr>
          <p:spPr bwMode="auto">
            <a:xfrm>
              <a:off x="612"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84"/>
            <p:cNvSpPr>
              <a:spLocks noChangeArrowheads="1"/>
            </p:cNvSpPr>
            <p:nvPr/>
          </p:nvSpPr>
          <p:spPr bwMode="auto">
            <a:xfrm>
              <a:off x="75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85"/>
            <p:cNvSpPr>
              <a:spLocks noChangeArrowheads="1"/>
            </p:cNvSpPr>
            <p:nvPr/>
          </p:nvSpPr>
          <p:spPr bwMode="auto">
            <a:xfrm>
              <a:off x="966" y="2352"/>
              <a:ext cx="48" cy="48"/>
            </a:xfrm>
            <a:prstGeom prst="ellipse">
              <a:avLst/>
            </a:prstGeom>
            <a:solidFill>
              <a:srgbClr val="FF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86"/>
            <p:cNvSpPr>
              <a:spLocks noChangeShapeType="1"/>
            </p:cNvSpPr>
            <p:nvPr/>
          </p:nvSpPr>
          <p:spPr bwMode="auto">
            <a:xfrm flipH="1">
              <a:off x="2087" y="1803"/>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7"/>
            <p:cNvSpPr>
              <a:spLocks noChangeShapeType="1"/>
            </p:cNvSpPr>
            <p:nvPr/>
          </p:nvSpPr>
          <p:spPr bwMode="auto">
            <a:xfrm flipH="1" flipV="1">
              <a:off x="2358" y="1812"/>
              <a:ext cx="313" cy="3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8"/>
            <p:cNvSpPr>
              <a:spLocks noChangeShapeType="1"/>
            </p:cNvSpPr>
            <p:nvPr/>
          </p:nvSpPr>
          <p:spPr bwMode="auto">
            <a:xfrm flipV="1">
              <a:off x="1278" y="206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9"/>
            <p:cNvSpPr>
              <a:spLocks noChangeShapeType="1"/>
            </p:cNvSpPr>
            <p:nvPr/>
          </p:nvSpPr>
          <p:spPr bwMode="auto">
            <a:xfrm flipH="1" flipV="1">
              <a:off x="1420" y="207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90"/>
            <p:cNvSpPr>
              <a:spLocks noChangeArrowheads="1"/>
            </p:cNvSpPr>
            <p:nvPr/>
          </p:nvSpPr>
          <p:spPr bwMode="auto">
            <a:xfrm>
              <a:off x="1542"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91"/>
            <p:cNvSpPr>
              <a:spLocks noChangeArrowheads="1"/>
            </p:cNvSpPr>
            <p:nvPr/>
          </p:nvSpPr>
          <p:spPr bwMode="auto">
            <a:xfrm>
              <a:off x="1248"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28" name="Oval 292"/>
            <p:cNvSpPr>
              <a:spLocks noChangeArrowheads="1"/>
            </p:cNvSpPr>
            <p:nvPr/>
          </p:nvSpPr>
          <p:spPr bwMode="auto">
            <a:xfrm>
              <a:off x="2058" y="2094"/>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3"/>
            <p:cNvSpPr>
              <a:spLocks noChangeShapeType="1"/>
            </p:cNvSpPr>
            <p:nvPr/>
          </p:nvSpPr>
          <p:spPr bwMode="auto">
            <a:xfrm flipV="1">
              <a:off x="2538" y="2117"/>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94"/>
            <p:cNvSpPr>
              <a:spLocks noChangeShapeType="1"/>
            </p:cNvSpPr>
            <p:nvPr/>
          </p:nvSpPr>
          <p:spPr bwMode="auto">
            <a:xfrm flipH="1" flipV="1">
              <a:off x="2680" y="2121"/>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Oval 295"/>
            <p:cNvSpPr>
              <a:spLocks noChangeArrowheads="1"/>
            </p:cNvSpPr>
            <p:nvPr/>
          </p:nvSpPr>
          <p:spPr bwMode="auto">
            <a:xfrm>
              <a:off x="2802"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96"/>
            <p:cNvSpPr>
              <a:spLocks noChangeArrowheads="1"/>
            </p:cNvSpPr>
            <p:nvPr/>
          </p:nvSpPr>
          <p:spPr bwMode="auto">
            <a:xfrm>
              <a:off x="2508"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33" name="Line 297"/>
            <p:cNvSpPr>
              <a:spLocks noChangeShapeType="1"/>
            </p:cNvSpPr>
            <p:nvPr/>
          </p:nvSpPr>
          <p:spPr bwMode="auto">
            <a:xfrm flipH="1">
              <a:off x="3558" y="1490"/>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98"/>
            <p:cNvSpPr>
              <a:spLocks noChangeShapeType="1"/>
            </p:cNvSpPr>
            <p:nvPr/>
          </p:nvSpPr>
          <p:spPr bwMode="auto">
            <a:xfrm flipH="1" flipV="1">
              <a:off x="4170" y="1488"/>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99"/>
            <p:cNvSpPr>
              <a:spLocks noChangeShapeType="1"/>
            </p:cNvSpPr>
            <p:nvPr/>
          </p:nvSpPr>
          <p:spPr bwMode="auto">
            <a:xfrm flipV="1">
              <a:off x="3666"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00"/>
            <p:cNvSpPr>
              <a:spLocks noChangeShapeType="1"/>
            </p:cNvSpPr>
            <p:nvPr/>
          </p:nvSpPr>
          <p:spPr bwMode="auto">
            <a:xfrm flipH="1" flipV="1">
              <a:off x="3738"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01"/>
            <p:cNvSpPr>
              <a:spLocks noChangeShapeType="1"/>
            </p:cNvSpPr>
            <p:nvPr/>
          </p:nvSpPr>
          <p:spPr bwMode="auto">
            <a:xfrm flipV="1">
              <a:off x="3168" y="2081"/>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02"/>
            <p:cNvSpPr>
              <a:spLocks noChangeShapeType="1"/>
            </p:cNvSpPr>
            <p:nvPr/>
          </p:nvSpPr>
          <p:spPr bwMode="auto">
            <a:xfrm flipH="1" flipV="1">
              <a:off x="3310" y="2085"/>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03"/>
            <p:cNvSpPr>
              <a:spLocks noChangeShapeType="1"/>
            </p:cNvSpPr>
            <p:nvPr/>
          </p:nvSpPr>
          <p:spPr bwMode="auto">
            <a:xfrm flipH="1">
              <a:off x="3299" y="1791"/>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04"/>
            <p:cNvSpPr>
              <a:spLocks noChangeShapeType="1"/>
            </p:cNvSpPr>
            <p:nvPr/>
          </p:nvSpPr>
          <p:spPr bwMode="auto">
            <a:xfrm flipH="1" flipV="1">
              <a:off x="3570" y="1800"/>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Oval 305"/>
            <p:cNvSpPr>
              <a:spLocks noChangeArrowheads="1"/>
            </p:cNvSpPr>
            <p:nvPr/>
          </p:nvSpPr>
          <p:spPr bwMode="auto">
            <a:xfrm>
              <a:off x="363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06"/>
            <p:cNvSpPr>
              <a:spLocks noChangeArrowheads="1"/>
            </p:cNvSpPr>
            <p:nvPr/>
          </p:nvSpPr>
          <p:spPr bwMode="auto">
            <a:xfrm>
              <a:off x="3780"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07"/>
            <p:cNvSpPr>
              <a:spLocks noChangeArrowheads="1"/>
            </p:cNvSpPr>
            <p:nvPr/>
          </p:nvSpPr>
          <p:spPr bwMode="auto">
            <a:xfrm>
              <a:off x="3144"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08"/>
            <p:cNvSpPr>
              <a:spLocks noChangeShapeType="1"/>
            </p:cNvSpPr>
            <p:nvPr/>
          </p:nvSpPr>
          <p:spPr bwMode="auto">
            <a:xfrm flipV="1">
              <a:off x="373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09"/>
            <p:cNvSpPr>
              <a:spLocks noChangeShapeType="1"/>
            </p:cNvSpPr>
            <p:nvPr/>
          </p:nvSpPr>
          <p:spPr bwMode="auto">
            <a:xfrm flipH="1" flipV="1">
              <a:off x="388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310"/>
            <p:cNvSpPr>
              <a:spLocks noChangeArrowheads="1"/>
            </p:cNvSpPr>
            <p:nvPr/>
          </p:nvSpPr>
          <p:spPr bwMode="auto">
            <a:xfrm>
              <a:off x="4002"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311"/>
            <p:cNvSpPr>
              <a:spLocks noChangeArrowheads="1"/>
            </p:cNvSpPr>
            <p:nvPr/>
          </p:nvSpPr>
          <p:spPr bwMode="auto">
            <a:xfrm>
              <a:off x="5076" y="208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48" name="Line 312"/>
            <p:cNvSpPr>
              <a:spLocks noChangeShapeType="1"/>
            </p:cNvSpPr>
            <p:nvPr/>
          </p:nvSpPr>
          <p:spPr bwMode="auto">
            <a:xfrm flipV="1">
              <a:off x="3378" y="2352"/>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13"/>
            <p:cNvSpPr>
              <a:spLocks noChangeShapeType="1"/>
            </p:cNvSpPr>
            <p:nvPr/>
          </p:nvSpPr>
          <p:spPr bwMode="auto">
            <a:xfrm flipH="1" flipV="1">
              <a:off x="3450" y="2358"/>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314"/>
            <p:cNvSpPr>
              <a:spLocks noChangeArrowheads="1"/>
            </p:cNvSpPr>
            <p:nvPr/>
          </p:nvSpPr>
          <p:spPr bwMode="auto">
            <a:xfrm>
              <a:off x="3348"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315"/>
            <p:cNvSpPr>
              <a:spLocks noChangeArrowheads="1"/>
            </p:cNvSpPr>
            <p:nvPr/>
          </p:nvSpPr>
          <p:spPr bwMode="auto">
            <a:xfrm>
              <a:off x="3492"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6"/>
            <p:cNvSpPr>
              <a:spLocks noChangeShapeType="1"/>
            </p:cNvSpPr>
            <p:nvPr/>
          </p:nvSpPr>
          <p:spPr bwMode="auto">
            <a:xfrm flipV="1">
              <a:off x="4404" y="209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317"/>
            <p:cNvSpPr>
              <a:spLocks noChangeShapeType="1"/>
            </p:cNvSpPr>
            <p:nvPr/>
          </p:nvSpPr>
          <p:spPr bwMode="auto">
            <a:xfrm flipH="1" flipV="1">
              <a:off x="4546" y="210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318"/>
            <p:cNvSpPr>
              <a:spLocks noChangeShapeType="1"/>
            </p:cNvSpPr>
            <p:nvPr/>
          </p:nvSpPr>
          <p:spPr bwMode="auto">
            <a:xfrm flipH="1">
              <a:off x="4535" y="1809"/>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319"/>
            <p:cNvSpPr>
              <a:spLocks noChangeShapeType="1"/>
            </p:cNvSpPr>
            <p:nvPr/>
          </p:nvSpPr>
          <p:spPr bwMode="auto">
            <a:xfrm flipH="1" flipV="1">
              <a:off x="4806" y="1818"/>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320"/>
            <p:cNvSpPr>
              <a:spLocks noChangeArrowheads="1"/>
            </p:cNvSpPr>
            <p:nvPr/>
          </p:nvSpPr>
          <p:spPr bwMode="auto">
            <a:xfrm>
              <a:off x="4380" y="2376"/>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21"/>
            <p:cNvSpPr>
              <a:spLocks noChangeShapeType="1"/>
            </p:cNvSpPr>
            <p:nvPr/>
          </p:nvSpPr>
          <p:spPr bwMode="auto">
            <a:xfrm flipV="1">
              <a:off x="4614" y="2370"/>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22"/>
            <p:cNvSpPr>
              <a:spLocks noChangeShapeType="1"/>
            </p:cNvSpPr>
            <p:nvPr/>
          </p:nvSpPr>
          <p:spPr bwMode="auto">
            <a:xfrm flipH="1" flipV="1">
              <a:off x="4686" y="2376"/>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323"/>
            <p:cNvSpPr>
              <a:spLocks noChangeArrowheads="1"/>
            </p:cNvSpPr>
            <p:nvPr/>
          </p:nvSpPr>
          <p:spPr bwMode="auto">
            <a:xfrm>
              <a:off x="4584"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324"/>
            <p:cNvSpPr>
              <a:spLocks noChangeArrowheads="1"/>
            </p:cNvSpPr>
            <p:nvPr/>
          </p:nvSpPr>
          <p:spPr bwMode="auto">
            <a:xfrm>
              <a:off x="4728"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325"/>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11…11</a:t>
              </a:r>
              <a:endParaRPr kumimoji="0" lang="en-US" altLang="zh-CN" sz="1200">
                <a:latin typeface="Comic Sans MS" panose="030F0702030302020204" pitchFamily="66" charset="0"/>
              </a:endParaRPr>
            </a:p>
          </p:txBody>
        </p:sp>
        <p:sp>
          <p:nvSpPr>
            <p:cNvPr id="62" name="Text Box 326"/>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00…00</a:t>
              </a:r>
              <a:endParaRPr kumimoji="0" lang="en-US" altLang="zh-CN" sz="1200">
                <a:latin typeface="Comic Sans MS" panose="030F0702030302020204" pitchFamily="66" charset="0"/>
              </a:endParaRPr>
            </a:p>
          </p:txBody>
        </p:sp>
        <p:sp>
          <p:nvSpPr>
            <p:cNvPr id="63" name="Text Box 327"/>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4" name="Text Box 328"/>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5" name="Text Box 329"/>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6" name="Text Box 330"/>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7" name="Text Box 331"/>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8" name="Text Box 332"/>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9" name="Text Box 333"/>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0" name="Text Box 334"/>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1" name="Text Box 335"/>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2" name="Text Box 336"/>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3" name="Text Box 337"/>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4" name="Text Box 338"/>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5" name="Text Box 339"/>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6" name="Text Box 340"/>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7" name="Text Box 341"/>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8" name="Text Box 342"/>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9" name="Text Box 343"/>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0" name="Text Box 344"/>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1" name="Text Box 345"/>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2" name="Text Box 346"/>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3" name="Text Box 347"/>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4" name="Text Box 348"/>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5" name="Text Box 349"/>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6" name="Text Box 350"/>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7" name="Text Box 351"/>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8" name="Text Box 352"/>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9" name="Text Box 353"/>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0" name="Text Box 354"/>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1" name="Text Box 355"/>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2" name="Text Box 356"/>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3" name="Text Box 357"/>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4" name="Text Box 358"/>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5" name="Line 359"/>
            <p:cNvSpPr>
              <a:spLocks noChangeShapeType="1"/>
            </p:cNvSpPr>
            <p:nvPr/>
          </p:nvSpPr>
          <p:spPr bwMode="auto">
            <a:xfrm flipH="1" flipV="1">
              <a:off x="384" y="1032"/>
              <a:ext cx="49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360"/>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7" name="Oval 361"/>
            <p:cNvSpPr>
              <a:spLocks noChangeArrowheads="1"/>
            </p:cNvSpPr>
            <p:nvPr/>
          </p:nvSpPr>
          <p:spPr bwMode="auto">
            <a:xfrm>
              <a:off x="60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362"/>
            <p:cNvSpPr>
              <a:spLocks noChangeArrowheads="1"/>
            </p:cNvSpPr>
            <p:nvPr/>
          </p:nvSpPr>
          <p:spPr bwMode="auto">
            <a:xfrm>
              <a:off x="75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363"/>
            <p:cNvSpPr>
              <a:spLocks noChangeArrowheads="1"/>
            </p:cNvSpPr>
            <p:nvPr/>
          </p:nvSpPr>
          <p:spPr bwMode="auto">
            <a:xfrm>
              <a:off x="96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364"/>
            <p:cNvSpPr>
              <a:spLocks noChangeArrowheads="1"/>
            </p:cNvSpPr>
            <p:nvPr/>
          </p:nvSpPr>
          <p:spPr bwMode="auto">
            <a:xfrm>
              <a:off x="12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365"/>
            <p:cNvSpPr>
              <a:spLocks noChangeArrowheads="1"/>
            </p:cNvSpPr>
            <p:nvPr/>
          </p:nvSpPr>
          <p:spPr bwMode="auto">
            <a:xfrm>
              <a:off x="15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366"/>
            <p:cNvSpPr>
              <a:spLocks noChangeArrowheads="1"/>
            </p:cNvSpPr>
            <p:nvPr/>
          </p:nvSpPr>
          <p:spPr bwMode="auto">
            <a:xfrm>
              <a:off x="205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367"/>
            <p:cNvSpPr>
              <a:spLocks noChangeArrowheads="1"/>
            </p:cNvSpPr>
            <p:nvPr/>
          </p:nvSpPr>
          <p:spPr bwMode="auto">
            <a:xfrm>
              <a:off x="2508"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368"/>
            <p:cNvSpPr>
              <a:spLocks noChangeArrowheads="1"/>
            </p:cNvSpPr>
            <p:nvPr/>
          </p:nvSpPr>
          <p:spPr bwMode="auto">
            <a:xfrm>
              <a:off x="27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369"/>
            <p:cNvSpPr>
              <a:spLocks noChangeArrowheads="1"/>
            </p:cNvSpPr>
            <p:nvPr/>
          </p:nvSpPr>
          <p:spPr bwMode="auto">
            <a:xfrm>
              <a:off x="314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370"/>
            <p:cNvSpPr>
              <a:spLocks noChangeArrowheads="1"/>
            </p:cNvSpPr>
            <p:nvPr/>
          </p:nvSpPr>
          <p:spPr bwMode="auto">
            <a:xfrm>
              <a:off x="33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371"/>
            <p:cNvSpPr>
              <a:spLocks noChangeArrowheads="1"/>
            </p:cNvSpPr>
            <p:nvPr/>
          </p:nvSpPr>
          <p:spPr bwMode="auto">
            <a:xfrm>
              <a:off x="34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372"/>
            <p:cNvSpPr>
              <a:spLocks noChangeArrowheads="1"/>
            </p:cNvSpPr>
            <p:nvPr/>
          </p:nvSpPr>
          <p:spPr bwMode="auto">
            <a:xfrm>
              <a:off x="36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373"/>
            <p:cNvSpPr>
              <a:spLocks noChangeArrowheads="1"/>
            </p:cNvSpPr>
            <p:nvPr/>
          </p:nvSpPr>
          <p:spPr bwMode="auto">
            <a:xfrm>
              <a:off x="378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374"/>
            <p:cNvSpPr>
              <a:spLocks noChangeArrowheads="1"/>
            </p:cNvSpPr>
            <p:nvPr/>
          </p:nvSpPr>
          <p:spPr bwMode="auto">
            <a:xfrm>
              <a:off x="39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375"/>
            <p:cNvSpPr>
              <a:spLocks noChangeArrowheads="1"/>
            </p:cNvSpPr>
            <p:nvPr/>
          </p:nvSpPr>
          <p:spPr bwMode="auto">
            <a:xfrm>
              <a:off x="4386" y="1008"/>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376"/>
            <p:cNvSpPr>
              <a:spLocks noChangeArrowheads="1"/>
            </p:cNvSpPr>
            <p:nvPr/>
          </p:nvSpPr>
          <p:spPr bwMode="auto">
            <a:xfrm>
              <a:off x="458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377"/>
            <p:cNvSpPr>
              <a:spLocks noChangeArrowheads="1"/>
            </p:cNvSpPr>
            <p:nvPr/>
          </p:nvSpPr>
          <p:spPr bwMode="auto">
            <a:xfrm>
              <a:off x="473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378"/>
            <p:cNvSpPr>
              <a:spLocks noChangeArrowheads="1"/>
            </p:cNvSpPr>
            <p:nvPr/>
          </p:nvSpPr>
          <p:spPr bwMode="auto">
            <a:xfrm>
              <a:off x="507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5" name="Group 379"/>
          <p:cNvGrpSpPr/>
          <p:nvPr/>
        </p:nvGrpSpPr>
        <p:grpSpPr bwMode="auto">
          <a:xfrm>
            <a:off x="3295650" y="965200"/>
            <a:ext cx="3695700" cy="3657600"/>
            <a:chOff x="2076" y="960"/>
            <a:chExt cx="2328" cy="2304"/>
          </a:xfrm>
        </p:grpSpPr>
        <p:cxnSp>
          <p:nvCxnSpPr>
            <p:cNvPr id="116" name="AutoShape 380"/>
            <p:cNvCxnSpPr>
              <a:cxnSpLocks noChangeShapeType="1"/>
              <a:stCxn id="56" idx="4"/>
              <a:endCxn id="28" idx="4"/>
            </p:cNvCxnSpPr>
            <p:nvPr/>
          </p:nvCxnSpPr>
          <p:spPr bwMode="auto">
            <a:xfrm rot="16200000" flipV="1">
              <a:off x="3102" y="1122"/>
              <a:ext cx="282" cy="2322"/>
            </a:xfrm>
            <a:prstGeom prst="curvedConnector3">
              <a:avLst>
                <a:gd name="adj1" fmla="val -13333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Line 381"/>
            <p:cNvSpPr>
              <a:spLocks noChangeShapeType="1"/>
            </p:cNvSpPr>
            <p:nvPr/>
          </p:nvSpPr>
          <p:spPr bwMode="auto">
            <a:xfrm flipH="1" flipV="1">
              <a:off x="2928"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8" name="AutoShape 382"/>
            <p:cNvCxnSpPr>
              <a:cxnSpLocks noChangeShapeType="1"/>
              <a:stCxn id="111" idx="1"/>
              <a:endCxn id="102" idx="0"/>
            </p:cNvCxnSpPr>
            <p:nvPr/>
          </p:nvCxnSpPr>
          <p:spPr bwMode="auto">
            <a:xfrm rot="5400000" flipH="1">
              <a:off x="3231" y="-147"/>
              <a:ext cx="7" cy="2317"/>
            </a:xfrm>
            <a:prstGeom prst="curvedConnector3">
              <a:avLst>
                <a:gd name="adj1" fmla="val 3857139"/>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Group 383"/>
          <p:cNvGrpSpPr/>
          <p:nvPr/>
        </p:nvGrpSpPr>
        <p:grpSpPr bwMode="auto">
          <a:xfrm>
            <a:off x="2019300" y="965200"/>
            <a:ext cx="4999038" cy="3657600"/>
            <a:chOff x="1272" y="960"/>
            <a:chExt cx="3149" cy="2304"/>
          </a:xfrm>
        </p:grpSpPr>
        <p:cxnSp>
          <p:nvCxnSpPr>
            <p:cNvPr id="120" name="AutoShape 384"/>
            <p:cNvCxnSpPr>
              <a:cxnSpLocks noChangeShapeType="1"/>
              <a:stCxn id="56" idx="5"/>
              <a:endCxn id="27" idx="4"/>
            </p:cNvCxnSpPr>
            <p:nvPr/>
          </p:nvCxnSpPr>
          <p:spPr bwMode="auto">
            <a:xfrm rot="16200000" flipV="1">
              <a:off x="2838" y="834"/>
              <a:ext cx="17" cy="3149"/>
            </a:xfrm>
            <a:prstGeom prst="curvedConnector3">
              <a:avLst>
                <a:gd name="adj1" fmla="val -3017648"/>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Line 385"/>
            <p:cNvSpPr>
              <a:spLocks noChangeShapeType="1"/>
            </p:cNvSpPr>
            <p:nvPr/>
          </p:nvSpPr>
          <p:spPr bwMode="auto">
            <a:xfrm flipH="1" flipV="1">
              <a:off x="172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2" name="AutoShape 386"/>
            <p:cNvCxnSpPr>
              <a:cxnSpLocks noChangeShapeType="1"/>
              <a:stCxn id="102" idx="1"/>
              <a:endCxn id="100" idx="7"/>
            </p:cNvCxnSpPr>
            <p:nvPr/>
          </p:nvCxnSpPr>
          <p:spPr bwMode="auto">
            <a:xfrm rot="16200000" flipH="1" flipV="1">
              <a:off x="1670" y="628"/>
              <a:ext cx="1" cy="776"/>
            </a:xfrm>
            <a:prstGeom prst="curvedConnector3">
              <a:avLst>
                <a:gd name="adj1" fmla="val -27100005"/>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3" name="Group 387"/>
          <p:cNvGrpSpPr/>
          <p:nvPr/>
        </p:nvGrpSpPr>
        <p:grpSpPr bwMode="auto">
          <a:xfrm>
            <a:off x="1231900" y="965200"/>
            <a:ext cx="5786438" cy="3657600"/>
            <a:chOff x="776" y="960"/>
            <a:chExt cx="3645" cy="2304"/>
          </a:xfrm>
        </p:grpSpPr>
        <p:cxnSp>
          <p:nvCxnSpPr>
            <p:cNvPr id="124" name="AutoShape 388"/>
            <p:cNvCxnSpPr>
              <a:cxnSpLocks noChangeShapeType="1"/>
            </p:cNvCxnSpPr>
            <p:nvPr/>
          </p:nvCxnSpPr>
          <p:spPr bwMode="auto">
            <a:xfrm rot="5400000">
              <a:off x="2477" y="720"/>
              <a:ext cx="247" cy="3641"/>
            </a:xfrm>
            <a:prstGeom prst="curvedConnector3">
              <a:avLst>
                <a:gd name="adj1" fmla="val 314167"/>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389"/>
            <p:cNvCxnSpPr>
              <a:cxnSpLocks noChangeShapeType="1"/>
            </p:cNvCxnSpPr>
            <p:nvPr/>
          </p:nvCxnSpPr>
          <p:spPr bwMode="auto">
            <a:xfrm rot="5400000" flipH="1">
              <a:off x="1009" y="775"/>
              <a:ext cx="7" cy="473"/>
            </a:xfrm>
            <a:prstGeom prst="curvedConnector4">
              <a:avLst>
                <a:gd name="adj1" fmla="val 3514282"/>
                <a:gd name="adj2" fmla="val 94500"/>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Line 390"/>
            <p:cNvSpPr>
              <a:spLocks noChangeShapeType="1"/>
            </p:cNvSpPr>
            <p:nvPr/>
          </p:nvSpPr>
          <p:spPr bwMode="auto">
            <a:xfrm flipH="1" flipV="1">
              <a:off x="1104"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7" name="Group 391"/>
          <p:cNvGrpSpPr/>
          <p:nvPr/>
        </p:nvGrpSpPr>
        <p:grpSpPr bwMode="auto">
          <a:xfrm>
            <a:off x="1293813" y="965200"/>
            <a:ext cx="5724525" cy="3657600"/>
            <a:chOff x="815" y="960"/>
            <a:chExt cx="3606" cy="2304"/>
          </a:xfrm>
        </p:grpSpPr>
        <p:sp>
          <p:nvSpPr>
            <p:cNvPr id="128" name="Line 392"/>
            <p:cNvSpPr>
              <a:spLocks noChangeShapeType="1"/>
            </p:cNvSpPr>
            <p:nvPr/>
          </p:nvSpPr>
          <p:spPr bwMode="auto">
            <a:xfrm flipH="1" flipV="1">
              <a:off x="84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9" name="AutoShape 393"/>
            <p:cNvCxnSpPr>
              <a:cxnSpLocks noChangeShapeType="1"/>
            </p:cNvCxnSpPr>
            <p:nvPr/>
          </p:nvCxnSpPr>
          <p:spPr bwMode="auto">
            <a:xfrm rot="16200000" flipV="1">
              <a:off x="2697" y="693"/>
              <a:ext cx="17" cy="3431"/>
            </a:xfrm>
            <a:prstGeom prst="curvedConnector3">
              <a:avLst>
                <a:gd name="adj1" fmla="val -377059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AutoShape 394"/>
            <p:cNvCxnSpPr>
              <a:cxnSpLocks noChangeShapeType="1"/>
            </p:cNvCxnSpPr>
            <p:nvPr/>
          </p:nvCxnSpPr>
          <p:spPr bwMode="auto">
            <a:xfrm rot="16200000">
              <a:off x="878" y="961"/>
              <a:ext cx="7" cy="133"/>
            </a:xfrm>
            <a:prstGeom prst="curvedConnector3">
              <a:avLst>
                <a:gd name="adj1" fmla="val 188571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1" name="Oval 395"/>
          <p:cNvSpPr>
            <a:spLocks noChangeArrowheads="1"/>
          </p:cNvSpPr>
          <p:nvPr/>
        </p:nvSpPr>
        <p:spPr bwMode="auto">
          <a:xfrm>
            <a:off x="3268663" y="2763838"/>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396"/>
          <p:cNvSpPr>
            <a:spLocks noChangeArrowheads="1"/>
          </p:cNvSpPr>
          <p:nvPr/>
        </p:nvSpPr>
        <p:spPr bwMode="auto">
          <a:xfrm>
            <a:off x="1981200" y="3175000"/>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397"/>
          <p:cNvSpPr>
            <a:spLocks noChangeArrowheads="1"/>
          </p:cNvSpPr>
          <p:nvPr/>
        </p:nvSpPr>
        <p:spPr bwMode="auto">
          <a:xfrm>
            <a:off x="1203325" y="3594100"/>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Rectangle 398"/>
          <p:cNvSpPr>
            <a:spLocks noChangeArrowheads="1"/>
          </p:cNvSpPr>
          <p:nvPr/>
        </p:nvSpPr>
        <p:spPr bwMode="auto">
          <a:xfrm>
            <a:off x="3036068" y="4735512"/>
            <a:ext cx="4673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kumimoji="0" lang="zh-CN" altLang="en-US" sz="2000" dirty="0"/>
              <a:t>节点</a:t>
            </a:r>
            <a:r>
              <a:rPr kumimoji="0" lang="en-US" altLang="zh-CN" sz="2000" dirty="0"/>
              <a:t>0011 </a:t>
            </a:r>
            <a:r>
              <a:rPr kumimoji="0" lang="zh-CN" altLang="en-US" sz="2000" dirty="0"/>
              <a:t>通过连续查询来找到节点</a:t>
            </a:r>
            <a:r>
              <a:rPr kumimoji="0" lang="en-US" altLang="zh-CN" sz="2000" dirty="0"/>
              <a:t>1110</a:t>
            </a:r>
            <a:endParaRPr kumimoji="0" lang="en-US" altLang="zh-CN" sz="2000"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strVal val="(6*min(max(#ppt_w*#ppt_h,.3),1)-7.4)/-.7*#ppt_w"/>
                                          </p:val>
                                        </p:tav>
                                        <p:tav tm="100000">
                                          <p:val>
                                            <p:strVal val="#ppt_w"/>
                                          </p:val>
                                        </p:tav>
                                      </p:tavLst>
                                    </p:anim>
                                    <p:anim calcmode="lin" valueType="num">
                                      <p:cBhvr>
                                        <p:cTn id="13" dur="500" fill="hold"/>
                                        <p:tgtEl>
                                          <p:spTgt spid="131"/>
                                        </p:tgtEl>
                                        <p:attrNameLst>
                                          <p:attrName>ppt_h</p:attrName>
                                        </p:attrNameLst>
                                      </p:cBhvr>
                                      <p:tavLst>
                                        <p:tav tm="0">
                                          <p:val>
                                            <p:strVal val="(6*min(max(#ppt_w*#ppt_h,.3),1)-7.4)/-.7*#ppt_h"/>
                                          </p:val>
                                        </p:tav>
                                        <p:tav tm="100000">
                                          <p:val>
                                            <p:strVal val="#ppt_h"/>
                                          </p:val>
                                        </p:tav>
                                      </p:tavLst>
                                    </p:anim>
                                    <p:anim calcmode="lin" valueType="num">
                                      <p:cBhvr>
                                        <p:cTn id="14" dur="500" fill="hold"/>
                                        <p:tgtEl>
                                          <p:spTgt spid="131"/>
                                        </p:tgtEl>
                                        <p:attrNameLst>
                                          <p:attrName>ppt_x</p:attrName>
                                        </p:attrNameLst>
                                      </p:cBhvr>
                                      <p:tavLst>
                                        <p:tav tm="0">
                                          <p:val>
                                            <p:fltVal val="0.5"/>
                                          </p:val>
                                        </p:tav>
                                        <p:tav tm="100000">
                                          <p:val>
                                            <p:strVal val="#ppt_x"/>
                                          </p:val>
                                        </p:tav>
                                      </p:tavLst>
                                    </p:anim>
                                    <p:anim calcmode="lin" valueType="num">
                                      <p:cBhvr>
                                        <p:cTn id="15" dur="500" fill="hold"/>
                                        <p:tgtEl>
                                          <p:spTgt spid="131"/>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dissolv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6"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500" fill="hold"/>
                                        <p:tgtEl>
                                          <p:spTgt spid="13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3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32"/>
                                        </p:tgtEl>
                                        <p:attrNameLst>
                                          <p:attrName>ppt_x</p:attrName>
                                        </p:attrNameLst>
                                      </p:cBhvr>
                                      <p:tavLst>
                                        <p:tav tm="0">
                                          <p:val>
                                            <p:fltVal val="0.5"/>
                                          </p:val>
                                        </p:tav>
                                        <p:tav tm="100000">
                                          <p:val>
                                            <p:strVal val="#ppt_x"/>
                                          </p:val>
                                        </p:tav>
                                      </p:tavLst>
                                    </p:anim>
                                    <p:anim calcmode="lin" valueType="num">
                                      <p:cBhvr>
                                        <p:cTn id="33" dur="500" fill="hold"/>
                                        <p:tgtEl>
                                          <p:spTgt spid="132"/>
                                        </p:tgtEl>
                                        <p:attrNameLst>
                                          <p:attrName>ppt_y</p:attrName>
                                        </p:attrNameLst>
                                      </p:cBhvr>
                                      <p:tavLst>
                                        <p:tav tm="0">
                                          <p:val>
                                            <p:strVal val="1+(6*min(max(#ppt_w*#ppt_h,.3),1)-7.4)/-.7*#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dissolv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6"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 calcmode="lin" valueType="num">
                                      <p:cBhvr>
                                        <p:cTn id="48" dur="500" fill="hold"/>
                                        <p:tgtEl>
                                          <p:spTgt spid="133"/>
                                        </p:tgtEl>
                                        <p:attrNameLst>
                                          <p:attrName>ppt_w</p:attrName>
                                        </p:attrNameLst>
                                      </p:cBhvr>
                                      <p:tavLst>
                                        <p:tav tm="0">
                                          <p:val>
                                            <p:strVal val="(6*min(max(#ppt_w*#ppt_h,.3),1)-7.4)/-.7*#ppt_w"/>
                                          </p:val>
                                        </p:tav>
                                        <p:tav tm="100000">
                                          <p:val>
                                            <p:strVal val="#ppt_w"/>
                                          </p:val>
                                        </p:tav>
                                      </p:tavLst>
                                    </p:anim>
                                    <p:anim calcmode="lin" valueType="num">
                                      <p:cBhvr>
                                        <p:cTn id="49" dur="500" fill="hold"/>
                                        <p:tgtEl>
                                          <p:spTgt spid="133"/>
                                        </p:tgtEl>
                                        <p:attrNameLst>
                                          <p:attrName>ppt_h</p:attrName>
                                        </p:attrNameLst>
                                      </p:cBhvr>
                                      <p:tavLst>
                                        <p:tav tm="0">
                                          <p:val>
                                            <p:strVal val="(6*min(max(#ppt_w*#ppt_h,.3),1)-7.4)/-.7*#ppt_h"/>
                                          </p:val>
                                        </p:tav>
                                        <p:tav tm="100000">
                                          <p:val>
                                            <p:strVal val="#ppt_h"/>
                                          </p:val>
                                        </p:tav>
                                      </p:tavLst>
                                    </p:anim>
                                    <p:anim calcmode="lin" valueType="num">
                                      <p:cBhvr>
                                        <p:cTn id="50" dur="500" fill="hold"/>
                                        <p:tgtEl>
                                          <p:spTgt spid="133"/>
                                        </p:tgtEl>
                                        <p:attrNameLst>
                                          <p:attrName>ppt_x</p:attrName>
                                        </p:attrNameLst>
                                      </p:cBhvr>
                                      <p:tavLst>
                                        <p:tav tm="0">
                                          <p:val>
                                            <p:fltVal val="0.5"/>
                                          </p:val>
                                        </p:tav>
                                        <p:tav tm="100000">
                                          <p:val>
                                            <p:strVal val="#ppt_x"/>
                                          </p:val>
                                        </p:tav>
                                      </p:tavLst>
                                    </p:anim>
                                    <p:anim calcmode="lin" valueType="num">
                                      <p:cBhvr>
                                        <p:cTn id="51" dur="500" fill="hold"/>
                                        <p:tgtEl>
                                          <p:spTgt spid="133"/>
                                        </p:tgtEl>
                                        <p:attrNameLst>
                                          <p:attrName>ppt_y</p:attrName>
                                        </p:attrNameLst>
                                      </p:cBhvr>
                                      <p:tavLst>
                                        <p:tav tm="0">
                                          <p:val>
                                            <p:strVal val="1+(6*min(max(#ppt_w*#ppt_h,.3),1)-7.4)/-.7*#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dissolv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dissolve">
                                      <p:cBhvr>
                                        <p:cTn id="6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68"/>
          <p:cNvSpPr>
            <a:spLocks noChangeArrowheads="1"/>
          </p:cNvSpPr>
          <p:nvPr/>
        </p:nvSpPr>
        <p:spPr bwMode="auto">
          <a:xfrm>
            <a:off x="576336" y="1223243"/>
            <a:ext cx="3810000" cy="21463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5" name="AutoShape 269"/>
          <p:cNvSpPr>
            <a:spLocks noChangeArrowheads="1"/>
          </p:cNvSpPr>
          <p:nvPr/>
        </p:nvSpPr>
        <p:spPr bwMode="auto">
          <a:xfrm>
            <a:off x="563636" y="1756643"/>
            <a:ext cx="1828800" cy="16129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6" name="AutoShape 270"/>
          <p:cNvSpPr>
            <a:spLocks noChangeArrowheads="1"/>
          </p:cNvSpPr>
          <p:nvPr/>
        </p:nvSpPr>
        <p:spPr bwMode="auto">
          <a:xfrm>
            <a:off x="563636" y="2213843"/>
            <a:ext cx="914400" cy="11557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sp>
        <p:nvSpPr>
          <p:cNvPr id="7" name="AutoShape 271"/>
          <p:cNvSpPr>
            <a:spLocks noChangeArrowheads="1"/>
          </p:cNvSpPr>
          <p:nvPr/>
        </p:nvSpPr>
        <p:spPr bwMode="auto">
          <a:xfrm>
            <a:off x="1249436" y="2594843"/>
            <a:ext cx="228600" cy="304800"/>
          </a:xfrm>
          <a:prstGeom prst="roundRect">
            <a:avLst>
              <a:gd name="adj" fmla="val 29167"/>
            </a:avLst>
          </a:prstGeom>
          <a:solidFill>
            <a:srgbClr val="CCFFFF"/>
          </a:solidFill>
          <a:ln w="9525">
            <a:solidFill>
              <a:srgbClr val="00808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702030302020204" pitchFamily="66" charset="0"/>
            </a:endParaRPr>
          </a:p>
        </p:txBody>
      </p:sp>
      <p:grpSp>
        <p:nvGrpSpPr>
          <p:cNvPr id="8" name="Group 272"/>
          <p:cNvGrpSpPr/>
          <p:nvPr/>
        </p:nvGrpSpPr>
        <p:grpSpPr bwMode="auto">
          <a:xfrm>
            <a:off x="176286" y="332656"/>
            <a:ext cx="8212138" cy="2871787"/>
            <a:chOff x="236" y="879"/>
            <a:chExt cx="5173" cy="1809"/>
          </a:xfrm>
        </p:grpSpPr>
        <p:sp>
          <p:nvSpPr>
            <p:cNvPr id="9" name="Line 273"/>
            <p:cNvSpPr>
              <a:spLocks noChangeShapeType="1"/>
            </p:cNvSpPr>
            <p:nvPr/>
          </p:nvSpPr>
          <p:spPr bwMode="auto">
            <a:xfrm flipV="1">
              <a:off x="642"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74"/>
            <p:cNvSpPr>
              <a:spLocks noChangeShapeType="1"/>
            </p:cNvSpPr>
            <p:nvPr/>
          </p:nvSpPr>
          <p:spPr bwMode="auto">
            <a:xfrm flipH="1" flipV="1">
              <a:off x="714"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75"/>
            <p:cNvSpPr>
              <a:spLocks noChangeShapeType="1"/>
            </p:cNvSpPr>
            <p:nvPr/>
          </p:nvSpPr>
          <p:spPr bwMode="auto">
            <a:xfrm flipV="1">
              <a:off x="70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6"/>
            <p:cNvSpPr>
              <a:spLocks noChangeShapeType="1"/>
            </p:cNvSpPr>
            <p:nvPr/>
          </p:nvSpPr>
          <p:spPr bwMode="auto">
            <a:xfrm flipH="1" flipV="1">
              <a:off x="85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77"/>
            <p:cNvSpPr>
              <a:spLocks noChangeShapeType="1"/>
            </p:cNvSpPr>
            <p:nvPr/>
          </p:nvSpPr>
          <p:spPr bwMode="auto">
            <a:xfrm flipH="1">
              <a:off x="839" y="1785"/>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78"/>
            <p:cNvSpPr>
              <a:spLocks noChangeShapeType="1"/>
            </p:cNvSpPr>
            <p:nvPr/>
          </p:nvSpPr>
          <p:spPr bwMode="auto">
            <a:xfrm flipH="1">
              <a:off x="1104" y="1478"/>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79"/>
            <p:cNvSpPr>
              <a:spLocks noChangeShapeType="1"/>
            </p:cNvSpPr>
            <p:nvPr/>
          </p:nvSpPr>
          <p:spPr bwMode="auto">
            <a:xfrm flipH="1">
              <a:off x="1702" y="1183"/>
              <a:ext cx="1219"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80"/>
            <p:cNvSpPr>
              <a:spLocks noChangeShapeType="1"/>
            </p:cNvSpPr>
            <p:nvPr/>
          </p:nvSpPr>
          <p:spPr bwMode="auto">
            <a:xfrm flipH="1" flipV="1">
              <a:off x="1110" y="1794"/>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81"/>
            <p:cNvSpPr>
              <a:spLocks noChangeShapeType="1"/>
            </p:cNvSpPr>
            <p:nvPr/>
          </p:nvSpPr>
          <p:spPr bwMode="auto">
            <a:xfrm flipH="1" flipV="1">
              <a:off x="1716" y="1476"/>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82"/>
            <p:cNvSpPr>
              <a:spLocks noChangeShapeType="1"/>
            </p:cNvSpPr>
            <p:nvPr/>
          </p:nvSpPr>
          <p:spPr bwMode="auto">
            <a:xfrm flipH="1" flipV="1">
              <a:off x="2928" y="1182"/>
              <a:ext cx="1243" cy="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Oval 283"/>
            <p:cNvSpPr>
              <a:spLocks noChangeArrowheads="1"/>
            </p:cNvSpPr>
            <p:nvPr/>
          </p:nvSpPr>
          <p:spPr bwMode="auto">
            <a:xfrm>
              <a:off x="612"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84"/>
            <p:cNvSpPr>
              <a:spLocks noChangeArrowheads="1"/>
            </p:cNvSpPr>
            <p:nvPr/>
          </p:nvSpPr>
          <p:spPr bwMode="auto">
            <a:xfrm>
              <a:off x="75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85"/>
            <p:cNvSpPr>
              <a:spLocks noChangeArrowheads="1"/>
            </p:cNvSpPr>
            <p:nvPr/>
          </p:nvSpPr>
          <p:spPr bwMode="auto">
            <a:xfrm>
              <a:off x="966" y="2352"/>
              <a:ext cx="48" cy="48"/>
            </a:xfrm>
            <a:prstGeom prst="ellipse">
              <a:avLst/>
            </a:prstGeom>
            <a:solidFill>
              <a:srgbClr val="FF99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86"/>
            <p:cNvSpPr>
              <a:spLocks noChangeShapeType="1"/>
            </p:cNvSpPr>
            <p:nvPr/>
          </p:nvSpPr>
          <p:spPr bwMode="auto">
            <a:xfrm flipH="1">
              <a:off x="2087" y="1803"/>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7"/>
            <p:cNvSpPr>
              <a:spLocks noChangeShapeType="1"/>
            </p:cNvSpPr>
            <p:nvPr/>
          </p:nvSpPr>
          <p:spPr bwMode="auto">
            <a:xfrm flipH="1" flipV="1">
              <a:off x="2358" y="1812"/>
              <a:ext cx="313" cy="30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8"/>
            <p:cNvSpPr>
              <a:spLocks noChangeShapeType="1"/>
            </p:cNvSpPr>
            <p:nvPr/>
          </p:nvSpPr>
          <p:spPr bwMode="auto">
            <a:xfrm flipV="1">
              <a:off x="1278" y="206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9"/>
            <p:cNvSpPr>
              <a:spLocks noChangeShapeType="1"/>
            </p:cNvSpPr>
            <p:nvPr/>
          </p:nvSpPr>
          <p:spPr bwMode="auto">
            <a:xfrm flipH="1" flipV="1">
              <a:off x="1420" y="207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90"/>
            <p:cNvSpPr>
              <a:spLocks noChangeArrowheads="1"/>
            </p:cNvSpPr>
            <p:nvPr/>
          </p:nvSpPr>
          <p:spPr bwMode="auto">
            <a:xfrm>
              <a:off x="1542"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91"/>
            <p:cNvSpPr>
              <a:spLocks noChangeArrowheads="1"/>
            </p:cNvSpPr>
            <p:nvPr/>
          </p:nvSpPr>
          <p:spPr bwMode="auto">
            <a:xfrm>
              <a:off x="1248" y="235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28" name="Oval 292"/>
            <p:cNvSpPr>
              <a:spLocks noChangeArrowheads="1"/>
            </p:cNvSpPr>
            <p:nvPr/>
          </p:nvSpPr>
          <p:spPr bwMode="auto">
            <a:xfrm>
              <a:off x="2058" y="2094"/>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3"/>
            <p:cNvSpPr>
              <a:spLocks noChangeShapeType="1"/>
            </p:cNvSpPr>
            <p:nvPr/>
          </p:nvSpPr>
          <p:spPr bwMode="auto">
            <a:xfrm flipV="1">
              <a:off x="2538" y="2117"/>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94"/>
            <p:cNvSpPr>
              <a:spLocks noChangeShapeType="1"/>
            </p:cNvSpPr>
            <p:nvPr/>
          </p:nvSpPr>
          <p:spPr bwMode="auto">
            <a:xfrm flipH="1" flipV="1">
              <a:off x="2680" y="2121"/>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Oval 295"/>
            <p:cNvSpPr>
              <a:spLocks noChangeArrowheads="1"/>
            </p:cNvSpPr>
            <p:nvPr/>
          </p:nvSpPr>
          <p:spPr bwMode="auto">
            <a:xfrm>
              <a:off x="2802"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96"/>
            <p:cNvSpPr>
              <a:spLocks noChangeArrowheads="1"/>
            </p:cNvSpPr>
            <p:nvPr/>
          </p:nvSpPr>
          <p:spPr bwMode="auto">
            <a:xfrm>
              <a:off x="2508" y="240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33" name="Line 297"/>
            <p:cNvSpPr>
              <a:spLocks noChangeShapeType="1"/>
            </p:cNvSpPr>
            <p:nvPr/>
          </p:nvSpPr>
          <p:spPr bwMode="auto">
            <a:xfrm flipH="1">
              <a:off x="3558" y="1490"/>
              <a:ext cx="613" cy="30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98"/>
            <p:cNvSpPr>
              <a:spLocks noChangeShapeType="1"/>
            </p:cNvSpPr>
            <p:nvPr/>
          </p:nvSpPr>
          <p:spPr bwMode="auto">
            <a:xfrm flipH="1" flipV="1">
              <a:off x="4170" y="1488"/>
              <a:ext cx="637" cy="3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99"/>
            <p:cNvSpPr>
              <a:spLocks noChangeShapeType="1"/>
            </p:cNvSpPr>
            <p:nvPr/>
          </p:nvSpPr>
          <p:spPr bwMode="auto">
            <a:xfrm flipV="1">
              <a:off x="3666" y="2346"/>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00"/>
            <p:cNvSpPr>
              <a:spLocks noChangeShapeType="1"/>
            </p:cNvSpPr>
            <p:nvPr/>
          </p:nvSpPr>
          <p:spPr bwMode="auto">
            <a:xfrm flipH="1" flipV="1">
              <a:off x="3738" y="2352"/>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01"/>
            <p:cNvSpPr>
              <a:spLocks noChangeShapeType="1"/>
            </p:cNvSpPr>
            <p:nvPr/>
          </p:nvSpPr>
          <p:spPr bwMode="auto">
            <a:xfrm flipV="1">
              <a:off x="3168" y="2081"/>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02"/>
            <p:cNvSpPr>
              <a:spLocks noChangeShapeType="1"/>
            </p:cNvSpPr>
            <p:nvPr/>
          </p:nvSpPr>
          <p:spPr bwMode="auto">
            <a:xfrm flipH="1" flipV="1">
              <a:off x="3310" y="2085"/>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03"/>
            <p:cNvSpPr>
              <a:spLocks noChangeShapeType="1"/>
            </p:cNvSpPr>
            <p:nvPr/>
          </p:nvSpPr>
          <p:spPr bwMode="auto">
            <a:xfrm flipH="1">
              <a:off x="3299" y="1791"/>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04"/>
            <p:cNvSpPr>
              <a:spLocks noChangeShapeType="1"/>
            </p:cNvSpPr>
            <p:nvPr/>
          </p:nvSpPr>
          <p:spPr bwMode="auto">
            <a:xfrm flipH="1" flipV="1">
              <a:off x="3570" y="1800"/>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Oval 305"/>
            <p:cNvSpPr>
              <a:spLocks noChangeArrowheads="1"/>
            </p:cNvSpPr>
            <p:nvPr/>
          </p:nvSpPr>
          <p:spPr bwMode="auto">
            <a:xfrm>
              <a:off x="3636"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06"/>
            <p:cNvSpPr>
              <a:spLocks noChangeArrowheads="1"/>
            </p:cNvSpPr>
            <p:nvPr/>
          </p:nvSpPr>
          <p:spPr bwMode="auto">
            <a:xfrm>
              <a:off x="3780" y="2616"/>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07"/>
            <p:cNvSpPr>
              <a:spLocks noChangeArrowheads="1"/>
            </p:cNvSpPr>
            <p:nvPr/>
          </p:nvSpPr>
          <p:spPr bwMode="auto">
            <a:xfrm>
              <a:off x="3144"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08"/>
            <p:cNvSpPr>
              <a:spLocks noChangeShapeType="1"/>
            </p:cNvSpPr>
            <p:nvPr/>
          </p:nvSpPr>
          <p:spPr bwMode="auto">
            <a:xfrm flipV="1">
              <a:off x="3738" y="2075"/>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09"/>
            <p:cNvSpPr>
              <a:spLocks noChangeShapeType="1"/>
            </p:cNvSpPr>
            <p:nvPr/>
          </p:nvSpPr>
          <p:spPr bwMode="auto">
            <a:xfrm flipH="1" flipV="1">
              <a:off x="3880" y="2079"/>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310"/>
            <p:cNvSpPr>
              <a:spLocks noChangeArrowheads="1"/>
            </p:cNvSpPr>
            <p:nvPr/>
          </p:nvSpPr>
          <p:spPr bwMode="auto">
            <a:xfrm>
              <a:off x="4002" y="235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311"/>
            <p:cNvSpPr>
              <a:spLocks noChangeArrowheads="1"/>
            </p:cNvSpPr>
            <p:nvPr/>
          </p:nvSpPr>
          <p:spPr bwMode="auto">
            <a:xfrm>
              <a:off x="5076" y="208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702030302020204" pitchFamily="66" charset="0"/>
              </a:endParaRPr>
            </a:p>
          </p:txBody>
        </p:sp>
        <p:sp>
          <p:nvSpPr>
            <p:cNvPr id="48" name="Line 312"/>
            <p:cNvSpPr>
              <a:spLocks noChangeShapeType="1"/>
            </p:cNvSpPr>
            <p:nvPr/>
          </p:nvSpPr>
          <p:spPr bwMode="auto">
            <a:xfrm flipV="1">
              <a:off x="3378" y="2352"/>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13"/>
            <p:cNvSpPr>
              <a:spLocks noChangeShapeType="1"/>
            </p:cNvSpPr>
            <p:nvPr/>
          </p:nvSpPr>
          <p:spPr bwMode="auto">
            <a:xfrm flipH="1" flipV="1">
              <a:off x="3450" y="2358"/>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314"/>
            <p:cNvSpPr>
              <a:spLocks noChangeArrowheads="1"/>
            </p:cNvSpPr>
            <p:nvPr/>
          </p:nvSpPr>
          <p:spPr bwMode="auto">
            <a:xfrm>
              <a:off x="3348"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315"/>
            <p:cNvSpPr>
              <a:spLocks noChangeArrowheads="1"/>
            </p:cNvSpPr>
            <p:nvPr/>
          </p:nvSpPr>
          <p:spPr bwMode="auto">
            <a:xfrm>
              <a:off x="3492" y="2622"/>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6"/>
            <p:cNvSpPr>
              <a:spLocks noChangeShapeType="1"/>
            </p:cNvSpPr>
            <p:nvPr/>
          </p:nvSpPr>
          <p:spPr bwMode="auto">
            <a:xfrm flipV="1">
              <a:off x="4404" y="2099"/>
              <a:ext cx="137" cy="2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317"/>
            <p:cNvSpPr>
              <a:spLocks noChangeShapeType="1"/>
            </p:cNvSpPr>
            <p:nvPr/>
          </p:nvSpPr>
          <p:spPr bwMode="auto">
            <a:xfrm flipH="1" flipV="1">
              <a:off x="4546" y="2103"/>
              <a:ext cx="132" cy="27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318"/>
            <p:cNvSpPr>
              <a:spLocks noChangeShapeType="1"/>
            </p:cNvSpPr>
            <p:nvPr/>
          </p:nvSpPr>
          <p:spPr bwMode="auto">
            <a:xfrm flipH="1">
              <a:off x="4535" y="1809"/>
              <a:ext cx="266" cy="29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319"/>
            <p:cNvSpPr>
              <a:spLocks noChangeShapeType="1"/>
            </p:cNvSpPr>
            <p:nvPr/>
          </p:nvSpPr>
          <p:spPr bwMode="auto">
            <a:xfrm flipH="1" flipV="1">
              <a:off x="4806" y="1818"/>
              <a:ext cx="307" cy="2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320"/>
            <p:cNvSpPr>
              <a:spLocks noChangeArrowheads="1"/>
            </p:cNvSpPr>
            <p:nvPr/>
          </p:nvSpPr>
          <p:spPr bwMode="auto">
            <a:xfrm>
              <a:off x="4380" y="2376"/>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21"/>
            <p:cNvSpPr>
              <a:spLocks noChangeShapeType="1"/>
            </p:cNvSpPr>
            <p:nvPr/>
          </p:nvSpPr>
          <p:spPr bwMode="auto">
            <a:xfrm flipV="1">
              <a:off x="4614" y="2370"/>
              <a:ext cx="66" cy="2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22"/>
            <p:cNvSpPr>
              <a:spLocks noChangeShapeType="1"/>
            </p:cNvSpPr>
            <p:nvPr/>
          </p:nvSpPr>
          <p:spPr bwMode="auto">
            <a:xfrm flipH="1" flipV="1">
              <a:off x="4686" y="2376"/>
              <a:ext cx="72" cy="26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323"/>
            <p:cNvSpPr>
              <a:spLocks noChangeArrowheads="1"/>
            </p:cNvSpPr>
            <p:nvPr/>
          </p:nvSpPr>
          <p:spPr bwMode="auto">
            <a:xfrm>
              <a:off x="4584"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324"/>
            <p:cNvSpPr>
              <a:spLocks noChangeArrowheads="1"/>
            </p:cNvSpPr>
            <p:nvPr/>
          </p:nvSpPr>
          <p:spPr bwMode="auto">
            <a:xfrm>
              <a:off x="4728" y="2640"/>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325"/>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11…11</a:t>
              </a:r>
              <a:endParaRPr kumimoji="0" lang="en-US" altLang="zh-CN" sz="1200">
                <a:latin typeface="Comic Sans MS" panose="030F0702030302020204" pitchFamily="66" charset="0"/>
              </a:endParaRPr>
            </a:p>
          </p:txBody>
        </p:sp>
        <p:sp>
          <p:nvSpPr>
            <p:cNvPr id="62" name="Text Box 326"/>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00…00</a:t>
              </a:r>
              <a:endParaRPr kumimoji="0" lang="en-US" altLang="zh-CN" sz="1200">
                <a:latin typeface="Comic Sans MS" panose="030F0702030302020204" pitchFamily="66" charset="0"/>
              </a:endParaRPr>
            </a:p>
          </p:txBody>
        </p:sp>
        <p:sp>
          <p:nvSpPr>
            <p:cNvPr id="63" name="Text Box 327"/>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4" name="Text Box 328"/>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5" name="Text Box 329"/>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6" name="Text Box 330"/>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7" name="Text Box 331"/>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8" name="Text Box 332"/>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69" name="Text Box 333"/>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0" name="Text Box 334"/>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1" name="Text Box 335"/>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2" name="Text Box 336"/>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3" name="Text Box 337"/>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4" name="Text Box 338"/>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5" name="Text Box 339"/>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6" name="Text Box 340"/>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7" name="Text Box 341"/>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8" name="Text Box 342"/>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1</a:t>
              </a:r>
              <a:endParaRPr kumimoji="0" lang="en-US" altLang="zh-CN" sz="1200">
                <a:latin typeface="Comic Sans MS" panose="030F0702030302020204" pitchFamily="66" charset="0"/>
              </a:endParaRPr>
            </a:p>
          </p:txBody>
        </p:sp>
        <p:sp>
          <p:nvSpPr>
            <p:cNvPr id="79" name="Text Box 343"/>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0" name="Text Box 344"/>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1" name="Text Box 345"/>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2" name="Text Box 346"/>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3" name="Text Box 347"/>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4" name="Text Box 348"/>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5" name="Text Box 349"/>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6" name="Text Box 350"/>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7" name="Text Box 351"/>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8" name="Text Box 352"/>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89" name="Text Box 353"/>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0" name="Text Box 354"/>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1" name="Text Box 355"/>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2" name="Text Box 356"/>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3" name="Text Box 357"/>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4" name="Text Box 358"/>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5" name="Line 359"/>
            <p:cNvSpPr>
              <a:spLocks noChangeShapeType="1"/>
            </p:cNvSpPr>
            <p:nvPr/>
          </p:nvSpPr>
          <p:spPr bwMode="auto">
            <a:xfrm flipH="1" flipV="1">
              <a:off x="384" y="1032"/>
              <a:ext cx="49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360"/>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702030302020204" pitchFamily="66" charset="0"/>
                </a:rPr>
                <a:t>0</a:t>
              </a:r>
              <a:endParaRPr kumimoji="0" lang="en-US" altLang="zh-CN" sz="1200">
                <a:latin typeface="Comic Sans MS" panose="030F0702030302020204" pitchFamily="66" charset="0"/>
              </a:endParaRPr>
            </a:p>
          </p:txBody>
        </p:sp>
        <p:sp>
          <p:nvSpPr>
            <p:cNvPr id="97" name="Oval 361"/>
            <p:cNvSpPr>
              <a:spLocks noChangeArrowheads="1"/>
            </p:cNvSpPr>
            <p:nvPr/>
          </p:nvSpPr>
          <p:spPr bwMode="auto">
            <a:xfrm>
              <a:off x="60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362"/>
            <p:cNvSpPr>
              <a:spLocks noChangeArrowheads="1"/>
            </p:cNvSpPr>
            <p:nvPr/>
          </p:nvSpPr>
          <p:spPr bwMode="auto">
            <a:xfrm>
              <a:off x="75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363"/>
            <p:cNvSpPr>
              <a:spLocks noChangeArrowheads="1"/>
            </p:cNvSpPr>
            <p:nvPr/>
          </p:nvSpPr>
          <p:spPr bwMode="auto">
            <a:xfrm>
              <a:off x="96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364"/>
            <p:cNvSpPr>
              <a:spLocks noChangeArrowheads="1"/>
            </p:cNvSpPr>
            <p:nvPr/>
          </p:nvSpPr>
          <p:spPr bwMode="auto">
            <a:xfrm>
              <a:off x="12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365"/>
            <p:cNvSpPr>
              <a:spLocks noChangeArrowheads="1"/>
            </p:cNvSpPr>
            <p:nvPr/>
          </p:nvSpPr>
          <p:spPr bwMode="auto">
            <a:xfrm>
              <a:off x="15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366"/>
            <p:cNvSpPr>
              <a:spLocks noChangeArrowheads="1"/>
            </p:cNvSpPr>
            <p:nvPr/>
          </p:nvSpPr>
          <p:spPr bwMode="auto">
            <a:xfrm>
              <a:off x="205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367"/>
            <p:cNvSpPr>
              <a:spLocks noChangeArrowheads="1"/>
            </p:cNvSpPr>
            <p:nvPr/>
          </p:nvSpPr>
          <p:spPr bwMode="auto">
            <a:xfrm>
              <a:off x="2508"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368"/>
            <p:cNvSpPr>
              <a:spLocks noChangeArrowheads="1"/>
            </p:cNvSpPr>
            <p:nvPr/>
          </p:nvSpPr>
          <p:spPr bwMode="auto">
            <a:xfrm>
              <a:off x="27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369"/>
            <p:cNvSpPr>
              <a:spLocks noChangeArrowheads="1"/>
            </p:cNvSpPr>
            <p:nvPr/>
          </p:nvSpPr>
          <p:spPr bwMode="auto">
            <a:xfrm>
              <a:off x="314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370"/>
            <p:cNvSpPr>
              <a:spLocks noChangeArrowheads="1"/>
            </p:cNvSpPr>
            <p:nvPr/>
          </p:nvSpPr>
          <p:spPr bwMode="auto">
            <a:xfrm>
              <a:off x="33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371"/>
            <p:cNvSpPr>
              <a:spLocks noChangeArrowheads="1"/>
            </p:cNvSpPr>
            <p:nvPr/>
          </p:nvSpPr>
          <p:spPr bwMode="auto">
            <a:xfrm>
              <a:off x="348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372"/>
            <p:cNvSpPr>
              <a:spLocks noChangeArrowheads="1"/>
            </p:cNvSpPr>
            <p:nvPr/>
          </p:nvSpPr>
          <p:spPr bwMode="auto">
            <a:xfrm>
              <a:off x="3642"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373"/>
            <p:cNvSpPr>
              <a:spLocks noChangeArrowheads="1"/>
            </p:cNvSpPr>
            <p:nvPr/>
          </p:nvSpPr>
          <p:spPr bwMode="auto">
            <a:xfrm>
              <a:off x="378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374"/>
            <p:cNvSpPr>
              <a:spLocks noChangeArrowheads="1"/>
            </p:cNvSpPr>
            <p:nvPr/>
          </p:nvSpPr>
          <p:spPr bwMode="auto">
            <a:xfrm>
              <a:off x="3996"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375"/>
            <p:cNvSpPr>
              <a:spLocks noChangeArrowheads="1"/>
            </p:cNvSpPr>
            <p:nvPr/>
          </p:nvSpPr>
          <p:spPr bwMode="auto">
            <a:xfrm>
              <a:off x="4386" y="1008"/>
              <a:ext cx="48" cy="48"/>
            </a:xfrm>
            <a:prstGeom prst="ellipse">
              <a:avLst/>
            </a:prstGeom>
            <a:solidFill>
              <a:srgbClr val="FF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376"/>
            <p:cNvSpPr>
              <a:spLocks noChangeArrowheads="1"/>
            </p:cNvSpPr>
            <p:nvPr/>
          </p:nvSpPr>
          <p:spPr bwMode="auto">
            <a:xfrm>
              <a:off x="458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377"/>
            <p:cNvSpPr>
              <a:spLocks noChangeArrowheads="1"/>
            </p:cNvSpPr>
            <p:nvPr/>
          </p:nvSpPr>
          <p:spPr bwMode="auto">
            <a:xfrm>
              <a:off x="4734"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378"/>
            <p:cNvSpPr>
              <a:spLocks noChangeArrowheads="1"/>
            </p:cNvSpPr>
            <p:nvPr/>
          </p:nvSpPr>
          <p:spPr bwMode="auto">
            <a:xfrm>
              <a:off x="5070" y="1008"/>
              <a:ext cx="48" cy="48"/>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5" name="Group 379"/>
          <p:cNvGrpSpPr/>
          <p:nvPr/>
        </p:nvGrpSpPr>
        <p:grpSpPr bwMode="auto">
          <a:xfrm>
            <a:off x="3097286" y="461243"/>
            <a:ext cx="3695700" cy="3657600"/>
            <a:chOff x="2076" y="960"/>
            <a:chExt cx="2328" cy="2304"/>
          </a:xfrm>
        </p:grpSpPr>
        <p:cxnSp>
          <p:nvCxnSpPr>
            <p:cNvPr id="116" name="AutoShape 380"/>
            <p:cNvCxnSpPr>
              <a:cxnSpLocks noChangeShapeType="1"/>
              <a:stCxn id="56" idx="4"/>
              <a:endCxn id="28" idx="4"/>
            </p:cNvCxnSpPr>
            <p:nvPr/>
          </p:nvCxnSpPr>
          <p:spPr bwMode="auto">
            <a:xfrm rot="16200000" flipV="1">
              <a:off x="3102" y="1122"/>
              <a:ext cx="282" cy="2322"/>
            </a:xfrm>
            <a:prstGeom prst="curvedConnector3">
              <a:avLst>
                <a:gd name="adj1" fmla="val -13333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Line 381"/>
            <p:cNvSpPr>
              <a:spLocks noChangeShapeType="1"/>
            </p:cNvSpPr>
            <p:nvPr/>
          </p:nvSpPr>
          <p:spPr bwMode="auto">
            <a:xfrm flipH="1" flipV="1">
              <a:off x="2928"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8" name="AutoShape 382"/>
            <p:cNvCxnSpPr>
              <a:cxnSpLocks noChangeShapeType="1"/>
              <a:stCxn id="111" idx="1"/>
              <a:endCxn id="102" idx="0"/>
            </p:cNvCxnSpPr>
            <p:nvPr/>
          </p:nvCxnSpPr>
          <p:spPr bwMode="auto">
            <a:xfrm rot="5400000" flipH="1">
              <a:off x="3231" y="-147"/>
              <a:ext cx="7" cy="2317"/>
            </a:xfrm>
            <a:prstGeom prst="curvedConnector3">
              <a:avLst>
                <a:gd name="adj1" fmla="val 3857139"/>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Group 383"/>
          <p:cNvGrpSpPr/>
          <p:nvPr/>
        </p:nvGrpSpPr>
        <p:grpSpPr bwMode="auto">
          <a:xfrm>
            <a:off x="1820936" y="461243"/>
            <a:ext cx="4999038" cy="3657600"/>
            <a:chOff x="1272" y="960"/>
            <a:chExt cx="3149" cy="2304"/>
          </a:xfrm>
        </p:grpSpPr>
        <p:cxnSp>
          <p:nvCxnSpPr>
            <p:cNvPr id="120" name="AutoShape 384"/>
            <p:cNvCxnSpPr>
              <a:cxnSpLocks noChangeShapeType="1"/>
              <a:stCxn id="56" idx="5"/>
              <a:endCxn id="27" idx="4"/>
            </p:cNvCxnSpPr>
            <p:nvPr/>
          </p:nvCxnSpPr>
          <p:spPr bwMode="auto">
            <a:xfrm rot="16200000" flipV="1">
              <a:off x="2838" y="834"/>
              <a:ext cx="17" cy="3149"/>
            </a:xfrm>
            <a:prstGeom prst="curvedConnector3">
              <a:avLst>
                <a:gd name="adj1" fmla="val -3017648"/>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Line 385"/>
            <p:cNvSpPr>
              <a:spLocks noChangeShapeType="1"/>
            </p:cNvSpPr>
            <p:nvPr/>
          </p:nvSpPr>
          <p:spPr bwMode="auto">
            <a:xfrm flipH="1" flipV="1">
              <a:off x="172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2" name="AutoShape 386"/>
            <p:cNvCxnSpPr>
              <a:cxnSpLocks noChangeShapeType="1"/>
              <a:stCxn id="102" idx="1"/>
              <a:endCxn id="100" idx="7"/>
            </p:cNvCxnSpPr>
            <p:nvPr/>
          </p:nvCxnSpPr>
          <p:spPr bwMode="auto">
            <a:xfrm rot="16200000" flipH="1" flipV="1">
              <a:off x="1670" y="628"/>
              <a:ext cx="1" cy="776"/>
            </a:xfrm>
            <a:prstGeom prst="curvedConnector3">
              <a:avLst>
                <a:gd name="adj1" fmla="val -27100005"/>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3" name="Group 387"/>
          <p:cNvGrpSpPr/>
          <p:nvPr/>
        </p:nvGrpSpPr>
        <p:grpSpPr bwMode="auto">
          <a:xfrm>
            <a:off x="1033536" y="461243"/>
            <a:ext cx="5786438" cy="3657600"/>
            <a:chOff x="776" y="960"/>
            <a:chExt cx="3645" cy="2304"/>
          </a:xfrm>
        </p:grpSpPr>
        <p:cxnSp>
          <p:nvCxnSpPr>
            <p:cNvPr id="124" name="AutoShape 388"/>
            <p:cNvCxnSpPr>
              <a:cxnSpLocks noChangeShapeType="1"/>
            </p:cNvCxnSpPr>
            <p:nvPr/>
          </p:nvCxnSpPr>
          <p:spPr bwMode="auto">
            <a:xfrm rot="5400000">
              <a:off x="2477" y="720"/>
              <a:ext cx="247" cy="3641"/>
            </a:xfrm>
            <a:prstGeom prst="curvedConnector3">
              <a:avLst>
                <a:gd name="adj1" fmla="val 314167"/>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389"/>
            <p:cNvCxnSpPr>
              <a:cxnSpLocks noChangeShapeType="1"/>
            </p:cNvCxnSpPr>
            <p:nvPr/>
          </p:nvCxnSpPr>
          <p:spPr bwMode="auto">
            <a:xfrm rot="5400000" flipH="1">
              <a:off x="1009" y="775"/>
              <a:ext cx="7" cy="473"/>
            </a:xfrm>
            <a:prstGeom prst="curvedConnector4">
              <a:avLst>
                <a:gd name="adj1" fmla="val 3514282"/>
                <a:gd name="adj2" fmla="val 94500"/>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Line 390"/>
            <p:cNvSpPr>
              <a:spLocks noChangeShapeType="1"/>
            </p:cNvSpPr>
            <p:nvPr/>
          </p:nvSpPr>
          <p:spPr bwMode="auto">
            <a:xfrm flipH="1" flipV="1">
              <a:off x="1104"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7" name="Group 391"/>
          <p:cNvGrpSpPr/>
          <p:nvPr/>
        </p:nvGrpSpPr>
        <p:grpSpPr bwMode="auto">
          <a:xfrm>
            <a:off x="1095449" y="461243"/>
            <a:ext cx="5724525" cy="3657600"/>
            <a:chOff x="815" y="960"/>
            <a:chExt cx="3606" cy="2304"/>
          </a:xfrm>
        </p:grpSpPr>
        <p:sp>
          <p:nvSpPr>
            <p:cNvPr id="128" name="Line 392"/>
            <p:cNvSpPr>
              <a:spLocks noChangeShapeType="1"/>
            </p:cNvSpPr>
            <p:nvPr/>
          </p:nvSpPr>
          <p:spPr bwMode="auto">
            <a:xfrm flipH="1" flipV="1">
              <a:off x="840" y="960"/>
              <a:ext cx="0" cy="2304"/>
            </a:xfrm>
            <a:prstGeom prst="line">
              <a:avLst/>
            </a:prstGeom>
            <a:noFill/>
            <a:ln w="9525">
              <a:solidFill>
                <a:srgbClr val="FF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9" name="AutoShape 393"/>
            <p:cNvCxnSpPr>
              <a:cxnSpLocks noChangeShapeType="1"/>
            </p:cNvCxnSpPr>
            <p:nvPr/>
          </p:nvCxnSpPr>
          <p:spPr bwMode="auto">
            <a:xfrm rot="16200000" flipV="1">
              <a:off x="2697" y="693"/>
              <a:ext cx="17" cy="3431"/>
            </a:xfrm>
            <a:prstGeom prst="curvedConnector3">
              <a:avLst>
                <a:gd name="adj1" fmla="val -377059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AutoShape 394"/>
            <p:cNvCxnSpPr>
              <a:cxnSpLocks noChangeShapeType="1"/>
            </p:cNvCxnSpPr>
            <p:nvPr/>
          </p:nvCxnSpPr>
          <p:spPr bwMode="auto">
            <a:xfrm rot="16200000">
              <a:off x="878" y="961"/>
              <a:ext cx="7" cy="133"/>
            </a:xfrm>
            <a:prstGeom prst="curvedConnector3">
              <a:avLst>
                <a:gd name="adj1" fmla="val 1885713"/>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1" name="Oval 395"/>
          <p:cNvSpPr>
            <a:spLocks noChangeArrowheads="1"/>
          </p:cNvSpPr>
          <p:nvPr/>
        </p:nvSpPr>
        <p:spPr bwMode="auto">
          <a:xfrm>
            <a:off x="3070299" y="2259881"/>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396"/>
          <p:cNvSpPr>
            <a:spLocks noChangeArrowheads="1"/>
          </p:cNvSpPr>
          <p:nvPr/>
        </p:nvSpPr>
        <p:spPr bwMode="auto">
          <a:xfrm>
            <a:off x="1782836" y="2671043"/>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397"/>
          <p:cNvSpPr>
            <a:spLocks noChangeArrowheads="1"/>
          </p:cNvSpPr>
          <p:nvPr/>
        </p:nvSpPr>
        <p:spPr bwMode="auto">
          <a:xfrm>
            <a:off x="1004961" y="3090143"/>
            <a:ext cx="76200" cy="76200"/>
          </a:xfrm>
          <a:prstGeom prst="ellipse">
            <a:avLst/>
          </a:prstGeom>
          <a:solidFill>
            <a:srgbClr val="FF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Rectangle 398"/>
          <p:cNvSpPr>
            <a:spLocks noChangeArrowheads="1"/>
          </p:cNvSpPr>
          <p:nvPr/>
        </p:nvSpPr>
        <p:spPr bwMode="auto">
          <a:xfrm>
            <a:off x="973427" y="4355497"/>
            <a:ext cx="4673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kumimoji="0" lang="zh-CN" altLang="en-US" sz="2000" dirty="0"/>
              <a:t>节点</a:t>
            </a:r>
            <a:r>
              <a:rPr kumimoji="0" lang="en-US" altLang="zh-CN" sz="2000" dirty="0"/>
              <a:t>0011 </a:t>
            </a:r>
            <a:r>
              <a:rPr kumimoji="0" lang="zh-CN" altLang="en-US" sz="2000" dirty="0"/>
              <a:t>通过连续查询来找到节点</a:t>
            </a:r>
            <a:r>
              <a:rPr kumimoji="0" lang="en-US" altLang="zh-CN" sz="2000" dirty="0"/>
              <a:t>1110</a:t>
            </a:r>
            <a:endParaRPr kumimoji="0" lang="en-US" altLang="zh-CN" sz="2000" dirty="0"/>
          </a:p>
        </p:txBody>
      </p:sp>
      <p:sp>
        <p:nvSpPr>
          <p:cNvPr id="2" name="椭圆 1"/>
          <p:cNvSpPr/>
          <p:nvPr/>
        </p:nvSpPr>
        <p:spPr>
          <a:xfrm>
            <a:off x="1955875" y="492869"/>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2186061" y="2641770"/>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2195512" y="483108"/>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1734494" y="503983"/>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1725763" y="2604902"/>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2436887" y="503983"/>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562084" y="5069756"/>
            <a:ext cx="5283621" cy="1323439"/>
          </a:xfrm>
          <a:prstGeom prst="rect">
            <a:avLst/>
          </a:prstGeom>
        </p:spPr>
        <p:txBody>
          <a:bodyPr wrap="square">
            <a:spAutoFit/>
          </a:bodyPr>
          <a:lstStyle/>
          <a:p>
            <a:r>
              <a:rPr lang="zh-CN" altLang="en-US" sz="2000" b="1" dirty="0" smtClean="0">
                <a:solidFill>
                  <a:srgbClr val="C00000"/>
                </a:solidFill>
              </a:rPr>
              <a:t>把</a:t>
            </a:r>
            <a:r>
              <a:rPr lang="en-US" altLang="zh-CN" sz="2000" b="1" dirty="0" smtClean="0">
                <a:solidFill>
                  <a:srgbClr val="C00000"/>
                </a:solidFill>
              </a:rPr>
              <a:t>11xx</a:t>
            </a:r>
            <a:r>
              <a:rPr lang="zh-CN" altLang="en-US" sz="2000" b="1" dirty="0" smtClean="0">
                <a:solidFill>
                  <a:srgbClr val="C00000"/>
                </a:solidFill>
              </a:rPr>
              <a:t>的节点注册大量虚假节点，并且尽量污染其他节点的路由表，假设</a:t>
            </a:r>
            <a:r>
              <a:rPr lang="en-US" altLang="zh-CN" sz="2000" b="1" dirty="0" smtClean="0">
                <a:solidFill>
                  <a:srgbClr val="C00000"/>
                </a:solidFill>
              </a:rPr>
              <a:t>101</a:t>
            </a:r>
            <a:r>
              <a:rPr lang="zh-CN" altLang="en-US" sz="2000" b="1" dirty="0" smtClean="0">
                <a:solidFill>
                  <a:srgbClr val="C00000"/>
                </a:solidFill>
              </a:rPr>
              <a:t>这个节点的路由表都充斥了大量虚假节点，整个网络被割裂成了两部分。</a:t>
            </a:r>
            <a:endParaRPr lang="zh-CN" altLang="en-US" sz="2000" b="1" dirty="0">
              <a:solidFill>
                <a:srgbClr val="C00000"/>
              </a:solidFill>
            </a:endParaRPr>
          </a:p>
        </p:txBody>
      </p:sp>
      <p:pic>
        <p:nvPicPr>
          <p:cNvPr id="14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9766" y="3696569"/>
            <a:ext cx="3030024" cy="3125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strVal val="(6*min(max(#ppt_w*#ppt_h,.3),1)-7.4)/-.7*#ppt_w"/>
                                          </p:val>
                                        </p:tav>
                                        <p:tav tm="100000">
                                          <p:val>
                                            <p:strVal val="#ppt_w"/>
                                          </p:val>
                                        </p:tav>
                                      </p:tavLst>
                                    </p:anim>
                                    <p:anim calcmode="lin" valueType="num">
                                      <p:cBhvr>
                                        <p:cTn id="13" dur="500" fill="hold"/>
                                        <p:tgtEl>
                                          <p:spTgt spid="131"/>
                                        </p:tgtEl>
                                        <p:attrNameLst>
                                          <p:attrName>ppt_h</p:attrName>
                                        </p:attrNameLst>
                                      </p:cBhvr>
                                      <p:tavLst>
                                        <p:tav tm="0">
                                          <p:val>
                                            <p:strVal val="(6*min(max(#ppt_w*#ppt_h,.3),1)-7.4)/-.7*#ppt_h"/>
                                          </p:val>
                                        </p:tav>
                                        <p:tav tm="100000">
                                          <p:val>
                                            <p:strVal val="#ppt_h"/>
                                          </p:val>
                                        </p:tav>
                                      </p:tavLst>
                                    </p:anim>
                                    <p:anim calcmode="lin" valueType="num">
                                      <p:cBhvr>
                                        <p:cTn id="14" dur="500" fill="hold"/>
                                        <p:tgtEl>
                                          <p:spTgt spid="131"/>
                                        </p:tgtEl>
                                        <p:attrNameLst>
                                          <p:attrName>ppt_x</p:attrName>
                                        </p:attrNameLst>
                                      </p:cBhvr>
                                      <p:tavLst>
                                        <p:tav tm="0">
                                          <p:val>
                                            <p:fltVal val="0.5"/>
                                          </p:val>
                                        </p:tav>
                                        <p:tav tm="100000">
                                          <p:val>
                                            <p:strVal val="#ppt_x"/>
                                          </p:val>
                                        </p:tav>
                                      </p:tavLst>
                                    </p:anim>
                                    <p:anim calcmode="lin" valueType="num">
                                      <p:cBhvr>
                                        <p:cTn id="15" dur="500" fill="hold"/>
                                        <p:tgtEl>
                                          <p:spTgt spid="131"/>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dissolv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6"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500" fill="hold"/>
                                        <p:tgtEl>
                                          <p:spTgt spid="13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3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32"/>
                                        </p:tgtEl>
                                        <p:attrNameLst>
                                          <p:attrName>ppt_x</p:attrName>
                                        </p:attrNameLst>
                                      </p:cBhvr>
                                      <p:tavLst>
                                        <p:tav tm="0">
                                          <p:val>
                                            <p:fltVal val="0.5"/>
                                          </p:val>
                                        </p:tav>
                                        <p:tav tm="100000">
                                          <p:val>
                                            <p:strVal val="#ppt_x"/>
                                          </p:val>
                                        </p:tav>
                                      </p:tavLst>
                                    </p:anim>
                                    <p:anim calcmode="lin" valueType="num">
                                      <p:cBhvr>
                                        <p:cTn id="33" dur="500" fill="hold"/>
                                        <p:tgtEl>
                                          <p:spTgt spid="132"/>
                                        </p:tgtEl>
                                        <p:attrNameLst>
                                          <p:attrName>ppt_y</p:attrName>
                                        </p:attrNameLst>
                                      </p:cBhvr>
                                      <p:tavLst>
                                        <p:tav tm="0">
                                          <p:val>
                                            <p:strVal val="1+(6*min(max(#ppt_w*#ppt_h,.3),1)-7.4)/-.7*#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dissolv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6"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 calcmode="lin" valueType="num">
                                      <p:cBhvr>
                                        <p:cTn id="48" dur="500" fill="hold"/>
                                        <p:tgtEl>
                                          <p:spTgt spid="133"/>
                                        </p:tgtEl>
                                        <p:attrNameLst>
                                          <p:attrName>ppt_w</p:attrName>
                                        </p:attrNameLst>
                                      </p:cBhvr>
                                      <p:tavLst>
                                        <p:tav tm="0">
                                          <p:val>
                                            <p:strVal val="(6*min(max(#ppt_w*#ppt_h,.3),1)-7.4)/-.7*#ppt_w"/>
                                          </p:val>
                                        </p:tav>
                                        <p:tav tm="100000">
                                          <p:val>
                                            <p:strVal val="#ppt_w"/>
                                          </p:val>
                                        </p:tav>
                                      </p:tavLst>
                                    </p:anim>
                                    <p:anim calcmode="lin" valueType="num">
                                      <p:cBhvr>
                                        <p:cTn id="49" dur="500" fill="hold"/>
                                        <p:tgtEl>
                                          <p:spTgt spid="133"/>
                                        </p:tgtEl>
                                        <p:attrNameLst>
                                          <p:attrName>ppt_h</p:attrName>
                                        </p:attrNameLst>
                                      </p:cBhvr>
                                      <p:tavLst>
                                        <p:tav tm="0">
                                          <p:val>
                                            <p:strVal val="(6*min(max(#ppt_w*#ppt_h,.3),1)-7.4)/-.7*#ppt_h"/>
                                          </p:val>
                                        </p:tav>
                                        <p:tav tm="100000">
                                          <p:val>
                                            <p:strVal val="#ppt_h"/>
                                          </p:val>
                                        </p:tav>
                                      </p:tavLst>
                                    </p:anim>
                                    <p:anim calcmode="lin" valueType="num">
                                      <p:cBhvr>
                                        <p:cTn id="50" dur="500" fill="hold"/>
                                        <p:tgtEl>
                                          <p:spTgt spid="133"/>
                                        </p:tgtEl>
                                        <p:attrNameLst>
                                          <p:attrName>ppt_x</p:attrName>
                                        </p:attrNameLst>
                                      </p:cBhvr>
                                      <p:tavLst>
                                        <p:tav tm="0">
                                          <p:val>
                                            <p:fltVal val="0.5"/>
                                          </p:val>
                                        </p:tav>
                                        <p:tav tm="100000">
                                          <p:val>
                                            <p:strVal val="#ppt_x"/>
                                          </p:val>
                                        </p:tav>
                                      </p:tavLst>
                                    </p:anim>
                                    <p:anim calcmode="lin" valueType="num">
                                      <p:cBhvr>
                                        <p:cTn id="51" dur="500" fill="hold"/>
                                        <p:tgtEl>
                                          <p:spTgt spid="133"/>
                                        </p:tgtEl>
                                        <p:attrNameLst>
                                          <p:attrName>ppt_y</p:attrName>
                                        </p:attrNameLst>
                                      </p:cBhvr>
                                      <p:tavLst>
                                        <p:tav tm="0">
                                          <p:val>
                                            <p:strVal val="1+(6*min(max(#ppt_w*#ppt_h,.3),1)-7.4)/-.7*#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dissolv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dissolve">
                                      <p:cBhvr>
                                        <p:cTn id="6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49752" y="6019800"/>
            <a:ext cx="5337175" cy="0"/>
          </a:xfrm>
          <a:custGeom>
            <a:avLst/>
            <a:gdLst/>
            <a:ahLst/>
            <a:cxnLst/>
            <a:rect l="l" t="t" r="r" b="b"/>
            <a:pathLst>
              <a:path w="5337175">
                <a:moveTo>
                  <a:pt x="0" y="0"/>
                </a:moveTo>
                <a:lnTo>
                  <a:pt x="5337048" y="0"/>
                </a:lnTo>
              </a:path>
            </a:pathLst>
          </a:custGeom>
          <a:ln w="19050">
            <a:solidFill>
              <a:srgbClr val="CC9900"/>
            </a:solidFill>
          </a:ln>
        </p:spPr>
        <p:txBody>
          <a:bodyPr wrap="square" lIns="0" tIns="0" rIns="0" bIns="0" rtlCol="0"/>
          <a:lstStyle/>
          <a:p/>
        </p:txBody>
      </p:sp>
      <p:sp>
        <p:nvSpPr>
          <p:cNvPr id="3" name="object 3"/>
          <p:cNvSpPr/>
          <p:nvPr/>
        </p:nvSpPr>
        <p:spPr>
          <a:xfrm>
            <a:off x="457200" y="6019800"/>
            <a:ext cx="2316480" cy="0"/>
          </a:xfrm>
          <a:custGeom>
            <a:avLst/>
            <a:gdLst/>
            <a:ahLst/>
            <a:cxnLst/>
            <a:rect l="l" t="t" r="r" b="b"/>
            <a:pathLst>
              <a:path w="2316480">
                <a:moveTo>
                  <a:pt x="0" y="0"/>
                </a:moveTo>
                <a:lnTo>
                  <a:pt x="2316480" y="0"/>
                </a:lnTo>
              </a:path>
            </a:pathLst>
          </a:custGeom>
          <a:ln w="19050">
            <a:solidFill>
              <a:srgbClr val="CC9900"/>
            </a:solidFill>
          </a:ln>
        </p:spPr>
        <p:txBody>
          <a:bodyPr wrap="square" lIns="0" tIns="0" rIns="0" bIns="0" rtlCol="0"/>
          <a:lstStyle/>
          <a:p/>
        </p:txBody>
      </p:sp>
      <p:sp>
        <p:nvSpPr>
          <p:cNvPr id="4" name="object 4"/>
          <p:cNvSpPr txBox="1">
            <a:spLocks noGrp="1"/>
          </p:cNvSpPr>
          <p:nvPr>
            <p:ph type="title"/>
          </p:nvPr>
        </p:nvSpPr>
        <p:spPr>
          <a:xfrm>
            <a:off x="535940" y="265112"/>
            <a:ext cx="2153285"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Tw Cen MT" panose="020B0602020104020603"/>
                <a:cs typeface="Tw Cen MT" panose="020B0602020104020603"/>
              </a:rPr>
              <a:t>Sy</a:t>
            </a:r>
            <a:r>
              <a:rPr sz="4200" spc="-5" dirty="0">
                <a:solidFill>
                  <a:srgbClr val="006633"/>
                </a:solidFill>
                <a:latin typeface="Tw Cen MT" panose="020B0602020104020603"/>
                <a:cs typeface="Tw Cen MT" panose="020B0602020104020603"/>
              </a:rPr>
              <a:t>bil</a:t>
            </a:r>
            <a:r>
              <a:rPr sz="4200" dirty="0">
                <a:solidFill>
                  <a:srgbClr val="006633"/>
                </a:solidFill>
                <a:latin typeface="宋体" panose="02010600030101010101" pitchFamily="2" charset="-122"/>
                <a:cs typeface="宋体" panose="02010600030101010101" pitchFamily="2" charset="-122"/>
              </a:rPr>
              <a:t>方法</a:t>
            </a:r>
            <a:endParaRPr sz="4200">
              <a:latin typeface="宋体" panose="02010600030101010101" pitchFamily="2" charset="-122"/>
              <a:cs typeface="宋体" panose="02010600030101010101" pitchFamily="2" charset="-122"/>
            </a:endParaRPr>
          </a:p>
        </p:txBody>
      </p:sp>
      <p:sp>
        <p:nvSpPr>
          <p:cNvPr id="5" name="object 5"/>
          <p:cNvSpPr txBox="1"/>
          <p:nvPr/>
        </p:nvSpPr>
        <p:spPr>
          <a:xfrm>
            <a:off x="535940" y="1539875"/>
            <a:ext cx="7983220" cy="1511300"/>
          </a:xfrm>
          <a:prstGeom prst="rect">
            <a:avLst/>
          </a:prstGeom>
        </p:spPr>
        <p:txBody>
          <a:bodyPr vert="horz" wrap="square" lIns="0" tIns="83820" rIns="0" bIns="0" rtlCol="0">
            <a:spAutoFit/>
          </a:bodyPr>
          <a:lstStyle/>
          <a:p>
            <a:pPr marL="355600" indent="-342900">
              <a:lnSpc>
                <a:spcPct val="100000"/>
              </a:lnSpc>
              <a:spcBef>
                <a:spcPts val="660"/>
              </a:spcBef>
              <a:buClr>
                <a:srgbClr val="CC9900"/>
              </a:buClr>
              <a:buSzPct val="64000"/>
              <a:buFont typeface="Wingdings" panose="05000000000000000000"/>
              <a:buChar char=""/>
              <a:tabLst>
                <a:tab pos="354965" algn="l"/>
                <a:tab pos="355600" algn="l"/>
              </a:tabLst>
            </a:pPr>
            <a:r>
              <a:rPr sz="2100" dirty="0">
                <a:latin typeface="Tw Cen MT" panose="020B0602020104020603"/>
                <a:cs typeface="Tw Cen MT" panose="020B0602020104020603"/>
              </a:rPr>
              <a:t>P2P</a:t>
            </a:r>
            <a:r>
              <a:rPr sz="2100" dirty="0">
                <a:latin typeface="宋体" panose="02010600030101010101" pitchFamily="2" charset="-122"/>
                <a:cs typeface="宋体" panose="02010600030101010101" pitchFamily="2" charset="-122"/>
              </a:rPr>
              <a:t>下需要大量共谋节点</a:t>
            </a:r>
            <a:endParaRPr sz="2100">
              <a:latin typeface="宋体" panose="02010600030101010101" pitchFamily="2" charset="-122"/>
              <a:cs typeface="宋体" panose="02010600030101010101" pitchFamily="2" charset="-122"/>
            </a:endParaRPr>
          </a:p>
          <a:p>
            <a:pPr marL="355600" indent="-342900">
              <a:lnSpc>
                <a:spcPct val="100000"/>
              </a:lnSpc>
              <a:spcBef>
                <a:spcPts val="560"/>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一台主机通过伪造多个合法用户加入网络</a:t>
            </a:r>
            <a:endParaRPr sz="2100">
              <a:latin typeface="宋体" panose="02010600030101010101" pitchFamily="2" charset="-122"/>
              <a:cs typeface="宋体" panose="02010600030101010101" pitchFamily="2" charset="-122"/>
            </a:endParaRPr>
          </a:p>
          <a:p>
            <a:pPr marL="355600" marR="5080" indent="-342900">
              <a:lnSpc>
                <a:spcPct val="102000"/>
              </a:lnSpc>
              <a:spcBef>
                <a:spcPts val="380"/>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因为</a:t>
            </a:r>
            <a:r>
              <a:rPr sz="2100" dirty="0">
                <a:latin typeface="Tw Cen MT" panose="020B0602020104020603"/>
                <a:cs typeface="Tw Cen MT" panose="020B0602020104020603"/>
              </a:rPr>
              <a:t>P2P</a:t>
            </a:r>
            <a:r>
              <a:rPr sz="2100" dirty="0">
                <a:latin typeface="宋体" panose="02010600030101010101" pitchFamily="2" charset="-122"/>
                <a:cs typeface="宋体" panose="02010600030101010101" pitchFamily="2" charset="-122"/>
              </a:rPr>
              <a:t>系统是匿名开发的，而且对于用户的访问控制也不严格， 因此这类方法很容易实现。</a:t>
            </a:r>
            <a:endParaRPr sz="2100">
              <a:latin typeface="宋体" panose="02010600030101010101" pitchFamily="2" charset="-122"/>
              <a:cs typeface="宋体" panose="02010600030101010101" pitchFamily="2" charset="-122"/>
            </a:endParaRPr>
          </a:p>
        </p:txBody>
      </p:sp>
      <p:sp>
        <p:nvSpPr>
          <p:cNvPr id="6" name="object 6"/>
          <p:cNvSpPr/>
          <p:nvPr/>
        </p:nvSpPr>
        <p:spPr>
          <a:xfrm>
            <a:off x="894461" y="3400780"/>
            <a:ext cx="3662075" cy="1986914"/>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2623515" y="5416905"/>
            <a:ext cx="924958" cy="618489"/>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5178471" y="3774730"/>
            <a:ext cx="2240915" cy="2007870"/>
          </a:xfrm>
          <a:custGeom>
            <a:avLst/>
            <a:gdLst/>
            <a:ahLst/>
            <a:cxnLst/>
            <a:rect l="l" t="t" r="r" b="b"/>
            <a:pathLst>
              <a:path w="2240915" h="2007870">
                <a:moveTo>
                  <a:pt x="142331" y="1380429"/>
                </a:moveTo>
                <a:lnTo>
                  <a:pt x="87112" y="1363357"/>
                </a:lnTo>
                <a:lnTo>
                  <a:pt x="47631" y="1306852"/>
                </a:lnTo>
                <a:lnTo>
                  <a:pt x="35700" y="1268259"/>
                </a:lnTo>
                <a:lnTo>
                  <a:pt x="27747" y="1224040"/>
                </a:lnTo>
                <a:lnTo>
                  <a:pt x="23035" y="1175192"/>
                </a:lnTo>
                <a:lnTo>
                  <a:pt x="20826" y="1122710"/>
                </a:lnTo>
                <a:lnTo>
                  <a:pt x="20381" y="1067591"/>
                </a:lnTo>
                <a:lnTo>
                  <a:pt x="20964" y="1010830"/>
                </a:lnTo>
                <a:lnTo>
                  <a:pt x="21835" y="953425"/>
                </a:lnTo>
                <a:lnTo>
                  <a:pt x="22257" y="896371"/>
                </a:lnTo>
                <a:lnTo>
                  <a:pt x="21493" y="840665"/>
                </a:lnTo>
                <a:lnTo>
                  <a:pt x="19388" y="793312"/>
                </a:lnTo>
                <a:lnTo>
                  <a:pt x="16095" y="742941"/>
                </a:lnTo>
                <a:lnTo>
                  <a:pt x="12133" y="690332"/>
                </a:lnTo>
                <a:lnTo>
                  <a:pt x="8023" y="636264"/>
                </a:lnTo>
                <a:lnTo>
                  <a:pt x="4284" y="581518"/>
                </a:lnTo>
                <a:lnTo>
                  <a:pt x="1436" y="526874"/>
                </a:lnTo>
                <a:lnTo>
                  <a:pt x="0" y="473111"/>
                </a:lnTo>
                <a:lnTo>
                  <a:pt x="494" y="421009"/>
                </a:lnTo>
                <a:lnTo>
                  <a:pt x="3440" y="371349"/>
                </a:lnTo>
                <a:lnTo>
                  <a:pt x="9358" y="324911"/>
                </a:lnTo>
                <a:lnTo>
                  <a:pt x="18766" y="282474"/>
                </a:lnTo>
                <a:lnTo>
                  <a:pt x="32186" y="244819"/>
                </a:lnTo>
                <a:lnTo>
                  <a:pt x="51807" y="204268"/>
                </a:lnTo>
                <a:lnTo>
                  <a:pt x="73609" y="166756"/>
                </a:lnTo>
                <a:lnTo>
                  <a:pt x="98171" y="132486"/>
                </a:lnTo>
                <a:lnTo>
                  <a:pt x="126070" y="101665"/>
                </a:lnTo>
                <a:lnTo>
                  <a:pt x="157884" y="74496"/>
                </a:lnTo>
                <a:lnTo>
                  <a:pt x="194191" y="51186"/>
                </a:lnTo>
                <a:lnTo>
                  <a:pt x="235568" y="31938"/>
                </a:lnTo>
                <a:lnTo>
                  <a:pt x="282594" y="16959"/>
                </a:lnTo>
                <a:lnTo>
                  <a:pt x="335846" y="6452"/>
                </a:lnTo>
                <a:lnTo>
                  <a:pt x="395901" y="624"/>
                </a:lnTo>
                <a:lnTo>
                  <a:pt x="433069" y="0"/>
                </a:lnTo>
                <a:lnTo>
                  <a:pt x="473626" y="1777"/>
                </a:lnTo>
                <a:lnTo>
                  <a:pt x="517232" y="5735"/>
                </a:lnTo>
                <a:lnTo>
                  <a:pt x="563546" y="11653"/>
                </a:lnTo>
                <a:lnTo>
                  <a:pt x="612225" y="19309"/>
                </a:lnTo>
                <a:lnTo>
                  <a:pt x="662930" y="28483"/>
                </a:lnTo>
                <a:lnTo>
                  <a:pt x="715319" y="38953"/>
                </a:lnTo>
                <a:lnTo>
                  <a:pt x="769050" y="50499"/>
                </a:lnTo>
                <a:lnTo>
                  <a:pt x="879177" y="75931"/>
                </a:lnTo>
                <a:lnTo>
                  <a:pt x="1206300" y="155042"/>
                </a:lnTo>
                <a:lnTo>
                  <a:pt x="1256763" y="166316"/>
                </a:lnTo>
                <a:lnTo>
                  <a:pt x="1305158" y="176455"/>
                </a:lnTo>
                <a:lnTo>
                  <a:pt x="1356064" y="186045"/>
                </a:lnTo>
                <a:lnTo>
                  <a:pt x="1408478" y="194810"/>
                </a:lnTo>
                <a:lnTo>
                  <a:pt x="1462023" y="202904"/>
                </a:lnTo>
                <a:lnTo>
                  <a:pt x="1785805" y="246091"/>
                </a:lnTo>
                <a:lnTo>
                  <a:pt x="1836653" y="253839"/>
                </a:lnTo>
                <a:lnTo>
                  <a:pt x="1885599" y="262158"/>
                </a:lnTo>
                <a:lnTo>
                  <a:pt x="1932266" y="271202"/>
                </a:lnTo>
                <a:lnTo>
                  <a:pt x="1976274" y="281128"/>
                </a:lnTo>
                <a:lnTo>
                  <a:pt x="2017246" y="292089"/>
                </a:lnTo>
                <a:lnTo>
                  <a:pt x="2054801" y="304242"/>
                </a:lnTo>
                <a:lnTo>
                  <a:pt x="2118148" y="332741"/>
                </a:lnTo>
                <a:lnTo>
                  <a:pt x="2163093" y="362151"/>
                </a:lnTo>
                <a:lnTo>
                  <a:pt x="2195755" y="391601"/>
                </a:lnTo>
                <a:lnTo>
                  <a:pt x="2231630" y="456088"/>
                </a:lnTo>
                <a:lnTo>
                  <a:pt x="2238541" y="493858"/>
                </a:lnTo>
                <a:lnTo>
                  <a:pt x="2240566" y="537136"/>
                </a:lnTo>
                <a:lnTo>
                  <a:pt x="2239554" y="587287"/>
                </a:lnTo>
                <a:lnTo>
                  <a:pt x="2237353" y="645679"/>
                </a:lnTo>
                <a:lnTo>
                  <a:pt x="2235814" y="713678"/>
                </a:lnTo>
                <a:lnTo>
                  <a:pt x="2233836" y="791833"/>
                </a:lnTo>
                <a:lnTo>
                  <a:pt x="2231792" y="836723"/>
                </a:lnTo>
                <a:lnTo>
                  <a:pt x="2229050" y="884820"/>
                </a:lnTo>
                <a:lnTo>
                  <a:pt x="2225616" y="935627"/>
                </a:lnTo>
                <a:lnTo>
                  <a:pt x="2221494" y="988642"/>
                </a:lnTo>
                <a:lnTo>
                  <a:pt x="2216689" y="1043365"/>
                </a:lnTo>
                <a:lnTo>
                  <a:pt x="2211205" y="1099298"/>
                </a:lnTo>
                <a:lnTo>
                  <a:pt x="2205047" y="1155939"/>
                </a:lnTo>
                <a:lnTo>
                  <a:pt x="2198221" y="1212790"/>
                </a:lnTo>
                <a:lnTo>
                  <a:pt x="2190729" y="1269351"/>
                </a:lnTo>
                <a:lnTo>
                  <a:pt x="2182579" y="1325121"/>
                </a:lnTo>
                <a:lnTo>
                  <a:pt x="2174633" y="1374280"/>
                </a:lnTo>
                <a:lnTo>
                  <a:pt x="253663" y="1374280"/>
                </a:lnTo>
                <a:lnTo>
                  <a:pt x="212341" y="1376276"/>
                </a:lnTo>
                <a:lnTo>
                  <a:pt x="175333" y="1379398"/>
                </a:lnTo>
                <a:lnTo>
                  <a:pt x="142331" y="1380429"/>
                </a:lnTo>
                <a:close/>
              </a:path>
              <a:path w="2240915" h="2007870">
                <a:moveTo>
                  <a:pt x="1663393" y="2007490"/>
                </a:moveTo>
                <a:lnTo>
                  <a:pt x="1620064" y="2003483"/>
                </a:lnTo>
                <a:lnTo>
                  <a:pt x="1574924" y="1995840"/>
                </a:lnTo>
                <a:lnTo>
                  <a:pt x="1528192" y="1984947"/>
                </a:lnTo>
                <a:lnTo>
                  <a:pt x="1480087" y="1971190"/>
                </a:lnTo>
                <a:lnTo>
                  <a:pt x="1430827" y="1954958"/>
                </a:lnTo>
                <a:lnTo>
                  <a:pt x="1380633" y="1936635"/>
                </a:lnTo>
                <a:lnTo>
                  <a:pt x="1329723" y="1916610"/>
                </a:lnTo>
                <a:lnTo>
                  <a:pt x="1278316" y="1895268"/>
                </a:lnTo>
                <a:lnTo>
                  <a:pt x="1226632" y="1872997"/>
                </a:lnTo>
                <a:lnTo>
                  <a:pt x="1123306" y="1827214"/>
                </a:lnTo>
                <a:lnTo>
                  <a:pt x="1080470" y="1807027"/>
                </a:lnTo>
                <a:lnTo>
                  <a:pt x="1035765" y="1783994"/>
                </a:lnTo>
                <a:lnTo>
                  <a:pt x="989534" y="1758553"/>
                </a:lnTo>
                <a:lnTo>
                  <a:pt x="942122" y="1731140"/>
                </a:lnTo>
                <a:lnTo>
                  <a:pt x="893875" y="1702191"/>
                </a:lnTo>
                <a:lnTo>
                  <a:pt x="845137" y="1672142"/>
                </a:lnTo>
                <a:lnTo>
                  <a:pt x="606149" y="1520681"/>
                </a:lnTo>
                <a:lnTo>
                  <a:pt x="561704" y="1493201"/>
                </a:lnTo>
                <a:lnTo>
                  <a:pt x="519182" y="1467676"/>
                </a:lnTo>
                <a:lnTo>
                  <a:pt x="478926" y="1444543"/>
                </a:lnTo>
                <a:lnTo>
                  <a:pt x="441282" y="1424239"/>
                </a:lnTo>
                <a:lnTo>
                  <a:pt x="406595" y="1407199"/>
                </a:lnTo>
                <a:lnTo>
                  <a:pt x="350482" y="1386526"/>
                </a:lnTo>
                <a:lnTo>
                  <a:pt x="299607" y="1376625"/>
                </a:lnTo>
                <a:lnTo>
                  <a:pt x="253663" y="1374280"/>
                </a:lnTo>
                <a:lnTo>
                  <a:pt x="2174633" y="1374280"/>
                </a:lnTo>
                <a:lnTo>
                  <a:pt x="2164316" y="1432290"/>
                </a:lnTo>
                <a:lnTo>
                  <a:pt x="2154214" y="1482690"/>
                </a:lnTo>
                <a:lnTo>
                  <a:pt x="2143471" y="1530301"/>
                </a:lnTo>
                <a:lnTo>
                  <a:pt x="2132091" y="1574621"/>
                </a:lnTo>
                <a:lnTo>
                  <a:pt x="2120080" y="1615153"/>
                </a:lnTo>
                <a:lnTo>
                  <a:pt x="2107442" y="1651395"/>
                </a:lnTo>
                <a:lnTo>
                  <a:pt x="2084185" y="1707361"/>
                </a:lnTo>
                <a:lnTo>
                  <a:pt x="2059111" y="1758131"/>
                </a:lnTo>
                <a:lnTo>
                  <a:pt x="2032171" y="1803837"/>
                </a:lnTo>
                <a:lnTo>
                  <a:pt x="2003319" y="1844611"/>
                </a:lnTo>
                <a:lnTo>
                  <a:pt x="1972505" y="1880586"/>
                </a:lnTo>
                <a:lnTo>
                  <a:pt x="1939681" y="1911893"/>
                </a:lnTo>
                <a:lnTo>
                  <a:pt x="1904800" y="1938665"/>
                </a:lnTo>
                <a:lnTo>
                  <a:pt x="1867814" y="1961034"/>
                </a:lnTo>
                <a:lnTo>
                  <a:pt x="1828673" y="1979132"/>
                </a:lnTo>
                <a:lnTo>
                  <a:pt x="1787331" y="1993092"/>
                </a:lnTo>
                <a:lnTo>
                  <a:pt x="1743740" y="2003045"/>
                </a:lnTo>
                <a:lnTo>
                  <a:pt x="1704691" y="2007473"/>
                </a:lnTo>
                <a:lnTo>
                  <a:pt x="1663393" y="2007490"/>
                </a:lnTo>
                <a:close/>
              </a:path>
            </a:pathLst>
          </a:custGeom>
          <a:solidFill>
            <a:srgbClr val="00FFFF"/>
          </a:solidFill>
        </p:spPr>
        <p:txBody>
          <a:bodyPr wrap="square" lIns="0" tIns="0" rIns="0" bIns="0" rtlCol="0"/>
          <a:lstStyle/>
          <a:p/>
        </p:txBody>
      </p:sp>
      <p:sp>
        <p:nvSpPr>
          <p:cNvPr id="9" name="object 9"/>
          <p:cNvSpPr txBox="1"/>
          <p:nvPr/>
        </p:nvSpPr>
        <p:spPr>
          <a:xfrm>
            <a:off x="5829617" y="4622482"/>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10" name="object 10"/>
          <p:cNvSpPr/>
          <p:nvPr/>
        </p:nvSpPr>
        <p:spPr>
          <a:xfrm>
            <a:off x="2698394" y="3630752"/>
            <a:ext cx="2953385" cy="451484"/>
          </a:xfrm>
          <a:custGeom>
            <a:avLst/>
            <a:gdLst/>
            <a:ahLst/>
            <a:cxnLst/>
            <a:rect l="l" t="t" r="r" b="b"/>
            <a:pathLst>
              <a:path w="2953385" h="451485">
                <a:moveTo>
                  <a:pt x="2866237" y="423010"/>
                </a:moveTo>
                <a:lnTo>
                  <a:pt x="0" y="28295"/>
                </a:lnTo>
                <a:lnTo>
                  <a:pt x="3898" y="0"/>
                </a:lnTo>
                <a:lnTo>
                  <a:pt x="2870136" y="394701"/>
                </a:lnTo>
                <a:lnTo>
                  <a:pt x="2866237" y="423010"/>
                </a:lnTo>
                <a:close/>
              </a:path>
              <a:path w="2953385" h="451485">
                <a:moveTo>
                  <a:pt x="2937222" y="425932"/>
                </a:moveTo>
                <a:lnTo>
                  <a:pt x="2887459" y="425932"/>
                </a:lnTo>
                <a:lnTo>
                  <a:pt x="2891358" y="397624"/>
                </a:lnTo>
                <a:lnTo>
                  <a:pt x="2870136" y="394701"/>
                </a:lnTo>
                <a:lnTo>
                  <a:pt x="2874035" y="366394"/>
                </a:lnTo>
                <a:lnTo>
                  <a:pt x="2953105" y="420547"/>
                </a:lnTo>
                <a:lnTo>
                  <a:pt x="2937222" y="425932"/>
                </a:lnTo>
                <a:close/>
              </a:path>
              <a:path w="2953385" h="451485">
                <a:moveTo>
                  <a:pt x="2887459" y="425932"/>
                </a:moveTo>
                <a:lnTo>
                  <a:pt x="2866237" y="423010"/>
                </a:lnTo>
                <a:lnTo>
                  <a:pt x="2870136" y="394701"/>
                </a:lnTo>
                <a:lnTo>
                  <a:pt x="2891358" y="397624"/>
                </a:lnTo>
                <a:lnTo>
                  <a:pt x="2887459" y="425932"/>
                </a:lnTo>
                <a:close/>
              </a:path>
              <a:path w="2953385" h="451485">
                <a:moveTo>
                  <a:pt x="2862338" y="451319"/>
                </a:moveTo>
                <a:lnTo>
                  <a:pt x="2866237" y="423010"/>
                </a:lnTo>
                <a:lnTo>
                  <a:pt x="2887459" y="425932"/>
                </a:lnTo>
                <a:lnTo>
                  <a:pt x="2937222" y="425932"/>
                </a:lnTo>
                <a:lnTo>
                  <a:pt x="2862338" y="451319"/>
                </a:lnTo>
                <a:close/>
              </a:path>
            </a:pathLst>
          </a:custGeom>
          <a:solidFill>
            <a:srgbClr val="FF0000"/>
          </a:solidFill>
        </p:spPr>
        <p:txBody>
          <a:bodyPr wrap="square" lIns="0" tIns="0" rIns="0" bIns="0" rtlCol="0"/>
          <a:lstStyle/>
          <a:p/>
        </p:txBody>
      </p:sp>
      <p:sp>
        <p:nvSpPr>
          <p:cNvPr id="11" name="object 11"/>
          <p:cNvSpPr/>
          <p:nvPr/>
        </p:nvSpPr>
        <p:spPr>
          <a:xfrm>
            <a:off x="4066044" y="4349800"/>
            <a:ext cx="1514475" cy="170815"/>
          </a:xfrm>
          <a:custGeom>
            <a:avLst/>
            <a:gdLst/>
            <a:ahLst/>
            <a:cxnLst/>
            <a:rect l="l" t="t" r="r" b="b"/>
            <a:pathLst>
              <a:path w="1514475" h="170814">
                <a:moveTo>
                  <a:pt x="1427429" y="142314"/>
                </a:moveTo>
                <a:lnTo>
                  <a:pt x="0" y="28473"/>
                </a:lnTo>
                <a:lnTo>
                  <a:pt x="2260" y="0"/>
                </a:lnTo>
                <a:lnTo>
                  <a:pt x="1429702" y="113828"/>
                </a:lnTo>
                <a:lnTo>
                  <a:pt x="1427429" y="142314"/>
                </a:lnTo>
                <a:close/>
              </a:path>
              <a:path w="1514475" h="170814">
                <a:moveTo>
                  <a:pt x="1491425" y="144017"/>
                </a:moveTo>
                <a:lnTo>
                  <a:pt x="1448790" y="144017"/>
                </a:lnTo>
                <a:lnTo>
                  <a:pt x="1451063" y="115531"/>
                </a:lnTo>
                <a:lnTo>
                  <a:pt x="1429702" y="113828"/>
                </a:lnTo>
                <a:lnTo>
                  <a:pt x="1431975" y="85343"/>
                </a:lnTo>
                <a:lnTo>
                  <a:pt x="1514017" y="134886"/>
                </a:lnTo>
                <a:lnTo>
                  <a:pt x="1491425" y="144017"/>
                </a:lnTo>
                <a:close/>
              </a:path>
              <a:path w="1514475" h="170814">
                <a:moveTo>
                  <a:pt x="1448790" y="144017"/>
                </a:moveTo>
                <a:lnTo>
                  <a:pt x="1427429" y="142314"/>
                </a:lnTo>
                <a:lnTo>
                  <a:pt x="1429702" y="113828"/>
                </a:lnTo>
                <a:lnTo>
                  <a:pt x="1451063" y="115531"/>
                </a:lnTo>
                <a:lnTo>
                  <a:pt x="1448790" y="144017"/>
                </a:lnTo>
                <a:close/>
              </a:path>
              <a:path w="1514475" h="170814">
                <a:moveTo>
                  <a:pt x="1425155" y="170802"/>
                </a:moveTo>
                <a:lnTo>
                  <a:pt x="1427429" y="142314"/>
                </a:lnTo>
                <a:lnTo>
                  <a:pt x="1448790" y="144017"/>
                </a:lnTo>
                <a:lnTo>
                  <a:pt x="1491425" y="144017"/>
                </a:lnTo>
                <a:lnTo>
                  <a:pt x="1425155" y="170802"/>
                </a:lnTo>
                <a:close/>
              </a:path>
            </a:pathLst>
          </a:custGeom>
          <a:solidFill>
            <a:srgbClr val="FF0000"/>
          </a:solidFill>
        </p:spPr>
        <p:txBody>
          <a:bodyPr wrap="square" lIns="0" tIns="0" rIns="0" bIns="0" rtlCol="0"/>
          <a:lstStyle/>
          <a:p/>
        </p:txBody>
      </p:sp>
      <p:sp>
        <p:nvSpPr>
          <p:cNvPr id="12" name="object 12"/>
          <p:cNvSpPr/>
          <p:nvPr/>
        </p:nvSpPr>
        <p:spPr>
          <a:xfrm>
            <a:off x="4281551" y="4820335"/>
            <a:ext cx="1082675" cy="278765"/>
          </a:xfrm>
          <a:custGeom>
            <a:avLst/>
            <a:gdLst/>
            <a:ahLst/>
            <a:cxnLst/>
            <a:rect l="l" t="t" r="r" b="b"/>
            <a:pathLst>
              <a:path w="1082675" h="278764">
                <a:moveTo>
                  <a:pt x="1008303" y="83654"/>
                </a:moveTo>
                <a:lnTo>
                  <a:pt x="1002067" y="55767"/>
                </a:lnTo>
                <a:lnTo>
                  <a:pt x="1022985" y="51092"/>
                </a:lnTo>
                <a:lnTo>
                  <a:pt x="1016749" y="23215"/>
                </a:lnTo>
                <a:lnTo>
                  <a:pt x="994788" y="23215"/>
                </a:lnTo>
                <a:lnTo>
                  <a:pt x="989596" y="0"/>
                </a:lnTo>
                <a:lnTo>
                  <a:pt x="1082611" y="23126"/>
                </a:lnTo>
                <a:lnTo>
                  <a:pt x="1016749" y="23215"/>
                </a:lnTo>
                <a:lnTo>
                  <a:pt x="995833" y="27890"/>
                </a:lnTo>
                <a:lnTo>
                  <a:pt x="1076762" y="27890"/>
                </a:lnTo>
                <a:lnTo>
                  <a:pt x="1008303" y="83654"/>
                </a:lnTo>
                <a:close/>
              </a:path>
              <a:path w="1082675" h="278764">
                <a:moveTo>
                  <a:pt x="1002067" y="55767"/>
                </a:moveTo>
                <a:lnTo>
                  <a:pt x="995833" y="27890"/>
                </a:lnTo>
                <a:lnTo>
                  <a:pt x="1016749" y="23215"/>
                </a:lnTo>
                <a:lnTo>
                  <a:pt x="1022985" y="51092"/>
                </a:lnTo>
                <a:lnTo>
                  <a:pt x="1002067" y="55767"/>
                </a:lnTo>
                <a:close/>
              </a:path>
              <a:path w="1082675" h="278764">
                <a:moveTo>
                  <a:pt x="6223" y="278371"/>
                </a:moveTo>
                <a:lnTo>
                  <a:pt x="0" y="250482"/>
                </a:lnTo>
                <a:lnTo>
                  <a:pt x="995833" y="27890"/>
                </a:lnTo>
                <a:lnTo>
                  <a:pt x="1002067" y="55767"/>
                </a:lnTo>
                <a:lnTo>
                  <a:pt x="6223" y="278371"/>
                </a:lnTo>
                <a:close/>
              </a:path>
            </a:pathLst>
          </a:custGeom>
          <a:solidFill>
            <a:srgbClr val="FF0000"/>
          </a:solidFill>
        </p:spPr>
        <p:txBody>
          <a:bodyPr wrap="square" lIns="0" tIns="0" rIns="0" bIns="0" rtlCol="0"/>
          <a:lstStyle/>
          <a:p/>
        </p:txBody>
      </p:sp>
      <p:sp>
        <p:nvSpPr>
          <p:cNvPr id="13" name="object 13"/>
          <p:cNvSpPr/>
          <p:nvPr/>
        </p:nvSpPr>
        <p:spPr>
          <a:xfrm>
            <a:off x="1908073" y="4153484"/>
            <a:ext cx="3528060" cy="85725"/>
          </a:xfrm>
          <a:custGeom>
            <a:avLst/>
            <a:gdLst/>
            <a:ahLst/>
            <a:cxnLst/>
            <a:rect l="l" t="t" r="r" b="b"/>
            <a:pathLst>
              <a:path w="3528060" h="85725">
                <a:moveTo>
                  <a:pt x="3442093" y="85725"/>
                </a:moveTo>
                <a:lnTo>
                  <a:pt x="3441898" y="57142"/>
                </a:lnTo>
                <a:lnTo>
                  <a:pt x="3463328" y="56997"/>
                </a:lnTo>
                <a:lnTo>
                  <a:pt x="3463137" y="28422"/>
                </a:lnTo>
                <a:lnTo>
                  <a:pt x="3441703" y="28422"/>
                </a:lnTo>
                <a:lnTo>
                  <a:pt x="3441509" y="0"/>
                </a:lnTo>
                <a:lnTo>
                  <a:pt x="3499336" y="28422"/>
                </a:lnTo>
                <a:lnTo>
                  <a:pt x="3463137" y="28422"/>
                </a:lnTo>
                <a:lnTo>
                  <a:pt x="3499630" y="28567"/>
                </a:lnTo>
                <a:lnTo>
                  <a:pt x="3527526" y="42278"/>
                </a:lnTo>
                <a:lnTo>
                  <a:pt x="3442093" y="85725"/>
                </a:lnTo>
                <a:close/>
              </a:path>
              <a:path w="3528060" h="85725">
                <a:moveTo>
                  <a:pt x="3441898" y="57142"/>
                </a:moveTo>
                <a:lnTo>
                  <a:pt x="3441704" y="28567"/>
                </a:lnTo>
                <a:lnTo>
                  <a:pt x="3463137" y="28422"/>
                </a:lnTo>
                <a:lnTo>
                  <a:pt x="3463328" y="56997"/>
                </a:lnTo>
                <a:lnTo>
                  <a:pt x="3441898" y="57142"/>
                </a:lnTo>
                <a:close/>
              </a:path>
              <a:path w="3528060" h="85725">
                <a:moveTo>
                  <a:pt x="203" y="80378"/>
                </a:moveTo>
                <a:lnTo>
                  <a:pt x="0" y="51803"/>
                </a:lnTo>
                <a:lnTo>
                  <a:pt x="3441704" y="28567"/>
                </a:lnTo>
                <a:lnTo>
                  <a:pt x="3441898" y="57142"/>
                </a:lnTo>
                <a:lnTo>
                  <a:pt x="203" y="80378"/>
                </a:lnTo>
                <a:close/>
              </a:path>
            </a:pathLst>
          </a:custGeom>
          <a:solidFill>
            <a:srgbClr val="FF0000"/>
          </a:solidFill>
        </p:spPr>
        <p:txBody>
          <a:bodyPr wrap="square" lIns="0" tIns="0" rIns="0" bIns="0" rtlCol="0"/>
          <a:lstStyle/>
          <a:p/>
        </p:txBody>
      </p:sp>
      <p:sp>
        <p:nvSpPr>
          <p:cNvPr id="14" name="object 14"/>
          <p:cNvSpPr/>
          <p:nvPr/>
        </p:nvSpPr>
        <p:spPr>
          <a:xfrm>
            <a:off x="3343643" y="5044947"/>
            <a:ext cx="2308225" cy="772795"/>
          </a:xfrm>
          <a:custGeom>
            <a:avLst/>
            <a:gdLst/>
            <a:ahLst/>
            <a:cxnLst/>
            <a:rect l="l" t="t" r="r" b="b"/>
            <a:pathLst>
              <a:path w="2308225" h="772795">
                <a:moveTo>
                  <a:pt x="2221892" y="27191"/>
                </a:moveTo>
                <a:lnTo>
                  <a:pt x="2213102" y="0"/>
                </a:lnTo>
                <a:lnTo>
                  <a:pt x="2307856" y="14414"/>
                </a:lnTo>
                <a:lnTo>
                  <a:pt x="2301557" y="20599"/>
                </a:lnTo>
                <a:lnTo>
                  <a:pt x="2242286" y="20599"/>
                </a:lnTo>
                <a:lnTo>
                  <a:pt x="2221892" y="27191"/>
                </a:lnTo>
                <a:close/>
              </a:path>
              <a:path w="2308225" h="772795">
                <a:moveTo>
                  <a:pt x="2230681" y="54381"/>
                </a:moveTo>
                <a:lnTo>
                  <a:pt x="2221892" y="27191"/>
                </a:lnTo>
                <a:lnTo>
                  <a:pt x="2242286" y="20599"/>
                </a:lnTo>
                <a:lnTo>
                  <a:pt x="2251075" y="47790"/>
                </a:lnTo>
                <a:lnTo>
                  <a:pt x="2230681" y="54381"/>
                </a:lnTo>
                <a:close/>
              </a:path>
              <a:path w="2308225" h="772795">
                <a:moveTo>
                  <a:pt x="2239467" y="81559"/>
                </a:moveTo>
                <a:lnTo>
                  <a:pt x="2230681" y="54381"/>
                </a:lnTo>
                <a:lnTo>
                  <a:pt x="2251075" y="47790"/>
                </a:lnTo>
                <a:lnTo>
                  <a:pt x="2242286" y="20599"/>
                </a:lnTo>
                <a:lnTo>
                  <a:pt x="2301557" y="20599"/>
                </a:lnTo>
                <a:lnTo>
                  <a:pt x="2239467" y="81559"/>
                </a:lnTo>
                <a:close/>
              </a:path>
              <a:path w="2308225" h="772795">
                <a:moveTo>
                  <a:pt x="8788" y="772540"/>
                </a:moveTo>
                <a:lnTo>
                  <a:pt x="0" y="745363"/>
                </a:lnTo>
                <a:lnTo>
                  <a:pt x="2221892" y="27191"/>
                </a:lnTo>
                <a:lnTo>
                  <a:pt x="2230681" y="54381"/>
                </a:lnTo>
                <a:lnTo>
                  <a:pt x="8788" y="772540"/>
                </a:lnTo>
                <a:close/>
              </a:path>
            </a:pathLst>
          </a:custGeom>
          <a:solidFill>
            <a:srgbClr val="FF0000"/>
          </a:solidFill>
        </p:spPr>
        <p:txBody>
          <a:bodyPr wrap="square" lIns="0" tIns="0" rIns="0" bIns="0" rtlCol="0"/>
          <a:lstStyle/>
          <a:p/>
        </p:txBody>
      </p:sp>
      <p:sp>
        <p:nvSpPr>
          <p:cNvPr id="15" name="object 1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p:txBody>
      </p:sp>
      <p:sp>
        <p:nvSpPr>
          <p:cNvPr id="6" name="object 6"/>
          <p:cNvSpPr/>
          <p:nvPr/>
        </p:nvSpPr>
        <p:spPr>
          <a:xfrm>
            <a:off x="1981200" y="3962400"/>
            <a:ext cx="6511925" cy="0"/>
          </a:xfrm>
          <a:custGeom>
            <a:avLst/>
            <a:gdLst/>
            <a:ahLst/>
            <a:cxnLst/>
            <a:rect l="l" t="t" r="r" b="b"/>
            <a:pathLst>
              <a:path w="6511925">
                <a:moveTo>
                  <a:pt x="0" y="0"/>
                </a:moveTo>
                <a:lnTo>
                  <a:pt x="6511925" y="0"/>
                </a:lnTo>
              </a:path>
            </a:pathLst>
          </a:custGeom>
          <a:ln w="19050">
            <a:solidFill>
              <a:srgbClr val="CC9900"/>
            </a:solidFill>
          </a:ln>
        </p:spPr>
        <p:txBody>
          <a:bodyPr wrap="square" lIns="0" tIns="0" rIns="0" bIns="0" rtlCol="0"/>
          <a:lstStyle/>
          <a:p/>
        </p:txBody>
      </p:sp>
      <p:sp>
        <p:nvSpPr>
          <p:cNvPr id="7" name="object 7"/>
          <p:cNvSpPr txBox="1"/>
          <p:nvPr/>
        </p:nvSpPr>
        <p:spPr>
          <a:xfrm>
            <a:off x="8704313" y="1232928"/>
            <a:ext cx="1130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1</a:t>
            </a:r>
            <a:endParaRPr sz="1800">
              <a:latin typeface="Impact" panose="020B0806030902050204"/>
              <a:cs typeface="Impact" panose="020B0806030902050204"/>
            </a:endParaRPr>
          </a:p>
        </p:txBody>
      </p:sp>
      <p:sp>
        <p:nvSpPr>
          <p:cNvPr id="8" name="object 8"/>
          <p:cNvSpPr txBox="1"/>
          <p:nvPr/>
        </p:nvSpPr>
        <p:spPr>
          <a:xfrm>
            <a:off x="7497406" y="2475941"/>
            <a:ext cx="140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2</a:t>
            </a:r>
            <a:endParaRPr sz="1800">
              <a:latin typeface="Impact" panose="020B0806030902050204"/>
              <a:cs typeface="Impact" panose="020B0806030902050204"/>
            </a:endParaRPr>
          </a:p>
        </p:txBody>
      </p:sp>
      <p:sp>
        <p:nvSpPr>
          <p:cNvPr id="9" name="object 9"/>
          <p:cNvSpPr txBox="1"/>
          <p:nvPr/>
        </p:nvSpPr>
        <p:spPr>
          <a:xfrm>
            <a:off x="7673619" y="4425391"/>
            <a:ext cx="1466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3</a:t>
            </a:r>
            <a:endParaRPr sz="1800">
              <a:latin typeface="Impact" panose="020B0806030902050204"/>
              <a:cs typeface="Impact" panose="020B0806030902050204"/>
            </a:endParaRPr>
          </a:p>
        </p:txBody>
      </p:sp>
      <p:sp>
        <p:nvSpPr>
          <p:cNvPr id="10" name="object 10"/>
          <p:cNvSpPr txBox="1"/>
          <p:nvPr/>
        </p:nvSpPr>
        <p:spPr>
          <a:xfrm>
            <a:off x="8632469" y="5354802"/>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4</a:t>
            </a:r>
            <a:endParaRPr sz="1800">
              <a:latin typeface="Impact" panose="020B0806030902050204"/>
              <a:cs typeface="Impact" panose="020B0806030902050204"/>
            </a:endParaRPr>
          </a:p>
        </p:txBody>
      </p:sp>
      <p:sp>
        <p:nvSpPr>
          <p:cNvPr id="11" name="object 11"/>
          <p:cNvSpPr/>
          <p:nvPr/>
        </p:nvSpPr>
        <p:spPr>
          <a:xfrm>
            <a:off x="6640512" y="991552"/>
            <a:ext cx="2502700" cy="4846955"/>
          </a:xfrm>
          <a:prstGeom prst="rect">
            <a:avLst/>
          </a:prstGeom>
          <a:blipFill>
            <a:blip r:embed="rId1" cstate="print"/>
            <a:stretch>
              <a:fillRect/>
            </a:stretch>
          </a:blipFill>
        </p:spPr>
        <p:txBody>
          <a:bodyPr wrap="square" lIns="0" tIns="0" rIns="0" bIns="0" rtlCol="0"/>
          <a:lstStyle/>
          <a:p/>
        </p:txBody>
      </p:sp>
      <p:sp>
        <p:nvSpPr>
          <p:cNvPr id="12" name="object 12"/>
          <p:cNvSpPr txBox="1"/>
          <p:nvPr/>
        </p:nvSpPr>
        <p:spPr>
          <a:xfrm>
            <a:off x="752157" y="1270960"/>
            <a:ext cx="6379845" cy="2316480"/>
          </a:xfrm>
          <a:prstGeom prst="rect">
            <a:avLst/>
          </a:prstGeom>
        </p:spPr>
        <p:txBody>
          <a:bodyPr vert="horz" wrap="square" lIns="0" tIns="135890" rIns="0" bIns="0" rtlCol="0">
            <a:spAutoFit/>
          </a:bodyPr>
          <a:lstStyle/>
          <a:p>
            <a:pPr marL="12700">
              <a:lnSpc>
                <a:spcPct val="100000"/>
              </a:lnSpc>
              <a:spcBef>
                <a:spcPts val="1070"/>
              </a:spcBef>
            </a:pPr>
            <a:r>
              <a:rPr sz="1600" b="1" dirty="0">
                <a:solidFill>
                  <a:srgbClr val="00AFEF"/>
                </a:solidFill>
                <a:latin typeface="微软雅黑" panose="020B0503020204020204" charset="-122"/>
                <a:cs typeface="微软雅黑" panose="020B0503020204020204" charset="-122"/>
              </a:rPr>
              <a:t>信息采集子系统</a:t>
            </a:r>
            <a:r>
              <a:rPr sz="1600" b="1" spc="-5" dirty="0">
                <a:solidFill>
                  <a:srgbClr val="00AFEF"/>
                </a:solidFill>
                <a:latin typeface="微软雅黑" panose="020B0503020204020204" charset="-122"/>
                <a:cs typeface="微软雅黑" panose="020B0503020204020204" charset="-122"/>
              </a:rPr>
              <a:t>（3</a:t>
            </a:r>
            <a:r>
              <a:rPr sz="1600" b="1" dirty="0">
                <a:solidFill>
                  <a:srgbClr val="00AFEF"/>
                </a:solidFill>
                <a:latin typeface="微软雅黑" panose="020B0503020204020204" charset="-122"/>
                <a:cs typeface="微软雅黑" panose="020B0503020204020204" charset="-122"/>
              </a:rPr>
              <a:t>分钟内</a:t>
            </a:r>
            <a:r>
              <a:rPr sz="1600" b="1" spc="-5" dirty="0">
                <a:solidFill>
                  <a:srgbClr val="00AFEF"/>
                </a:solidFill>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265430" marR="73025" indent="-252730">
              <a:lnSpc>
                <a:spcPct val="150000"/>
              </a:lnSpc>
              <a:spcBef>
                <a:spcPts val="25"/>
              </a:spcBef>
              <a:buFont typeface="Wingdings" panose="05000000000000000000"/>
              <a:buChar char=""/>
              <a:tabLst>
                <a:tab pos="265430" algn="l"/>
              </a:tabLst>
            </a:pPr>
            <a:r>
              <a:rPr sz="1400" dirty="0">
                <a:latin typeface="微软雅黑" panose="020B0503020204020204" charset="-122"/>
                <a:cs typeface="微软雅黑" panose="020B0503020204020204" charset="-122"/>
              </a:rPr>
              <a:t>发现的</a:t>
            </a:r>
            <a:r>
              <a:rPr sz="1400" spc="-40" dirty="0">
                <a:latin typeface="微软雅黑" panose="020B0503020204020204" charset="-122"/>
                <a:cs typeface="微软雅黑" panose="020B0503020204020204" charset="-122"/>
              </a:rPr>
              <a:t>BT</a:t>
            </a:r>
            <a:r>
              <a:rPr sz="1400" dirty="0">
                <a:latin typeface="微软雅黑" panose="020B0503020204020204" charset="-122"/>
                <a:cs typeface="微软雅黑" panose="020B0503020204020204" charset="-122"/>
              </a:rPr>
              <a:t>共享节点数量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spc="-25" dirty="0">
                <a:latin typeface="微软雅黑" panose="020B0503020204020204" charset="-122"/>
                <a:cs typeface="微软雅黑" panose="020B0503020204020204" charset="-122"/>
              </a:rPr>
              <a:t>uTorrent</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2.0</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对于热门种子</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a:t>
            </a:r>
            <a:r>
              <a:rPr sz="1400" spc="5" dirty="0">
                <a:latin typeface="微软雅黑" panose="020B0503020204020204" charset="-122"/>
                <a:cs typeface="微软雅黑" panose="020B0503020204020204" charset="-122"/>
              </a:rPr>
              <a:t>采 </a:t>
            </a:r>
            <a:r>
              <a:rPr sz="1400" dirty="0">
                <a:latin typeface="微软雅黑" panose="020B0503020204020204" charset="-122"/>
                <a:cs typeface="微软雅黑" panose="020B0503020204020204" charset="-122"/>
              </a:rPr>
              <a:t>集子系统的获取速度可以达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1000 </a:t>
            </a:r>
            <a:r>
              <a:rPr sz="1400" dirty="0">
                <a:latin typeface="微软雅黑" panose="020B0503020204020204" charset="-122"/>
                <a:cs typeface="微软雅黑" panose="020B0503020204020204" charset="-122"/>
              </a:rPr>
              <a:t>个节点</a:t>
            </a:r>
            <a:r>
              <a:rPr sz="1400" spc="-5" dirty="0">
                <a:latin typeface="微软雅黑" panose="020B0503020204020204" charset="-122"/>
                <a:cs typeface="微软雅黑" panose="020B0503020204020204" charset="-122"/>
              </a:rPr>
              <a:t>/</a:t>
            </a:r>
            <a:r>
              <a:rPr sz="1400" dirty="0">
                <a:latin typeface="微软雅黑" panose="020B0503020204020204" charset="-122"/>
                <a:cs typeface="微软雅黑" panose="020B0503020204020204" charset="-122"/>
              </a:rPr>
              <a:t>分</a:t>
            </a:r>
            <a:r>
              <a:rPr sz="1400" spc="5" dirty="0">
                <a:latin typeface="微软雅黑" panose="020B0503020204020204" charset="-122"/>
                <a:cs typeface="微软雅黑" panose="020B0503020204020204" charset="-122"/>
              </a:rPr>
              <a:t>钟</a:t>
            </a:r>
            <a:endParaRPr sz="1400">
              <a:latin typeface="微软雅黑" panose="020B0503020204020204" charset="-122"/>
              <a:cs typeface="微软雅黑" panose="020B0503020204020204" charset="-122"/>
            </a:endParaRPr>
          </a:p>
          <a:p>
            <a:pPr marL="265430" marR="5080" indent="-252730">
              <a:lnSpc>
                <a:spcPct val="150000"/>
              </a:lnSpc>
              <a:buFont typeface="Wingdings" panose="05000000000000000000"/>
              <a:buChar char=""/>
              <a:tabLst>
                <a:tab pos="265430" algn="l"/>
              </a:tabLst>
            </a:pPr>
            <a:r>
              <a:rPr sz="1400" dirty="0">
                <a:latin typeface="微软雅黑" panose="020B0503020204020204" charset="-122"/>
                <a:cs typeface="微软雅黑" panose="020B0503020204020204" charset="-122"/>
              </a:rPr>
              <a:t>发现的文件数量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eMule</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5.0a</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对于热门关键词</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信息采集子</a:t>
            </a:r>
            <a:r>
              <a:rPr sz="1400" spc="5" dirty="0">
                <a:latin typeface="微软雅黑" panose="020B0503020204020204" charset="-122"/>
                <a:cs typeface="微软雅黑" panose="020B0503020204020204" charset="-122"/>
              </a:rPr>
              <a:t>系 </a:t>
            </a:r>
            <a:r>
              <a:rPr sz="1400" dirty="0">
                <a:latin typeface="微软雅黑" panose="020B0503020204020204" charset="-122"/>
                <a:cs typeface="微软雅黑" panose="020B0503020204020204" charset="-122"/>
              </a:rPr>
              <a:t>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1000 </a:t>
            </a:r>
            <a:r>
              <a:rPr sz="1400" dirty="0">
                <a:latin typeface="微软雅黑" panose="020B0503020204020204" charset="-122"/>
                <a:cs typeface="微软雅黑" panose="020B0503020204020204" charset="-122"/>
              </a:rPr>
              <a:t>个文件</a:t>
            </a:r>
            <a:r>
              <a:rPr sz="1400" spc="-5"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a:p>
            <a:pPr marL="265430" marR="5080" indent="-252730">
              <a:lnSpc>
                <a:spcPct val="150000"/>
              </a:lnSpc>
              <a:buFont typeface="Wingdings" panose="05000000000000000000"/>
              <a:buChar char=""/>
              <a:tabLst>
                <a:tab pos="265430" algn="l"/>
              </a:tabLst>
            </a:pPr>
            <a:r>
              <a:rPr sz="1400" dirty="0">
                <a:latin typeface="微软雅黑" panose="020B0503020204020204" charset="-122"/>
                <a:cs typeface="微软雅黑" panose="020B0503020204020204" charset="-122"/>
              </a:rPr>
              <a:t>发现的共享节点数量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eMule</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5.0a</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对于热门文件</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信息采集</a:t>
            </a:r>
            <a:r>
              <a:rPr sz="1400" spc="5" dirty="0">
                <a:latin typeface="微软雅黑" panose="020B0503020204020204" charset="-122"/>
                <a:cs typeface="微软雅黑" panose="020B0503020204020204" charset="-122"/>
              </a:rPr>
              <a:t>子 </a:t>
            </a:r>
            <a:r>
              <a:rPr sz="1400" dirty="0">
                <a:latin typeface="微软雅黑" panose="020B0503020204020204" charset="-122"/>
                <a:cs typeface="微软雅黑" panose="020B0503020204020204" charset="-122"/>
              </a:rPr>
              <a:t>系统的获取速度可以达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300 </a:t>
            </a:r>
            <a:r>
              <a:rPr sz="1400" dirty="0">
                <a:latin typeface="微软雅黑" panose="020B0503020204020204" charset="-122"/>
                <a:cs typeface="微软雅黑" panose="020B0503020204020204" charset="-122"/>
              </a:rPr>
              <a:t>个节点</a:t>
            </a:r>
            <a:r>
              <a:rPr sz="1400" spc="-5"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p:txBody>
      </p:sp>
      <p:sp>
        <p:nvSpPr>
          <p:cNvPr id="13" name="object 13"/>
          <p:cNvSpPr txBox="1"/>
          <p:nvPr/>
        </p:nvSpPr>
        <p:spPr>
          <a:xfrm>
            <a:off x="7239317" y="3480434"/>
            <a:ext cx="4845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EF"/>
                </a:solidFill>
                <a:latin typeface="Impact" panose="020B0806030902050204"/>
                <a:cs typeface="Impact" panose="020B0806030902050204"/>
              </a:rPr>
              <a:t>P2P</a:t>
            </a:r>
            <a:endParaRPr sz="2400">
              <a:latin typeface="Impact" panose="020B0806030902050204"/>
              <a:cs typeface="Impact" panose="020B0806030902050204"/>
            </a:endParaRPr>
          </a:p>
        </p:txBody>
      </p:sp>
      <p:sp>
        <p:nvSpPr>
          <p:cNvPr id="14" name="object 14"/>
          <p:cNvSpPr txBox="1"/>
          <p:nvPr/>
        </p:nvSpPr>
        <p:spPr>
          <a:xfrm>
            <a:off x="752157" y="3917323"/>
            <a:ext cx="6325235" cy="1036319"/>
          </a:xfrm>
          <a:prstGeom prst="rect">
            <a:avLst/>
          </a:prstGeom>
        </p:spPr>
        <p:txBody>
          <a:bodyPr vert="horz" wrap="square" lIns="0" tIns="135890" rIns="0" bIns="0" rtlCol="0">
            <a:spAutoFit/>
          </a:bodyPr>
          <a:lstStyle/>
          <a:p>
            <a:pPr marL="12700">
              <a:lnSpc>
                <a:spcPct val="100000"/>
              </a:lnSpc>
              <a:spcBef>
                <a:spcPts val="1070"/>
              </a:spcBef>
            </a:pPr>
            <a:r>
              <a:rPr sz="1600" b="1" spc="-5" dirty="0">
                <a:solidFill>
                  <a:srgbClr val="00AFEF"/>
                </a:solidFill>
                <a:latin typeface="微软雅黑" panose="020B0503020204020204" charset="-122"/>
                <a:cs typeface="微软雅黑" panose="020B0503020204020204" charset="-122"/>
              </a:rPr>
              <a:t>P2P </a:t>
            </a:r>
            <a:r>
              <a:rPr sz="1600" b="1" dirty="0">
                <a:solidFill>
                  <a:srgbClr val="00AFEF"/>
                </a:solidFill>
                <a:latin typeface="微软雅黑" panose="020B0503020204020204" charset="-122"/>
                <a:cs typeface="微软雅黑" panose="020B0503020204020204" charset="-122"/>
              </a:rPr>
              <a:t>流量分类子系</a:t>
            </a:r>
            <a:r>
              <a:rPr sz="1600" b="1" spc="-5" dirty="0">
                <a:solidFill>
                  <a:srgbClr val="00AFEF"/>
                </a:solidFill>
                <a:latin typeface="微软雅黑" panose="020B0503020204020204" charset="-122"/>
                <a:cs typeface="微软雅黑" panose="020B0503020204020204" charset="-122"/>
              </a:rPr>
              <a:t>统</a:t>
            </a:r>
            <a:endParaRPr sz="1600">
              <a:latin typeface="微软雅黑" panose="020B0503020204020204" charset="-122"/>
              <a:cs typeface="微软雅黑" panose="020B0503020204020204" charset="-122"/>
            </a:endParaRPr>
          </a:p>
          <a:p>
            <a:pPr marL="265430" indent="-252730">
              <a:lnSpc>
                <a:spcPct val="100000"/>
              </a:lnSpc>
              <a:spcBef>
                <a:spcPts val="865"/>
              </a:spcBef>
              <a:buFont typeface="Wingdings" panose="05000000000000000000"/>
              <a:buChar char=""/>
              <a:tabLst>
                <a:tab pos="265430" algn="l"/>
              </a:tabLst>
            </a:pPr>
            <a:r>
              <a:rPr sz="1400" dirty="0">
                <a:latin typeface="微软雅黑" panose="020B0503020204020204" charset="-122"/>
                <a:cs typeface="微软雅黑" panose="020B0503020204020204" charset="-122"/>
              </a:rPr>
              <a:t>准确性优</a:t>
            </a:r>
            <a:r>
              <a:rPr sz="1400" spc="5" dirty="0">
                <a:latin typeface="微软雅黑" panose="020B0503020204020204" charset="-122"/>
                <a:cs typeface="微软雅黑" panose="020B0503020204020204" charset="-122"/>
              </a:rPr>
              <a:t>于</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C4.5 </a:t>
            </a:r>
            <a:r>
              <a:rPr sz="1400" spc="5" dirty="0">
                <a:latin typeface="微软雅黑" panose="020B0503020204020204" charset="-122"/>
                <a:cs typeface="微软雅黑" panose="020B0503020204020204" charset="-122"/>
              </a:rPr>
              <a:t>和</a:t>
            </a:r>
            <a:r>
              <a:rPr sz="1400" spc="-10"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NBK</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算法，最高可以提</a:t>
            </a:r>
            <a:r>
              <a:rPr sz="1400" spc="5" dirty="0">
                <a:latin typeface="微软雅黑" panose="020B0503020204020204" charset="-122"/>
                <a:cs typeface="微软雅黑" panose="020B0503020204020204" charset="-122"/>
              </a:rPr>
              <a:t>高</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16%</a:t>
            </a:r>
            <a:endParaRPr sz="1400">
              <a:latin typeface="微软雅黑" panose="020B0503020204020204" charset="-122"/>
              <a:cs typeface="微软雅黑" panose="020B0503020204020204" charset="-122"/>
            </a:endParaRPr>
          </a:p>
          <a:p>
            <a:pPr marL="265430" indent="-252730">
              <a:lnSpc>
                <a:spcPct val="100000"/>
              </a:lnSpc>
              <a:spcBef>
                <a:spcPts val="840"/>
              </a:spcBef>
              <a:buFont typeface="Wingdings" panose="05000000000000000000"/>
              <a:buChar char=""/>
              <a:tabLst>
                <a:tab pos="265430" algn="l"/>
              </a:tabLst>
            </a:pPr>
            <a:r>
              <a:rPr sz="1400" dirty="0">
                <a:latin typeface="微软雅黑" panose="020B0503020204020204" charset="-122"/>
                <a:cs typeface="微软雅黑" panose="020B0503020204020204" charset="-122"/>
              </a:rPr>
              <a:t>对训练数据的训练时间不超</a:t>
            </a:r>
            <a:r>
              <a:rPr sz="1400" spc="5" dirty="0">
                <a:latin typeface="微软雅黑" panose="020B0503020204020204" charset="-122"/>
                <a:cs typeface="微软雅黑" panose="020B0503020204020204" charset="-122"/>
              </a:rPr>
              <a:t>过</a:t>
            </a:r>
            <a:r>
              <a:rPr sz="1400" spc="-2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0.6</a:t>
            </a:r>
            <a:r>
              <a:rPr sz="1400" spc="-2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秒，对测试数据的测试时间均不超</a:t>
            </a:r>
            <a:r>
              <a:rPr sz="1400" spc="5" dirty="0">
                <a:latin typeface="微软雅黑" panose="020B0503020204020204" charset="-122"/>
                <a:cs typeface="微软雅黑" panose="020B0503020204020204" charset="-122"/>
              </a:rPr>
              <a:t>过</a:t>
            </a:r>
            <a:r>
              <a:rPr sz="1400" spc="-2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0.1</a:t>
            </a:r>
            <a:r>
              <a:rPr sz="1400" spc="-2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p:txBody>
      </p:sp>
      <p:sp>
        <p:nvSpPr>
          <p:cNvPr id="15" name="object 15"/>
          <p:cNvSpPr txBox="1"/>
          <p:nvPr/>
        </p:nvSpPr>
        <p:spPr>
          <a:xfrm>
            <a:off x="752157" y="5150810"/>
            <a:ext cx="6052820" cy="1036319"/>
          </a:xfrm>
          <a:prstGeom prst="rect">
            <a:avLst/>
          </a:prstGeom>
        </p:spPr>
        <p:txBody>
          <a:bodyPr vert="horz" wrap="square" lIns="0" tIns="135890" rIns="0" bIns="0" rtlCol="0">
            <a:spAutoFit/>
          </a:bodyPr>
          <a:lstStyle/>
          <a:p>
            <a:pPr marL="12700">
              <a:lnSpc>
                <a:spcPct val="100000"/>
              </a:lnSpc>
              <a:spcBef>
                <a:spcPts val="1070"/>
              </a:spcBef>
            </a:pPr>
            <a:r>
              <a:rPr sz="1600" b="1" spc="-5" dirty="0">
                <a:solidFill>
                  <a:srgbClr val="00AFEF"/>
                </a:solidFill>
                <a:latin typeface="微软雅黑" panose="020B0503020204020204" charset="-122"/>
                <a:cs typeface="微软雅黑" panose="020B0503020204020204" charset="-122"/>
              </a:rPr>
              <a:t>P2P</a:t>
            </a:r>
            <a:r>
              <a:rPr sz="1600" b="1" dirty="0">
                <a:solidFill>
                  <a:srgbClr val="00AFEF"/>
                </a:solidFill>
                <a:latin typeface="微软雅黑" panose="020B0503020204020204" charset="-122"/>
                <a:cs typeface="微软雅黑" panose="020B0503020204020204" charset="-122"/>
              </a:rPr>
              <a:t>内容管理子系</a:t>
            </a:r>
            <a:r>
              <a:rPr sz="1600" b="1" spc="-5" dirty="0">
                <a:solidFill>
                  <a:srgbClr val="00AFEF"/>
                </a:solidFill>
                <a:latin typeface="微软雅黑" panose="020B0503020204020204" charset="-122"/>
                <a:cs typeface="微软雅黑" panose="020B0503020204020204" charset="-122"/>
              </a:rPr>
              <a:t>统</a:t>
            </a:r>
            <a:endParaRPr sz="1600">
              <a:latin typeface="微软雅黑" panose="020B0503020204020204" charset="-122"/>
              <a:cs typeface="微软雅黑" panose="020B0503020204020204" charset="-122"/>
            </a:endParaRPr>
          </a:p>
          <a:p>
            <a:pPr marL="265430" marR="5080" indent="-252730">
              <a:lnSpc>
                <a:spcPct val="150000"/>
              </a:lnSpc>
              <a:spcBef>
                <a:spcPts val="25"/>
              </a:spcBef>
              <a:buFont typeface="Wingdings" panose="05000000000000000000"/>
              <a:buChar char=""/>
              <a:tabLst>
                <a:tab pos="265430" algn="l"/>
              </a:tabLst>
            </a:pPr>
            <a:r>
              <a:rPr sz="1400" spc="5" dirty="0">
                <a:latin typeface="微软雅黑" panose="020B0503020204020204" charset="-122"/>
                <a:cs typeface="微软雅黑" panose="020B0503020204020204" charset="-122"/>
              </a:rPr>
              <a:t>使</a:t>
            </a:r>
            <a:r>
              <a:rPr sz="1400" spc="-5" dirty="0">
                <a:latin typeface="微软雅黑" panose="020B0503020204020204" charset="-122"/>
                <a:cs typeface="微软雅黑" panose="020B0503020204020204" charset="-122"/>
              </a:rPr>
              <a:t> </a:t>
            </a:r>
            <a:r>
              <a:rPr sz="1400" spc="-25" dirty="0">
                <a:latin typeface="微软雅黑" panose="020B0503020204020204" charset="-122"/>
                <a:cs typeface="微软雅黑" panose="020B0503020204020204" charset="-122"/>
              </a:rPr>
              <a:t>uTorrent</a:t>
            </a:r>
            <a:r>
              <a:rPr sz="1400" spc="-5" dirty="0">
                <a:latin typeface="微软雅黑" panose="020B0503020204020204" charset="-122"/>
                <a:cs typeface="微软雅黑" panose="020B0503020204020204" charset="-122"/>
              </a:rPr>
              <a:t> 2.0 </a:t>
            </a:r>
            <a:r>
              <a:rPr sz="1400" dirty="0">
                <a:latin typeface="微软雅黑" panose="020B0503020204020204" charset="-122"/>
                <a:cs typeface="微软雅黑" panose="020B0503020204020204" charset="-122"/>
              </a:rPr>
              <a:t>、</a:t>
            </a:r>
            <a:r>
              <a:rPr sz="1400" spc="-20" dirty="0">
                <a:latin typeface="微软雅黑" panose="020B0503020204020204" charset="-122"/>
                <a:cs typeface="微软雅黑" panose="020B0503020204020204" charset="-122"/>
              </a:rPr>
              <a:t>Vuze</a:t>
            </a:r>
            <a:r>
              <a:rPr sz="1400" spc="-5" dirty="0">
                <a:latin typeface="微软雅黑" panose="020B0503020204020204" charset="-122"/>
                <a:cs typeface="微软雅黑" panose="020B0503020204020204" charset="-122"/>
              </a:rPr>
              <a:t> 6.1.2 </a:t>
            </a:r>
            <a:r>
              <a:rPr sz="1400"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BitSpirit 5.0.0.0</a:t>
            </a:r>
            <a:r>
              <a:rPr sz="1400" dirty="0">
                <a:latin typeface="微软雅黑" panose="020B0503020204020204" charset="-122"/>
                <a:cs typeface="微软雅黑" panose="020B0503020204020204" charset="-122"/>
              </a:rPr>
              <a:t>等客户端下载时间延</a:t>
            </a:r>
            <a:r>
              <a:rPr sz="1400" spc="5" dirty="0">
                <a:latin typeface="微软雅黑" panose="020B0503020204020204" charset="-122"/>
                <a:cs typeface="微软雅黑" panose="020B0503020204020204" charset="-122"/>
              </a:rPr>
              <a:t>迟</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8  倍以上，甚至无法下</a:t>
            </a:r>
            <a:r>
              <a:rPr sz="1400" spc="5" dirty="0">
                <a:latin typeface="微软雅黑" panose="020B0503020204020204" charset="-122"/>
                <a:cs typeface="微软雅黑" panose="020B0503020204020204" charset="-122"/>
              </a:rPr>
              <a:t>载</a:t>
            </a:r>
            <a:endParaRPr sz="1400">
              <a:latin typeface="微软雅黑" panose="020B0503020204020204" charset="-122"/>
              <a:cs typeface="微软雅黑" panose="020B0503020204020204" charset="-122"/>
            </a:endParaRPr>
          </a:p>
        </p:txBody>
      </p:sp>
      <p:sp>
        <p:nvSpPr>
          <p:cNvPr id="16" name="object 16"/>
          <p:cNvSpPr txBox="1">
            <a:spLocks noGrp="1"/>
          </p:cNvSpPr>
          <p:nvPr>
            <p:ph type="title"/>
          </p:nvPr>
        </p:nvSpPr>
        <p:spPr>
          <a:xfrm>
            <a:off x="497205" y="483870"/>
            <a:ext cx="1854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7E7E7E"/>
                </a:solidFill>
                <a:latin typeface="微软雅黑" panose="020B0503020204020204" charset="-122"/>
                <a:cs typeface="微软雅黑" panose="020B0503020204020204" charset="-122"/>
              </a:rPr>
              <a:t>主要技术指标</a:t>
            </a:r>
            <a:endParaRPr sz="2400">
              <a:latin typeface="微软雅黑" panose="020B0503020204020204" charset="-122"/>
              <a:cs typeface="微软雅黑" panose="020B0503020204020204" charset="-122"/>
            </a:endParaRPr>
          </a:p>
        </p:txBody>
      </p:sp>
      <p:sp>
        <p:nvSpPr>
          <p:cNvPr id="17" name="object 1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p:txBody>
      </p:sp>
    </p:spTree>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endParaRPr lang="zh-CN" altLang="en-US" sz="7200" dirty="0">
              <a:latin typeface="Arial" panose="020B0604020202020204" pitchFamily="34" charset="0"/>
              <a:ea typeface="隶书" panose="02010509060101010101" pitchFamily="49" charset="-122"/>
            </a:endParaRP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信息内容安全管理（二）</a:t>
            </a:r>
            <a:endParaRPr lang="zh-CN" altLang="en-US" sz="3200" dirty="0">
              <a:latin typeface="Arial" panose="020B0604020202020204" pitchFamily="34" charset="0"/>
              <a:ea typeface="隶书" panose="02010509060101010101" pitchFamily="49" charset="-122"/>
            </a:endParaRPr>
          </a:p>
        </p:txBody>
      </p:sp>
    </p:spTree>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nvSpPr>
        <p:spPr>
          <a:xfrm>
            <a:off x="609600" y="1528445"/>
            <a:ext cx="4816475" cy="44196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hlink"/>
              </a:buClr>
              <a:buSzPct val="80000"/>
              <a:buFont typeface="Wingdings" panose="05000000000000000000" charset="0"/>
              <a:buChar char="l"/>
              <a:defRPr kumimoji="1" sz="3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Clr>
                <a:schemeClr val="accent1"/>
              </a:buClr>
              <a:buSzPct val="70000"/>
              <a:buFont typeface="Wingdings" panose="05000000000000000000" charset="0"/>
              <a:buChar char="l"/>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charset="0"/>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charset="0"/>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charset="0"/>
              <a:buChar char="l"/>
              <a:defRPr kumimoji="1"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a:lstStyle>
          <a:p>
            <a:pPr marL="0" indent="0">
              <a:lnSpc>
                <a:spcPct val="170000"/>
              </a:lnSpc>
              <a:buNone/>
            </a:pPr>
            <a:r>
              <a:rPr lang="en-US" altLang="zh-CN" sz="2800" dirty="0"/>
              <a:t>1</a:t>
            </a:r>
            <a:r>
              <a:rPr lang="zh-CN" altLang="en-US" sz="2800" dirty="0"/>
              <a:t>、</a:t>
            </a:r>
            <a:r>
              <a:rPr lang="en-US" altLang="zh-CN" sz="2800" dirty="0"/>
              <a:t>Web</a:t>
            </a:r>
            <a:r>
              <a:rPr lang="zh-CN" altLang="en-US" sz="2800" dirty="0"/>
              <a:t>信息安全管理</a:t>
            </a:r>
            <a:endParaRPr lang="zh-CN" altLang="en-US" sz="2800" dirty="0"/>
          </a:p>
          <a:p>
            <a:pPr marL="0" indent="0">
              <a:lnSpc>
                <a:spcPct val="170000"/>
              </a:lnSpc>
              <a:buNone/>
            </a:pPr>
            <a:r>
              <a:rPr lang="en-US" altLang="zh-CN" sz="2800" dirty="0"/>
              <a:t>2</a:t>
            </a:r>
            <a:r>
              <a:rPr lang="zh-CN" altLang="en-US" sz="2800" dirty="0"/>
              <a:t>、</a:t>
            </a:r>
            <a:r>
              <a:rPr lang="en-US" altLang="zh-CN" sz="2800" dirty="0"/>
              <a:t>P2P</a:t>
            </a:r>
            <a:r>
              <a:rPr lang="zh-CN" altLang="en-US" sz="2800" dirty="0"/>
              <a:t>信息安全管理</a:t>
            </a:r>
            <a:endParaRPr lang="zh-CN" altLang="en-US" sz="2800" dirty="0"/>
          </a:p>
          <a:p>
            <a:pPr marL="0" indent="0">
              <a:lnSpc>
                <a:spcPct val="170000"/>
              </a:lnSpc>
              <a:buNone/>
            </a:pPr>
            <a:r>
              <a:rPr lang="en-US" altLang="zh-CN" sz="2800" dirty="0">
                <a:solidFill>
                  <a:srgbClr val="FF0000"/>
                </a:solidFill>
              </a:rPr>
              <a:t>3</a:t>
            </a:r>
            <a:r>
              <a:rPr lang="zh-CN" altLang="en-US" sz="2800" dirty="0">
                <a:solidFill>
                  <a:srgbClr val="FF0000"/>
                </a:solidFill>
              </a:rPr>
              <a:t>、舆情分析与引导</a:t>
            </a:r>
            <a:endParaRPr lang="en-US" altLang="zh-CN" sz="2800" dirty="0">
              <a:solidFill>
                <a:srgbClr val="FF0000"/>
              </a:solidFill>
            </a:endParaRPr>
          </a:p>
          <a:p>
            <a:pPr marL="0" indent="0">
              <a:lnSpc>
                <a:spcPct val="170000"/>
              </a:lnSpc>
              <a:buNone/>
            </a:pPr>
            <a:r>
              <a:rPr lang="en-US" altLang="zh-CN" sz="2800" dirty="0"/>
              <a:t>4</a:t>
            </a:r>
            <a:r>
              <a:rPr lang="zh-CN" altLang="en-US" sz="2800" dirty="0"/>
              <a:t>、数据隐私保护</a:t>
            </a:r>
            <a:endParaRPr lang="zh-CN" altLang="en-US" sz="2800" dirty="0"/>
          </a:p>
          <a:p>
            <a:pPr marL="0" indent="0">
              <a:buNone/>
            </a:pPr>
            <a:endParaRPr lang="zh-CN" altLang="en-US" sz="2800" dirty="0"/>
          </a:p>
          <a:p>
            <a:pPr marL="0" indent="0" algn="r">
              <a:buNone/>
            </a:pPr>
            <a:endParaRPr lang="en-US" altLang="zh-CN" sz="2400" dirty="0"/>
          </a:p>
        </p:txBody>
      </p:sp>
      <p:pic>
        <p:nvPicPr>
          <p:cNvPr id="107" name="图片 106"/>
          <p:cNvPicPr/>
          <p:nvPr/>
        </p:nvPicPr>
        <p:blipFill>
          <a:blip r:embed="rId1"/>
          <a:stretch>
            <a:fillRect/>
          </a:stretch>
        </p:blipFill>
        <p:spPr>
          <a:xfrm>
            <a:off x="5843270" y="1786255"/>
            <a:ext cx="2249805" cy="2458720"/>
          </a:xfrm>
          <a:prstGeom prst="rect">
            <a:avLst/>
          </a:prstGeom>
          <a:noFill/>
          <a:ln w="9525">
            <a:noFill/>
          </a:ln>
        </p:spPr>
      </p:pic>
      <p:sp>
        <p:nvSpPr>
          <p:cNvPr id="4" name="文本框 3"/>
          <p:cNvSpPr txBox="1"/>
          <p:nvPr/>
        </p:nvSpPr>
        <p:spPr>
          <a:xfrm>
            <a:off x="5652135" y="4293235"/>
            <a:ext cx="2540000" cy="768350"/>
          </a:xfrm>
          <a:prstGeom prst="rect">
            <a:avLst/>
          </a:prstGeom>
          <a:noFill/>
        </p:spPr>
        <p:txBody>
          <a:bodyPr wrap="square" rtlCol="0" anchor="t">
            <a:spAutoFit/>
          </a:bodyPr>
          <a:lstStyle/>
          <a:p>
            <a:pPr marL="0" indent="0" algn="r">
              <a:buNone/>
            </a:pPr>
            <a:r>
              <a:rPr lang="zh-CN" altLang="en-US" sz="2000" dirty="0">
                <a:sym typeface="+mn-ea"/>
              </a:rPr>
              <a:t>陈力丹，《舆论学》</a:t>
            </a:r>
            <a:endParaRPr lang="zh-CN" altLang="en-US" sz="2000" dirty="0"/>
          </a:p>
          <a:p>
            <a:pPr marL="0" indent="0" algn="r">
              <a:buNone/>
            </a:pPr>
            <a:r>
              <a:rPr lang="zh-CN" altLang="en-US" sz="2000" dirty="0">
                <a:sym typeface="+mn-ea"/>
              </a:rPr>
              <a:t>上海交通大学出版社</a:t>
            </a:r>
            <a:r>
              <a:rPr lang="en-US" altLang="zh-CN" sz="2000" dirty="0">
                <a:sym typeface="+mn-ea"/>
              </a:rPr>
              <a:t> </a:t>
            </a:r>
            <a:endParaRPr lang="zh-CN" altLang="en-US" sz="2000"/>
          </a:p>
        </p:txBody>
      </p:sp>
      <p:sp>
        <p:nvSpPr>
          <p:cNvPr id="18434" name="Rectangle 8"/>
          <p:cNvSpPr>
            <a:spLocks noRot="1"/>
          </p:cNvSpPr>
          <p:nvPr/>
        </p:nvSpPr>
        <p:spPr>
          <a:xfrm>
            <a:off x="539750" y="0"/>
            <a:ext cx="7772400" cy="1079500"/>
          </a:xfrm>
          <a:prstGeom prst="rect">
            <a:avLst/>
          </a:prstGeom>
          <a:noFill/>
          <a:ln w="9525">
            <a:noFill/>
          </a:ln>
        </p:spPr>
        <p:txBody>
          <a:bodyPr anchor="ctr"/>
          <a:lstStyle/>
          <a:p>
            <a:r>
              <a:rPr lang="zh-CN" altLang="en-US" sz="3600" dirty="0">
                <a:latin typeface="Arial" panose="020B0604020202020204" pitchFamily="34" charset="0"/>
                <a:ea typeface="隶书" panose="02010509060101010101" pitchFamily="49" charset="-122"/>
              </a:rPr>
              <a:t>信息内容安全管理</a:t>
            </a:r>
            <a:endParaRPr lang="zh-CN" altLang="en-US" sz="3600" dirty="0">
              <a:latin typeface="Arial" panose="020B0604020202020204" pitchFamily="34" charset="0"/>
              <a:ea typeface="隶书" panose="02010509060101010101" pitchFamily="49" charset="-122"/>
            </a:endParaRPr>
          </a:p>
        </p:txBody>
      </p:sp>
    </p:spTree>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403860"/>
            <a:ext cx="8293735" cy="546735"/>
          </a:xfrm>
        </p:spPr>
        <p:txBody>
          <a:bodyPr>
            <a:normAutofit fontScale="90000"/>
          </a:bodyPr>
          <a:lstStyle/>
          <a:p>
            <a:r>
              <a:rPr lang="zh-CN" altLang="en-US"/>
              <a:t>2021年度政法网络舆情特征</a:t>
            </a:r>
            <a:r>
              <a:rPr lang="en-US" altLang="zh-CN"/>
              <a:t>: </a:t>
            </a:r>
            <a:r>
              <a:rPr lang="zh-CN" altLang="en-US"/>
              <a:t>热点、过程、分布</a:t>
            </a:r>
            <a:br>
              <a:rPr lang="zh-CN" altLang="en-US"/>
            </a:br>
            <a:r>
              <a:rPr lang="zh-CN" altLang="en-US" sz="1800"/>
              <a:t>http://www.legaldaily.com.cn/index/content/2022-04/07/content_8699979.htm</a:t>
            </a:r>
            <a:endParaRPr lang="zh-CN" altLang="en-US" sz="1800"/>
          </a:p>
        </p:txBody>
      </p:sp>
      <p:pic>
        <p:nvPicPr>
          <p:cNvPr id="108" name="图片 107"/>
          <p:cNvPicPr/>
          <p:nvPr/>
        </p:nvPicPr>
        <p:blipFill>
          <a:blip r:embed="rId1"/>
          <a:stretch>
            <a:fillRect/>
          </a:stretch>
        </p:blipFill>
        <p:spPr>
          <a:xfrm>
            <a:off x="4572635" y="908685"/>
            <a:ext cx="4331970" cy="3175000"/>
          </a:xfrm>
          <a:prstGeom prst="rect">
            <a:avLst/>
          </a:prstGeom>
          <a:noFill/>
          <a:ln w="9525">
            <a:noFill/>
          </a:ln>
        </p:spPr>
      </p:pic>
      <p:sp>
        <p:nvSpPr>
          <p:cNvPr id="4" name="文本框 3"/>
          <p:cNvSpPr txBox="1"/>
          <p:nvPr/>
        </p:nvSpPr>
        <p:spPr>
          <a:xfrm>
            <a:off x="4572000" y="4149090"/>
            <a:ext cx="3954145" cy="275590"/>
          </a:xfrm>
          <a:prstGeom prst="rect">
            <a:avLst/>
          </a:prstGeom>
          <a:noFill/>
        </p:spPr>
        <p:txBody>
          <a:bodyPr wrap="square" rtlCol="0" anchor="t">
            <a:spAutoFit/>
          </a:bodyPr>
          <a:lstStyle/>
          <a:p>
            <a:r>
              <a:rPr lang="zh-CN" altLang="en-US" sz="1200"/>
              <a:t>地域：中东部地区压力不减 西部地区舆情有蔓延之势</a:t>
            </a:r>
            <a:endParaRPr lang="zh-CN" altLang="en-US" sz="1200"/>
          </a:p>
        </p:txBody>
      </p:sp>
      <p:grpSp>
        <p:nvGrpSpPr>
          <p:cNvPr id="9" name="组合 8"/>
          <p:cNvGrpSpPr/>
          <p:nvPr/>
        </p:nvGrpSpPr>
        <p:grpSpPr>
          <a:xfrm>
            <a:off x="467995" y="4253865"/>
            <a:ext cx="4060190" cy="2479380"/>
            <a:chOff x="9885" y="412"/>
            <a:chExt cx="4713" cy="5231"/>
          </a:xfrm>
        </p:grpSpPr>
        <p:pic>
          <p:nvPicPr>
            <p:cNvPr id="109" name="图片 108"/>
            <p:cNvPicPr/>
            <p:nvPr/>
          </p:nvPicPr>
          <p:blipFill>
            <a:blip r:embed="rId2"/>
            <a:stretch>
              <a:fillRect/>
            </a:stretch>
          </p:blipFill>
          <p:spPr>
            <a:xfrm>
              <a:off x="9885" y="412"/>
              <a:ext cx="4573" cy="4722"/>
            </a:xfrm>
            <a:prstGeom prst="rect">
              <a:avLst/>
            </a:prstGeom>
            <a:noFill/>
            <a:ln w="9525">
              <a:noFill/>
            </a:ln>
          </p:spPr>
        </p:pic>
        <p:sp>
          <p:nvSpPr>
            <p:cNvPr id="5" name="文本框 4"/>
            <p:cNvSpPr txBox="1"/>
            <p:nvPr/>
          </p:nvSpPr>
          <p:spPr>
            <a:xfrm>
              <a:off x="10035" y="5062"/>
              <a:ext cx="4563" cy="581"/>
            </a:xfrm>
            <a:prstGeom prst="rect">
              <a:avLst/>
            </a:prstGeom>
            <a:noFill/>
          </p:spPr>
          <p:txBody>
            <a:bodyPr wrap="square" rtlCol="0" anchor="t">
              <a:spAutoFit/>
            </a:bodyPr>
            <a:lstStyle/>
            <a:p>
              <a:r>
                <a:rPr lang="zh-CN" altLang="en-US" sz="1200"/>
                <a:t>系统：公安法院两系统舆情多发 跨系统舆情持续增多</a:t>
              </a:r>
              <a:endParaRPr lang="zh-CN" altLang="en-US" sz="1200"/>
            </a:p>
          </p:txBody>
        </p:sp>
      </p:grpSp>
      <p:grpSp>
        <p:nvGrpSpPr>
          <p:cNvPr id="10" name="组合 9"/>
          <p:cNvGrpSpPr/>
          <p:nvPr/>
        </p:nvGrpSpPr>
        <p:grpSpPr>
          <a:xfrm>
            <a:off x="4671060" y="4523740"/>
            <a:ext cx="4300220" cy="2240805"/>
            <a:chOff x="9988" y="5742"/>
            <a:chExt cx="4366" cy="5070"/>
          </a:xfrm>
        </p:grpSpPr>
        <p:pic>
          <p:nvPicPr>
            <p:cNvPr id="110" name="图片 109"/>
            <p:cNvPicPr/>
            <p:nvPr/>
          </p:nvPicPr>
          <p:blipFill>
            <a:blip r:embed="rId3"/>
            <a:stretch>
              <a:fillRect/>
            </a:stretch>
          </p:blipFill>
          <p:spPr>
            <a:xfrm>
              <a:off x="9988" y="5742"/>
              <a:ext cx="4366" cy="4446"/>
            </a:xfrm>
            <a:prstGeom prst="rect">
              <a:avLst/>
            </a:prstGeom>
            <a:noFill/>
            <a:ln w="9525">
              <a:noFill/>
            </a:ln>
          </p:spPr>
        </p:pic>
        <p:sp>
          <p:nvSpPr>
            <p:cNvPr id="6" name="文本框 5"/>
            <p:cNvSpPr txBox="1"/>
            <p:nvPr/>
          </p:nvSpPr>
          <p:spPr>
            <a:xfrm>
              <a:off x="10035" y="10188"/>
              <a:ext cx="4180" cy="624"/>
            </a:xfrm>
            <a:prstGeom prst="rect">
              <a:avLst/>
            </a:prstGeom>
            <a:solidFill>
              <a:schemeClr val="bg1"/>
            </a:solidFill>
            <a:ln>
              <a:solidFill>
                <a:schemeClr val="bg1"/>
              </a:solidFill>
            </a:ln>
          </p:spPr>
          <p:txBody>
            <a:bodyPr wrap="square" rtlCol="0" anchor="t">
              <a:spAutoFit/>
            </a:bodyPr>
            <a:lstStyle/>
            <a:p>
              <a:r>
                <a:rPr lang="zh-CN" altLang="en-US" sz="1200"/>
                <a:t>层级：市县两级承担大部分舆情压力 区县级舆情烈度增大</a:t>
              </a:r>
              <a:endParaRPr lang="zh-CN" altLang="en-US" sz="1200"/>
            </a:p>
          </p:txBody>
        </p:sp>
      </p:grpSp>
      <p:sp>
        <p:nvSpPr>
          <p:cNvPr id="3" name="文本框 2"/>
          <p:cNvSpPr txBox="1"/>
          <p:nvPr/>
        </p:nvSpPr>
        <p:spPr>
          <a:xfrm>
            <a:off x="539750" y="840105"/>
            <a:ext cx="5276850" cy="358203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600"/>
              <a:t>安阳“狗咬老人”事件</a:t>
            </a:r>
            <a:endParaRPr lang="zh-CN" altLang="en-US" sz="1600"/>
          </a:p>
          <a:p>
            <a:pPr marL="285750" indent="-285750">
              <a:buFont typeface="Arial" panose="020B0604020202020204" pitchFamily="34" charset="0"/>
              <a:buChar char="•"/>
            </a:pPr>
            <a:r>
              <a:rPr lang="zh-CN" altLang="en-US" sz="1600"/>
              <a:t>当地检察院涉嫌违规退查狗主人诈骗案</a:t>
            </a:r>
            <a:endParaRPr lang="zh-CN" altLang="en-US" sz="1600"/>
          </a:p>
          <a:p>
            <a:pPr marL="285750" indent="-285750">
              <a:buFont typeface="Arial" panose="020B0604020202020204" pitchFamily="34" charset="0"/>
              <a:buChar char="•"/>
            </a:pPr>
            <a:r>
              <a:rPr lang="zh-CN" altLang="en-US" sz="1600"/>
              <a:t>南阳两少年杀人未被追究刑事责任</a:t>
            </a:r>
            <a:endParaRPr lang="zh-CN" altLang="en-US" sz="1600"/>
          </a:p>
          <a:p>
            <a:pPr marL="285750" indent="-285750">
              <a:buFont typeface="Arial" panose="020B0604020202020204" pitchFamily="34" charset="0"/>
              <a:buChar char="•"/>
            </a:pPr>
            <a:r>
              <a:rPr lang="zh-CN" altLang="en-US" sz="1600"/>
              <a:t>浙江杭州女子取快递被造谣事件</a:t>
            </a:r>
            <a:endParaRPr lang="zh-CN" altLang="en-US" sz="1600"/>
          </a:p>
          <a:p>
            <a:pPr marL="285750" indent="-285750">
              <a:buFont typeface="Arial" panose="020B0604020202020204" pitchFamily="34" charset="0"/>
              <a:buChar char="•"/>
            </a:pPr>
            <a:r>
              <a:rPr lang="zh-CN" altLang="en-US" sz="1600"/>
              <a:t>杭州警方通报林某斌事件</a:t>
            </a:r>
            <a:endParaRPr lang="zh-CN" altLang="en-US" sz="1600"/>
          </a:p>
          <a:p>
            <a:pPr marL="285750" indent="-285750">
              <a:buFont typeface="Arial" panose="020B0604020202020204" pitchFamily="34" charset="0"/>
              <a:buChar char="•"/>
            </a:pPr>
            <a:r>
              <a:rPr lang="zh-CN" altLang="en-US" sz="1600"/>
              <a:t>河北唐山货车司机自杀事件</a:t>
            </a:r>
            <a:endParaRPr lang="zh-CN" altLang="en-US" sz="1600"/>
          </a:p>
          <a:p>
            <a:pPr marL="285750" indent="-285750">
              <a:buFont typeface="Arial" panose="020B0604020202020204" pitchFamily="34" charset="0"/>
              <a:buChar char="•"/>
            </a:pPr>
            <a:r>
              <a:rPr lang="zh-CN" altLang="en-US" sz="1600"/>
              <a:t>湖南长沙货拉拉女乘客坠车死亡事件</a:t>
            </a:r>
            <a:endParaRPr lang="zh-CN" altLang="en-US" sz="1600"/>
          </a:p>
          <a:p>
            <a:pPr marL="285750" indent="-285750">
              <a:buFont typeface="Arial" panose="020B0604020202020204" pitchFamily="34" charset="0"/>
              <a:buChar char="•"/>
            </a:pPr>
            <a:r>
              <a:rPr lang="zh-CN" altLang="en-US" sz="1600"/>
              <a:t>上饶涉疫宠物被“无害化处理”事件</a:t>
            </a:r>
            <a:endParaRPr lang="zh-CN" altLang="en-US" sz="1600"/>
          </a:p>
          <a:p>
            <a:pPr marL="285750" indent="-285750">
              <a:buFont typeface="Arial" panose="020B0604020202020204" pitchFamily="34" charset="0"/>
              <a:buChar char="•"/>
            </a:pPr>
            <a:r>
              <a:rPr lang="zh-CN" altLang="en-US" sz="1600"/>
              <a:t>北京警方刑拘吴某</a:t>
            </a:r>
            <a:endParaRPr lang="zh-CN" altLang="en-US" sz="1600"/>
          </a:p>
          <a:p>
            <a:pPr marL="285750" indent="-285750">
              <a:buFont typeface="Arial" panose="020B0604020202020204" pitchFamily="34" charset="0"/>
              <a:buChar char="•"/>
            </a:pPr>
            <a:r>
              <a:rPr lang="zh-CN" altLang="en-US" sz="1600"/>
              <a:t>航天投资公司董事长打人事件</a:t>
            </a:r>
            <a:endParaRPr lang="zh-CN" altLang="en-US" sz="1600"/>
          </a:p>
          <a:p>
            <a:pPr marL="285750" indent="-285750">
              <a:buFont typeface="Arial" panose="020B0604020202020204" pitchFamily="34" charset="0"/>
              <a:buChar char="•"/>
            </a:pPr>
            <a:r>
              <a:rPr lang="zh-CN" altLang="en-US" sz="1600"/>
              <a:t>陕西西安司机猝死车内被贴罚单</a:t>
            </a:r>
            <a:endParaRPr lang="zh-CN" altLang="en-US" sz="1600"/>
          </a:p>
          <a:p>
            <a:pPr marL="285750" indent="-285750">
              <a:buFont typeface="Arial" panose="020B0604020202020204" pitchFamily="34" charset="0"/>
              <a:buChar char="•"/>
            </a:pPr>
            <a:r>
              <a:rPr lang="zh-CN" altLang="en-US" sz="1600"/>
              <a:t>西安地铁保安拖拽女乘客事件等</a:t>
            </a:r>
            <a:endParaRPr lang="zh-CN" altLang="en-US" sz="1600"/>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210946" name="Rectangle 2"/>
          <p:cNvSpPr>
            <a:spLocks noGrp="1" noRot="1" noChangeArrowheads="1"/>
          </p:cNvSpPr>
          <p:nvPr>
            <p:ph type="ctrTitle"/>
          </p:nvPr>
        </p:nvSpPr>
        <p:spPr>
          <a:xfrm>
            <a:off x="628650" y="46355"/>
            <a:ext cx="7886700" cy="2387600"/>
          </a:xfrm>
        </p:spPr>
        <p:txBody>
          <a:bodyPr wrap="square" lIns="91440" tIns="45720" rIns="91440" bIns="45720" numCol="1" anchor="ctr" anchorCtr="0" compatLnSpc="1"/>
          <a:lstStyle/>
          <a:p>
            <a:pPr algn="l" eaLnBrk="1" hangingPunct="1"/>
            <a:r>
              <a:rPr lang="en-US" altLang="zh-CN" sz="2400" dirty="0">
                <a:solidFill>
                  <a:srgbClr val="000000"/>
                </a:solidFill>
                <a:effectLst/>
              </a:rPr>
              <a:t>Web</a:t>
            </a:r>
            <a:r>
              <a:rPr lang="zh-CN" altLang="en-US" sz="2400" dirty="0">
                <a:solidFill>
                  <a:srgbClr val="000000"/>
                </a:solidFill>
                <a:effectLst/>
              </a:rPr>
              <a:t>挖掘的概念：</a:t>
            </a:r>
            <a:endParaRPr lang="zh-CN" altLang="en-US" dirty="0">
              <a:effectLst>
                <a:outerShdw blurRad="38100" dist="38100" dir="2700000">
                  <a:srgbClr val="000000"/>
                </a:outerShdw>
              </a:effectLst>
            </a:endParaRPr>
          </a:p>
        </p:txBody>
      </p:sp>
      <p:sp>
        <p:nvSpPr>
          <p:cNvPr id="109571" name="Text Box 3"/>
          <p:cNvSpPr txBox="1"/>
          <p:nvPr/>
        </p:nvSpPr>
        <p:spPr>
          <a:xfrm>
            <a:off x="448310" y="1447800"/>
            <a:ext cx="8229600" cy="4656138"/>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定义：</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挖掘是指从大量</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文档的集合</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中发现隐含的模式</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。如果将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看作输入，将</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看作输出，那么</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挖掘的过程就是从输入到输出的一个映射</a:t>
            </a:r>
            <a:r>
              <a:rPr lang="en-US" altLang="zh-CN" sz="2400" b="1" dirty="0">
                <a:solidFill>
                  <a:srgbClr val="000000"/>
                </a:solidFill>
                <a:latin typeface="Arial" panose="020B0604020202020204" pitchFamily="34" charset="0"/>
              </a:rPr>
              <a:t>ξ</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W→p</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这个概念近年来被引用较多，而且也被大家基本接受了。它描述了</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挖掘的一般化模型。文档集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是一些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网页的集合，这些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网页的结构是由</a:t>
            </a:r>
            <a:r>
              <a:rPr lang="en-US" altLang="zh-CN" sz="2400" b="1" dirty="0">
                <a:solidFill>
                  <a:srgbClr val="000000"/>
                </a:solidFill>
                <a:latin typeface="Arial" panose="020B0604020202020204" pitchFamily="34" charset="0"/>
              </a:rPr>
              <a:t>HTML</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Java</a:t>
            </a:r>
            <a:r>
              <a:rPr lang="zh-CN" altLang="en-US" sz="2400" b="1" dirty="0">
                <a:solidFill>
                  <a:srgbClr val="000000"/>
                </a:solidFill>
                <a:latin typeface="Arial" panose="020B0604020202020204" pitchFamily="34" charset="0"/>
              </a:rPr>
              <a:t>或者</a:t>
            </a:r>
            <a:r>
              <a:rPr lang="en-US" altLang="zh-CN" sz="2400" b="1" dirty="0">
                <a:solidFill>
                  <a:srgbClr val="000000"/>
                </a:solidFill>
                <a:latin typeface="Arial" panose="020B0604020202020204" pitchFamily="34" charset="0"/>
              </a:rPr>
              <a:t>Vbscript</a:t>
            </a:r>
            <a:r>
              <a:rPr lang="zh-CN" altLang="en-US" sz="2400" b="1" dirty="0">
                <a:solidFill>
                  <a:srgbClr val="000000"/>
                </a:solidFill>
                <a:latin typeface="Arial" panose="020B0604020202020204" pitchFamily="34" charset="0"/>
              </a:rPr>
              <a:t>等某种语言描述的，内容是由简体中文</a:t>
            </a:r>
            <a:r>
              <a:rPr lang="en-US" altLang="zh-CN" sz="2400" b="1" dirty="0">
                <a:solidFill>
                  <a:srgbClr val="000000"/>
                </a:solidFill>
                <a:latin typeface="Arial" panose="020B0604020202020204" pitchFamily="34" charset="0"/>
              </a:rPr>
              <a:t>GB2312</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Unicode</a:t>
            </a:r>
            <a:r>
              <a:rPr lang="zh-CN" altLang="en-US" sz="2400" b="1" dirty="0">
                <a:solidFill>
                  <a:srgbClr val="000000"/>
                </a:solidFill>
                <a:latin typeface="Arial" panose="020B0604020202020204" pitchFamily="34" charset="0"/>
              </a:rPr>
              <a:t>或者西欧字符</a:t>
            </a:r>
            <a:r>
              <a:rPr lang="en-US" altLang="zh-CN" sz="2400" b="1" dirty="0">
                <a:solidFill>
                  <a:srgbClr val="000000"/>
                </a:solidFill>
                <a:latin typeface="Arial" panose="020B0604020202020204" pitchFamily="34" charset="0"/>
              </a:rPr>
              <a:t>ISO</a:t>
            </a:r>
            <a:r>
              <a:rPr lang="zh-CN" altLang="en-US" sz="2400" b="1" dirty="0">
                <a:solidFill>
                  <a:srgbClr val="000000"/>
                </a:solidFill>
                <a:latin typeface="Arial" panose="020B0604020202020204" pitchFamily="34" charset="0"/>
              </a:rPr>
              <a:t>表达的。模式</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是一个表达式、一个图或者一个结构，它可以用来描述文档集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的某个子集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作为一个模式要求它比对数据子集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的枚举要简单</a:t>
            </a:r>
            <a:endParaRPr lang="zh-CN" altLang="en-US" sz="2400" b="1" dirty="0">
              <a:solidFill>
                <a:srgbClr val="000000"/>
              </a:solidFill>
              <a:latin typeface="Arial" panose="020B0604020202020204" pitchFamily="34" charset="0"/>
            </a:endParaRPr>
          </a:p>
        </p:txBody>
      </p:sp>
    </p:spTree>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05" y="188595"/>
            <a:ext cx="7886700" cy="546735"/>
          </a:xfrm>
        </p:spPr>
        <p:txBody>
          <a:bodyPr>
            <a:normAutofit/>
          </a:bodyPr>
          <a:lstStyle/>
          <a:p>
            <a:r>
              <a:rPr lang="zh-CN" altLang="en-US"/>
              <a:t>2021年度政法网络舆情特征</a:t>
            </a:r>
            <a:endParaRPr lang="zh-CN" altLang="en-US"/>
          </a:p>
        </p:txBody>
      </p:sp>
      <p:pic>
        <p:nvPicPr>
          <p:cNvPr id="108" name="图片 107"/>
          <p:cNvPicPr/>
          <p:nvPr/>
        </p:nvPicPr>
        <p:blipFill>
          <a:blip r:embed="rId1"/>
          <a:stretch>
            <a:fillRect/>
          </a:stretch>
        </p:blipFill>
        <p:spPr>
          <a:xfrm>
            <a:off x="2700020" y="1056640"/>
            <a:ext cx="3594100" cy="3175000"/>
          </a:xfrm>
          <a:prstGeom prst="rect">
            <a:avLst/>
          </a:prstGeom>
          <a:noFill/>
          <a:ln w="9525">
            <a:noFill/>
          </a:ln>
        </p:spPr>
      </p:pic>
      <p:sp>
        <p:nvSpPr>
          <p:cNvPr id="4" name="文本框 3"/>
          <p:cNvSpPr txBox="1"/>
          <p:nvPr/>
        </p:nvSpPr>
        <p:spPr>
          <a:xfrm>
            <a:off x="2907030" y="4231640"/>
            <a:ext cx="3298825" cy="460375"/>
          </a:xfrm>
          <a:prstGeom prst="rect">
            <a:avLst/>
          </a:prstGeom>
          <a:noFill/>
        </p:spPr>
        <p:txBody>
          <a:bodyPr wrap="square" rtlCol="0" anchor="t">
            <a:spAutoFit/>
          </a:bodyPr>
          <a:lstStyle/>
          <a:p>
            <a:r>
              <a:rPr lang="zh-CN" altLang="en-US" sz="1200"/>
              <a:t>地域：中东部地区压力不减 西部地区舆情有蔓延之势</a:t>
            </a:r>
            <a:endParaRPr lang="zh-CN" altLang="en-US" sz="1200"/>
          </a:p>
        </p:txBody>
      </p:sp>
      <p:pic>
        <p:nvPicPr>
          <p:cNvPr id="111" name="图片 110"/>
          <p:cNvPicPr/>
          <p:nvPr/>
        </p:nvPicPr>
        <p:blipFill>
          <a:blip r:embed="rId2"/>
          <a:stretch>
            <a:fillRect/>
          </a:stretch>
        </p:blipFill>
        <p:spPr>
          <a:xfrm>
            <a:off x="35560" y="765175"/>
            <a:ext cx="2870835" cy="2840355"/>
          </a:xfrm>
          <a:prstGeom prst="rect">
            <a:avLst/>
          </a:prstGeom>
          <a:noFill/>
          <a:ln w="9525">
            <a:noFill/>
          </a:ln>
        </p:spPr>
      </p:pic>
      <p:sp>
        <p:nvSpPr>
          <p:cNvPr id="7" name="文本框 6"/>
          <p:cNvSpPr txBox="1"/>
          <p:nvPr/>
        </p:nvSpPr>
        <p:spPr>
          <a:xfrm>
            <a:off x="81915" y="3573145"/>
            <a:ext cx="2540000" cy="460375"/>
          </a:xfrm>
          <a:prstGeom prst="rect">
            <a:avLst/>
          </a:prstGeom>
          <a:noFill/>
        </p:spPr>
        <p:txBody>
          <a:bodyPr wrap="square" rtlCol="0" anchor="t">
            <a:spAutoFit/>
          </a:bodyPr>
          <a:lstStyle/>
          <a:p>
            <a:r>
              <a:rPr lang="zh-CN" altLang="en-US" sz="1200"/>
              <a:t>爆发时长：舆情发酵节奏整体较快 旧案复燃比重升高</a:t>
            </a:r>
            <a:endParaRPr lang="zh-CN" altLang="en-US" sz="1200"/>
          </a:p>
        </p:txBody>
      </p:sp>
      <p:pic>
        <p:nvPicPr>
          <p:cNvPr id="112" name="图片 111"/>
          <p:cNvPicPr/>
          <p:nvPr/>
        </p:nvPicPr>
        <p:blipFill>
          <a:blip r:embed="rId3"/>
          <a:stretch>
            <a:fillRect/>
          </a:stretch>
        </p:blipFill>
        <p:spPr>
          <a:xfrm>
            <a:off x="35560" y="3933190"/>
            <a:ext cx="2865120" cy="2570480"/>
          </a:xfrm>
          <a:prstGeom prst="rect">
            <a:avLst/>
          </a:prstGeom>
          <a:noFill/>
          <a:ln w="9525">
            <a:noFill/>
          </a:ln>
        </p:spPr>
      </p:pic>
      <p:sp>
        <p:nvSpPr>
          <p:cNvPr id="8" name="文本框 7"/>
          <p:cNvSpPr txBox="1"/>
          <p:nvPr/>
        </p:nvSpPr>
        <p:spPr>
          <a:xfrm>
            <a:off x="81915" y="6452870"/>
            <a:ext cx="2540000" cy="460375"/>
          </a:xfrm>
          <a:prstGeom prst="rect">
            <a:avLst/>
          </a:prstGeom>
          <a:noFill/>
        </p:spPr>
        <p:txBody>
          <a:bodyPr wrap="square" rtlCol="0" anchor="t">
            <a:spAutoFit/>
          </a:bodyPr>
          <a:lstStyle/>
          <a:p>
            <a:r>
              <a:rPr lang="zh-CN" altLang="en-US" sz="1200"/>
              <a:t>起因：恶性刑事案件敏感度高 离婚类民事纠纷舆情风险大</a:t>
            </a:r>
            <a:endParaRPr lang="zh-CN" altLang="en-US" sz="1200"/>
          </a:p>
        </p:txBody>
      </p:sp>
      <p:pic>
        <p:nvPicPr>
          <p:cNvPr id="113" name="图片 112"/>
          <p:cNvPicPr/>
          <p:nvPr/>
        </p:nvPicPr>
        <p:blipFill>
          <a:blip r:embed="rId4"/>
          <a:stretch>
            <a:fillRect/>
          </a:stretch>
        </p:blipFill>
        <p:spPr>
          <a:xfrm>
            <a:off x="2987675" y="4673600"/>
            <a:ext cx="3142615" cy="2197100"/>
          </a:xfrm>
          <a:prstGeom prst="rect">
            <a:avLst/>
          </a:prstGeom>
          <a:noFill/>
          <a:ln w="9525">
            <a:noFill/>
          </a:ln>
        </p:spPr>
      </p:pic>
      <p:pic>
        <p:nvPicPr>
          <p:cNvPr id="114" name="图片 113"/>
          <p:cNvPicPr/>
          <p:nvPr/>
        </p:nvPicPr>
        <p:blipFill>
          <a:blip r:embed="rId5"/>
          <a:stretch>
            <a:fillRect/>
          </a:stretch>
        </p:blipFill>
        <p:spPr>
          <a:xfrm>
            <a:off x="6197600" y="3326130"/>
            <a:ext cx="3028950" cy="3054985"/>
          </a:xfrm>
          <a:prstGeom prst="rect">
            <a:avLst/>
          </a:prstGeom>
          <a:noFill/>
          <a:ln w="9525">
            <a:noFill/>
          </a:ln>
        </p:spPr>
      </p:pic>
      <p:sp>
        <p:nvSpPr>
          <p:cNvPr id="9" name="文本框 8"/>
          <p:cNvSpPr txBox="1"/>
          <p:nvPr/>
        </p:nvSpPr>
        <p:spPr>
          <a:xfrm>
            <a:off x="6268085" y="6381115"/>
            <a:ext cx="2907665" cy="460375"/>
          </a:xfrm>
          <a:prstGeom prst="rect">
            <a:avLst/>
          </a:prstGeom>
          <a:solidFill>
            <a:schemeClr val="bg1"/>
          </a:solidFill>
        </p:spPr>
        <p:txBody>
          <a:bodyPr wrap="square" rtlCol="0" anchor="t">
            <a:spAutoFit/>
          </a:bodyPr>
          <a:lstStyle/>
          <a:p>
            <a:r>
              <a:rPr lang="zh-CN" altLang="en-US" sz="1200"/>
              <a:t>舆情复杂性加剧 政法机关舆情回应率持续处于较高水平</a:t>
            </a:r>
            <a:endParaRPr lang="zh-CN" altLang="en-US" sz="1200"/>
          </a:p>
        </p:txBody>
      </p:sp>
      <p:pic>
        <p:nvPicPr>
          <p:cNvPr id="115" name="图片 114"/>
          <p:cNvPicPr/>
          <p:nvPr/>
        </p:nvPicPr>
        <p:blipFill>
          <a:blip r:embed="rId6"/>
          <a:stretch>
            <a:fillRect/>
          </a:stretch>
        </p:blipFill>
        <p:spPr>
          <a:xfrm>
            <a:off x="6293485" y="0"/>
            <a:ext cx="2880995" cy="2880995"/>
          </a:xfrm>
          <a:prstGeom prst="rect">
            <a:avLst/>
          </a:prstGeom>
          <a:noFill/>
          <a:ln w="9525">
            <a:noFill/>
          </a:ln>
        </p:spPr>
      </p:pic>
      <p:sp>
        <p:nvSpPr>
          <p:cNvPr id="10" name="文本框 9"/>
          <p:cNvSpPr txBox="1"/>
          <p:nvPr/>
        </p:nvSpPr>
        <p:spPr>
          <a:xfrm>
            <a:off x="6372225" y="2865755"/>
            <a:ext cx="2668270" cy="460375"/>
          </a:xfrm>
          <a:prstGeom prst="rect">
            <a:avLst/>
          </a:prstGeom>
          <a:noFill/>
        </p:spPr>
        <p:txBody>
          <a:bodyPr wrap="square" rtlCol="0" anchor="t">
            <a:spAutoFit/>
          </a:bodyPr>
          <a:lstStyle/>
          <a:p>
            <a:r>
              <a:rPr lang="zh-CN" altLang="en-US" sz="1200"/>
              <a:t>追求回应速度和回应效果相统一 两微平台为舆情应对主要阵地</a:t>
            </a:r>
            <a:endParaRPr lang="zh-CN" altLang="en-US" sz="1200"/>
          </a:p>
        </p:txBody>
      </p:sp>
    </p:spTree>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标题 381953"/>
          <p:cNvSpPr>
            <a:spLocks noGrp="1"/>
          </p:cNvSpPr>
          <p:nvPr>
            <p:ph type="title"/>
          </p:nvPr>
        </p:nvSpPr>
        <p:spPr/>
        <p:txBody>
          <a:bodyPr anchor="ctr" anchorCtr="0">
            <a:normAutofit/>
          </a:bodyPr>
          <a:lstStyle/>
          <a:p>
            <a:pPr>
              <a:lnSpc>
                <a:spcPct val="120000"/>
              </a:lnSpc>
            </a:pPr>
            <a:r>
              <a:rPr lang="zh-CN" altLang="en-US" b="1" dirty="0">
                <a:sym typeface="+mn-ea"/>
              </a:rPr>
              <a:t>马斯洛需求层次理论</a:t>
            </a:r>
            <a:endParaRPr lang="zh-CN" altLang="en-US" b="1" dirty="0"/>
          </a:p>
        </p:txBody>
      </p:sp>
      <p:grpSp>
        <p:nvGrpSpPr>
          <p:cNvPr id="4" name="组合 3"/>
          <p:cNvGrpSpPr/>
          <p:nvPr/>
        </p:nvGrpSpPr>
        <p:grpSpPr>
          <a:xfrm>
            <a:off x="1334770" y="1758315"/>
            <a:ext cx="6727825" cy="3761740"/>
            <a:chOff x="1650" y="2430"/>
            <a:chExt cx="10000" cy="5240"/>
          </a:xfrm>
        </p:grpSpPr>
        <p:pic>
          <p:nvPicPr>
            <p:cNvPr id="8" name="图片 7" descr="timg (3)"/>
            <p:cNvPicPr>
              <a:picLocks noChangeAspect="1"/>
            </p:cNvPicPr>
            <p:nvPr/>
          </p:nvPicPr>
          <p:blipFill>
            <a:blip r:embed="rId1"/>
            <a:srcRect r="17164"/>
            <a:stretch>
              <a:fillRect/>
            </a:stretch>
          </p:blipFill>
          <p:spPr>
            <a:xfrm>
              <a:off x="1650" y="2430"/>
              <a:ext cx="10000" cy="5240"/>
            </a:xfrm>
            <a:prstGeom prst="rect">
              <a:avLst/>
            </a:prstGeom>
          </p:spPr>
        </p:pic>
        <p:sp>
          <p:nvSpPr>
            <p:cNvPr id="2" name="文本框 1"/>
            <p:cNvSpPr txBox="1"/>
            <p:nvPr/>
          </p:nvSpPr>
          <p:spPr>
            <a:xfrm>
              <a:off x="7346" y="5721"/>
              <a:ext cx="1895" cy="384"/>
            </a:xfrm>
            <a:prstGeom prst="rect">
              <a:avLst/>
            </a:prstGeom>
            <a:solidFill>
              <a:srgbClr val="98FDB8"/>
            </a:solidFill>
          </p:spPr>
          <p:txBody>
            <a:bodyPr wrap="square" rtlCol="0">
              <a:spAutoFit/>
            </a:bodyPr>
            <a:lstStyle/>
            <a:p>
              <a:r>
                <a:rPr lang="zh-CN" altLang="en-US" sz="1200" b="1">
                  <a:solidFill>
                    <a:schemeClr val="bg1"/>
                  </a:solidFill>
                </a:rPr>
                <a:t>安全需要</a:t>
              </a:r>
              <a:endParaRPr lang="zh-CN" altLang="en-US" sz="1200" b="1">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Communication</a:t>
            </a:r>
            <a:endParaRPr lang="en-US" altLang="zh-CN" b="1" dirty="0"/>
          </a:p>
        </p:txBody>
      </p:sp>
      <p:sp>
        <p:nvSpPr>
          <p:cNvPr id="538627" name="文本占位符 538626"/>
          <p:cNvSpPr>
            <a:spLocks noGrp="1"/>
          </p:cNvSpPr>
          <p:nvPr>
            <p:ph type="body" idx="1"/>
          </p:nvPr>
        </p:nvSpPr>
        <p:spPr>
          <a:xfrm>
            <a:off x="467360" y="1003300"/>
            <a:ext cx="7378065" cy="1727200"/>
          </a:xfrm>
        </p:spPr>
        <p:txBody>
          <a:bodyPr/>
          <a:lstStyle/>
          <a:p>
            <a:pPr marL="0" indent="0">
              <a:lnSpc>
                <a:spcPct val="120000"/>
              </a:lnSpc>
              <a:buNone/>
            </a:pPr>
            <a:r>
              <a:rPr lang="zh-CN" altLang="en-US" b="1" dirty="0">
                <a:latin typeface="宋体" panose="02010600030101010101" pitchFamily="2" charset="-122"/>
              </a:rPr>
              <a:t>（一）沟通的含义</a:t>
            </a:r>
            <a:endParaRPr lang="zh-CN" altLang="en-US" b="1" dirty="0">
              <a:latin typeface="宋体" panose="02010600030101010101" pitchFamily="2" charset="-122"/>
            </a:endParaRPr>
          </a:p>
          <a:p>
            <a:pPr>
              <a:lnSpc>
                <a:spcPct val="120000"/>
              </a:lnSpc>
            </a:pPr>
            <a:r>
              <a:rPr lang="zh-CN" altLang="en-US" dirty="0">
                <a:latin typeface="宋体" panose="02010600030101010101" pitchFamily="2" charset="-122"/>
              </a:rPr>
              <a:t>指凭借一定符号载体，为了设定的目标，把信息、思想和情感在个人或群体间传递的过程。沟通的达成有三个要点：</a:t>
            </a:r>
            <a:endParaRPr lang="zh-CN" altLang="en-US" dirty="0">
              <a:latin typeface="宋体" panose="02010600030101010101" pitchFamily="2" charset="-122"/>
            </a:endParaRPr>
          </a:p>
          <a:p>
            <a:pPr lvl="1">
              <a:lnSpc>
                <a:spcPct val="120000"/>
              </a:lnSpc>
            </a:pPr>
            <a:r>
              <a:rPr lang="zh-CN" altLang="en-US" dirty="0">
                <a:latin typeface="宋体" panose="02010600030101010101" pitchFamily="2" charset="-122"/>
              </a:rPr>
              <a:t>沟通是意思的传递，要表达 ；沟通要被理解 ；沟通不是妥协。 </a:t>
            </a:r>
            <a:endParaRPr lang="en-US" altLang="zh-CN" sz="710">
              <a:latin typeface="宋体" panose="02010600030101010101" pitchFamily="2" charset="-122"/>
            </a:endParaRPr>
          </a:p>
        </p:txBody>
      </p:sp>
      <p:sp>
        <p:nvSpPr>
          <p:cNvPr id="539651" name="文本占位符 539650"/>
          <p:cNvSpPr>
            <a:spLocks noGrp="1"/>
          </p:cNvSpPr>
          <p:nvPr/>
        </p:nvSpPr>
        <p:spPr>
          <a:xfrm>
            <a:off x="396240" y="2874010"/>
            <a:ext cx="7886700" cy="24015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b="1" dirty="0">
                <a:latin typeface="宋体" panose="02010600030101010101" pitchFamily="2" charset="-122"/>
              </a:rPr>
              <a:t>（二） 沟通过程</a:t>
            </a:r>
            <a:endParaRPr lang="zh-CN" altLang="en-US" b="1" dirty="0">
              <a:latin typeface="宋体" panose="02010600030101010101" pitchFamily="2" charset="-122"/>
            </a:endParaRPr>
          </a:p>
          <a:p>
            <a:pPr>
              <a:lnSpc>
                <a:spcPct val="120000"/>
              </a:lnSpc>
            </a:pPr>
            <a:r>
              <a:rPr lang="zh-CN" altLang="en-US" dirty="0">
                <a:latin typeface="宋体" panose="02010600030101010101" pitchFamily="2" charset="-122"/>
              </a:rPr>
              <a:t>沟通过程要有</a:t>
            </a:r>
            <a:r>
              <a:rPr lang="zh-CN" altLang="en-US" dirty="0">
                <a:solidFill>
                  <a:srgbClr val="FF0000"/>
                </a:solidFill>
                <a:latin typeface="宋体" panose="02010600030101010101" pitchFamily="2" charset="-122"/>
              </a:rPr>
              <a:t>两个主体</a:t>
            </a:r>
            <a:r>
              <a:rPr lang="zh-CN" altLang="en-US" dirty="0">
                <a:latin typeface="宋体" panose="02010600030101010101" pitchFamily="2" charset="-122"/>
              </a:rPr>
              <a:t>：信息源（发送者）和接受者。</a:t>
            </a:r>
            <a:endParaRPr lang="zh-CN" altLang="en-US" dirty="0">
              <a:latin typeface="宋体" panose="02010600030101010101" pitchFamily="2" charset="-122"/>
            </a:endParaRPr>
          </a:p>
          <a:p>
            <a:pPr>
              <a:lnSpc>
                <a:spcPct val="120000"/>
              </a:lnSpc>
            </a:pPr>
            <a:r>
              <a:rPr lang="zh-CN" altLang="en-US" dirty="0">
                <a:latin typeface="宋体" panose="02010600030101010101" pitchFamily="2" charset="-122"/>
              </a:rPr>
              <a:t>信息要被传递，首先要进行</a:t>
            </a:r>
            <a:r>
              <a:rPr lang="zh-CN" altLang="en-US" dirty="0">
                <a:solidFill>
                  <a:srgbClr val="FF0000"/>
                </a:solidFill>
                <a:latin typeface="宋体" panose="02010600030101010101" pitchFamily="2" charset="-122"/>
              </a:rPr>
              <a:t>编码</a:t>
            </a:r>
            <a:r>
              <a:rPr lang="zh-CN" altLang="en-US" dirty="0">
                <a:latin typeface="宋体" panose="02010600030101010101" pitchFamily="2" charset="-122"/>
              </a:rPr>
              <a:t>转化为</a:t>
            </a:r>
            <a:r>
              <a:rPr lang="zh-CN" altLang="en-US" dirty="0">
                <a:solidFill>
                  <a:srgbClr val="FF0000"/>
                </a:solidFill>
                <a:latin typeface="宋体" panose="02010600030101010101" pitchFamily="2" charset="-122"/>
              </a:rPr>
              <a:t>信号</a:t>
            </a:r>
            <a:r>
              <a:rPr lang="zh-CN" altLang="en-US" dirty="0">
                <a:latin typeface="宋体" panose="02010600030101010101" pitchFamily="2" charset="-122"/>
              </a:rPr>
              <a:t>形式，然后通过</a:t>
            </a:r>
            <a:r>
              <a:rPr lang="zh-CN" altLang="en-US" dirty="0">
                <a:solidFill>
                  <a:srgbClr val="FF0000"/>
                </a:solidFill>
                <a:latin typeface="宋体" panose="02010600030101010101" pitchFamily="2" charset="-122"/>
              </a:rPr>
              <a:t>媒介物（通道）</a:t>
            </a:r>
            <a:r>
              <a:rPr lang="zh-CN" altLang="en-US" dirty="0">
                <a:latin typeface="宋体" panose="02010600030101010101" pitchFamily="2" charset="-122"/>
              </a:rPr>
              <a:t>传送至接受者，由接受者将收到的信息通过</a:t>
            </a:r>
            <a:r>
              <a:rPr lang="zh-CN" altLang="en-US" dirty="0">
                <a:solidFill>
                  <a:srgbClr val="FF0000"/>
                </a:solidFill>
                <a:latin typeface="宋体" panose="02010600030101010101" pitchFamily="2" charset="-122"/>
              </a:rPr>
              <a:t>解码</a:t>
            </a:r>
            <a:r>
              <a:rPr lang="zh-CN" altLang="en-US" dirty="0">
                <a:latin typeface="宋体" panose="02010600030101010101" pitchFamily="2" charset="-122"/>
              </a:rPr>
              <a:t>转译回来。</a:t>
            </a:r>
            <a:endParaRPr lang="zh-CN" altLang="en-US" sz="830" dirty="0">
              <a:latin typeface="宋体" panose="02010600030101010101" pitchFamily="2" charset="-122"/>
            </a:endParaRPr>
          </a:p>
        </p:txBody>
      </p:sp>
      <p:pic>
        <p:nvPicPr>
          <p:cNvPr id="540676" name="图片 540675"/>
          <p:cNvPicPr>
            <a:picLocks noChangeAspect="1"/>
          </p:cNvPicPr>
          <p:nvPr/>
        </p:nvPicPr>
        <p:blipFill>
          <a:blip r:embed="rId1"/>
          <a:stretch>
            <a:fillRect/>
          </a:stretch>
        </p:blipFill>
        <p:spPr>
          <a:xfrm>
            <a:off x="27305" y="5084445"/>
            <a:ext cx="8374380" cy="1889760"/>
          </a:xfrm>
          <a:prstGeom prst="rect">
            <a:avLst/>
          </a:prstGeom>
          <a:noFill/>
          <a:ln w="9525">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文本占位符 560129"/>
          <p:cNvSpPr>
            <a:spLocks noGrp="1"/>
          </p:cNvSpPr>
          <p:nvPr>
            <p:ph type="body" idx="1"/>
          </p:nvPr>
        </p:nvSpPr>
        <p:spPr>
          <a:xfrm>
            <a:off x="755015" y="2203450"/>
            <a:ext cx="7038340" cy="4077970"/>
          </a:xfrm>
        </p:spPr>
        <p:txBody>
          <a:bodyPr/>
          <a:lstStyle/>
          <a:p>
            <a:pPr>
              <a:lnSpc>
                <a:spcPct val="120000"/>
              </a:lnSpc>
            </a:pPr>
            <a:r>
              <a:rPr lang="zh-CN" altLang="en-US" dirty="0">
                <a:latin typeface="宋体" panose="02010600030101010101" pitchFamily="2" charset="-122"/>
              </a:rPr>
              <a:t>具体表现为以下方式：</a:t>
            </a:r>
            <a:endParaRPr lang="zh-CN" altLang="en-US"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1 </a:t>
            </a:r>
            <a:r>
              <a:rPr lang="zh-CN" altLang="en-US" sz="2000" dirty="0">
                <a:latin typeface="宋体" panose="02010600030101010101" pitchFamily="2" charset="-122"/>
              </a:rPr>
              <a:t>地位影响  单向</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2 </a:t>
            </a:r>
            <a:r>
              <a:rPr lang="zh-CN" altLang="en-US" sz="2000" dirty="0">
                <a:latin typeface="宋体" panose="02010600030101010101" pitchFamily="2" charset="-122"/>
              </a:rPr>
              <a:t>语义问题  编码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3 </a:t>
            </a:r>
            <a:r>
              <a:rPr lang="zh-CN" altLang="en-US" sz="2000" dirty="0">
                <a:latin typeface="宋体" panose="02010600030101010101" pitchFamily="2" charset="-122"/>
              </a:rPr>
              <a:t>感觉失真  解码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4 </a:t>
            </a:r>
            <a:r>
              <a:rPr lang="zh-CN" altLang="en-US" sz="2000" dirty="0">
                <a:latin typeface="宋体" panose="02010600030101010101" pitchFamily="2" charset="-122"/>
              </a:rPr>
              <a:t>文化差异  编码解码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5 </a:t>
            </a:r>
            <a:r>
              <a:rPr lang="zh-CN" altLang="en-US" sz="2000" dirty="0">
                <a:latin typeface="宋体" panose="02010600030101010101" pitchFamily="2" charset="-122"/>
              </a:rPr>
              <a:t>环境混乱  话语权</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6 </a:t>
            </a:r>
            <a:r>
              <a:rPr lang="zh-CN" altLang="en-US" sz="2000" dirty="0">
                <a:latin typeface="宋体" panose="02010600030101010101" pitchFamily="2" charset="-122"/>
              </a:rPr>
              <a:t>选择了不恰当的信息渠道</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7 </a:t>
            </a:r>
            <a:r>
              <a:rPr lang="zh-CN" altLang="en-US" sz="2000" dirty="0">
                <a:latin typeface="宋体" panose="02010600030101010101" pitchFamily="2" charset="-122"/>
              </a:rPr>
              <a:t>无反馈</a:t>
            </a:r>
            <a:endParaRPr lang="zh-CN" altLang="en-US" sz="810" dirty="0">
              <a:latin typeface="宋体" panose="02010600030101010101" pitchFamily="2" charset="-122"/>
            </a:endParaRPr>
          </a:p>
          <a:p>
            <a:pPr marL="0" indent="0">
              <a:lnSpc>
                <a:spcPct val="120000"/>
              </a:lnSpc>
              <a:buNone/>
            </a:pPr>
            <a:endParaRPr lang="zh-CN" altLang="en-US" sz="1475" b="1" dirty="0">
              <a:solidFill>
                <a:srgbClr val="FF0000"/>
              </a:solidFill>
            </a:endParaRPr>
          </a:p>
          <a:p>
            <a:pPr>
              <a:lnSpc>
                <a:spcPct val="120000"/>
              </a:lnSpc>
            </a:pPr>
            <a:endParaRPr lang="zh-CN" altLang="en-US" sz="1475" b="1" dirty="0">
              <a:latin typeface="宋体" panose="02010600030101010101" pitchFamily="2" charset="-122"/>
            </a:endParaRPr>
          </a:p>
        </p:txBody>
      </p:sp>
      <p:sp>
        <p:nvSpPr>
          <p:cNvPr id="2" name="文本框 1"/>
          <p:cNvSpPr txBox="1"/>
          <p:nvPr/>
        </p:nvSpPr>
        <p:spPr>
          <a:xfrm>
            <a:off x="468630" y="1195705"/>
            <a:ext cx="4958080" cy="878205"/>
          </a:xfrm>
          <a:prstGeom prst="rect">
            <a:avLst/>
          </a:prstGeom>
          <a:noFill/>
        </p:spPr>
        <p:txBody>
          <a:bodyPr wrap="none" rtlCol="0" anchor="t">
            <a:spAutoFit/>
          </a:bodyPr>
          <a:lstStyle/>
          <a:p>
            <a:pPr lvl="1" algn="l" defTabSz="685800" eaLnBrk="1" fontAlgn="auto" hangingPunct="1">
              <a:lnSpc>
                <a:spcPct val="120000"/>
              </a:lnSpc>
              <a:spcBef>
                <a:spcPts val="375"/>
              </a:spcBef>
              <a:buClrTx/>
              <a:buSzTx/>
              <a:buFont typeface="Arial" panose="020B0604020202020204" pitchFamily="34" charset="0"/>
            </a:pPr>
            <a:r>
              <a:rPr lang="zh-CN" altLang="en-US" sz="2000" dirty="0">
                <a:latin typeface="宋体" panose="02010600030101010101" pitchFamily="2" charset="-122"/>
                <a:ea typeface="+mn-ea"/>
                <a:sym typeface="+mn-ea"/>
              </a:rPr>
              <a:t>影响信息沟通的障碍可以概括为三类：</a:t>
            </a:r>
            <a:endParaRPr lang="zh-CN" altLang="en-US" sz="2000" dirty="0">
              <a:latin typeface="宋体" panose="02010600030101010101" pitchFamily="2" charset="-122"/>
              <a:ea typeface="+mn-ea"/>
              <a:sym typeface="+mn-ea"/>
            </a:endParaRPr>
          </a:p>
          <a:p>
            <a:pPr lvl="1" algn="l" defTabSz="685800" eaLnBrk="1" fontAlgn="auto" hangingPunct="1">
              <a:lnSpc>
                <a:spcPct val="120000"/>
              </a:lnSpc>
              <a:spcBef>
                <a:spcPts val="375"/>
              </a:spcBef>
              <a:buClrTx/>
              <a:buSzTx/>
              <a:buFont typeface="Arial" panose="020B0604020202020204" pitchFamily="34" charset="0"/>
            </a:pPr>
            <a:r>
              <a:rPr lang="zh-CN" altLang="en-US" sz="2000" dirty="0">
                <a:latin typeface="宋体" panose="02010600030101010101" pitchFamily="2" charset="-122"/>
                <a:ea typeface="+mn-ea"/>
                <a:sym typeface="+mn-ea"/>
              </a:rPr>
              <a:t>接收障碍；理解障碍；接受障碍</a:t>
            </a:r>
            <a:endParaRPr lang="zh-CN" altLang="en-US" sz="2000" dirty="0">
              <a:latin typeface="宋体" panose="02010600030101010101" pitchFamily="2" charset="-122"/>
              <a:ea typeface="+mn-ea"/>
              <a:sym typeface="+mn-ea"/>
            </a:endParaRPr>
          </a:p>
        </p:txBody>
      </p:sp>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文本占位符 545793"/>
          <p:cNvSpPr>
            <a:spLocks noGrp="1"/>
          </p:cNvSpPr>
          <p:nvPr>
            <p:ph type="body" idx="1"/>
          </p:nvPr>
        </p:nvSpPr>
        <p:spPr>
          <a:xfrm>
            <a:off x="395605" y="980440"/>
            <a:ext cx="8261350" cy="3654425"/>
          </a:xfrm>
        </p:spPr>
        <p:txBody>
          <a:bodyPr>
            <a:noAutofit/>
          </a:bodyPr>
          <a:lstStyle/>
          <a:p>
            <a:pPr marL="0" indent="0">
              <a:lnSpc>
                <a:spcPct val="120000"/>
              </a:lnSpc>
              <a:buNone/>
            </a:pPr>
            <a:r>
              <a:rPr lang="zh-CN" altLang="en-US" sz="2000" dirty="0">
                <a:latin typeface="宋体" panose="02010600030101010101" pitchFamily="2" charset="-122"/>
              </a:rPr>
              <a:t>语言沟通：是利用语言、文字、图画、表格等形式进行，可细分为书面沟通和口头沟通。</a:t>
            </a:r>
            <a:endParaRPr lang="zh-CN" altLang="en-US" sz="2000" dirty="0">
              <a:latin typeface="宋体" panose="02010600030101010101" pitchFamily="2" charset="-122"/>
            </a:endParaRPr>
          </a:p>
          <a:p>
            <a:pPr marL="0" indent="0">
              <a:lnSpc>
                <a:spcPct val="120000"/>
              </a:lnSpc>
              <a:buNone/>
            </a:pPr>
            <a:r>
              <a:rPr lang="en-US" altLang="zh-CN" sz="2000" b="1">
                <a:solidFill>
                  <a:srgbClr val="C00000"/>
                </a:solidFill>
                <a:latin typeface="宋体" panose="02010600030101010101" pitchFamily="2" charset="-122"/>
              </a:rPr>
              <a:t>1</a:t>
            </a:r>
            <a:r>
              <a:rPr lang="zh-CN" altLang="en-US" sz="2000" b="1" dirty="0">
                <a:solidFill>
                  <a:srgbClr val="C00000"/>
                </a:solidFill>
                <a:latin typeface="宋体" panose="02010600030101010101" pitchFamily="2" charset="-122"/>
              </a:rPr>
              <a:t>）口头方式</a:t>
            </a:r>
            <a:endParaRPr lang="zh-CN" altLang="en-US" sz="2000" b="1" dirty="0">
              <a:solidFill>
                <a:srgbClr val="C00000"/>
              </a:solidFill>
              <a:latin typeface="宋体" panose="02010600030101010101" pitchFamily="2" charset="-122"/>
            </a:endParaRPr>
          </a:p>
          <a:p>
            <a:pPr>
              <a:lnSpc>
                <a:spcPct val="120000"/>
              </a:lnSpc>
            </a:pPr>
            <a:r>
              <a:rPr lang="zh-CN" altLang="en-US" sz="2000" dirty="0">
                <a:latin typeface="宋体" panose="02010600030101010101" pitchFamily="2" charset="-122"/>
              </a:rPr>
              <a:t>优点是快速传递和快速反馈；缺点是信息经多人传递之后，可能会失真。</a:t>
            </a:r>
            <a:endParaRPr lang="zh-CN" altLang="en-US" sz="2000" dirty="0">
              <a:latin typeface="宋体" panose="02010600030101010101" pitchFamily="2" charset="-122"/>
            </a:endParaRPr>
          </a:p>
          <a:p>
            <a:pPr marL="0" indent="0">
              <a:lnSpc>
                <a:spcPct val="120000"/>
              </a:lnSpc>
              <a:buNone/>
            </a:pPr>
            <a:r>
              <a:rPr lang="en-US" altLang="zh-CN" sz="2000" b="1">
                <a:solidFill>
                  <a:srgbClr val="C00000"/>
                </a:solidFill>
                <a:latin typeface="宋体" panose="02010600030101010101" pitchFamily="2" charset="-122"/>
                <a:sym typeface="+mn-ea"/>
              </a:rPr>
              <a:t>2</a:t>
            </a:r>
            <a:r>
              <a:rPr lang="zh-CN" altLang="en-US" sz="2000" b="1" dirty="0">
                <a:solidFill>
                  <a:srgbClr val="C00000"/>
                </a:solidFill>
                <a:latin typeface="宋体" panose="02010600030101010101" pitchFamily="2" charset="-122"/>
                <a:sym typeface="+mn-ea"/>
              </a:rPr>
              <a:t>）书面沟通</a:t>
            </a:r>
            <a:r>
              <a:rPr lang="zh-CN" altLang="en-US" sz="2000" dirty="0">
                <a:latin typeface="宋体" panose="02010600030101010101" pitchFamily="2" charset="-122"/>
                <a:sym typeface="+mn-ea"/>
              </a:rPr>
              <a:t>是指用书面形式所进行的信息结构和交流。</a:t>
            </a:r>
            <a:endParaRPr lang="zh-CN" altLang="en-US" sz="2000" dirty="0">
              <a:latin typeface="宋体" panose="02010600030101010101" pitchFamily="2" charset="-122"/>
            </a:endParaRPr>
          </a:p>
          <a:p>
            <a:pPr>
              <a:lnSpc>
                <a:spcPct val="120000"/>
              </a:lnSpc>
            </a:pPr>
            <a:r>
              <a:rPr lang="zh-CN" altLang="en-US" sz="2000" dirty="0">
                <a:latin typeface="宋体" panose="02010600030101010101" pitchFamily="2" charset="-122"/>
                <a:sym typeface="+mn-ea"/>
              </a:rPr>
              <a:t>优点：具有持久、有形、可以核实、不易篡改、法律防护依据。</a:t>
            </a:r>
            <a:endParaRPr lang="zh-CN" altLang="en-US" sz="2000" dirty="0">
              <a:latin typeface="宋体" panose="02010600030101010101" pitchFamily="2" charset="-122"/>
            </a:endParaRPr>
          </a:p>
          <a:p>
            <a:pPr>
              <a:lnSpc>
                <a:spcPct val="120000"/>
              </a:lnSpc>
            </a:pPr>
            <a:r>
              <a:rPr lang="zh-CN" altLang="en-US" sz="2000" dirty="0">
                <a:latin typeface="宋体" panose="02010600030101010101" pitchFamily="2" charset="-122"/>
                <a:sym typeface="+mn-ea"/>
              </a:rPr>
              <a:t>缺点：耗费时间、不具备内在的反馈机制。</a:t>
            </a:r>
            <a:endParaRPr lang="zh-CN" altLang="en-US" sz="2000" dirty="0">
              <a:latin typeface="宋体" panose="02010600030101010101" pitchFamily="2" charset="-122"/>
              <a:sym typeface="+mn-ea"/>
            </a:endParaRPr>
          </a:p>
          <a:p>
            <a:pPr marL="0" indent="0">
              <a:lnSpc>
                <a:spcPct val="120000"/>
              </a:lnSpc>
              <a:buNone/>
            </a:pPr>
            <a:r>
              <a:rPr lang="en-US" altLang="zh-CN" sz="2000" b="1" dirty="0">
                <a:solidFill>
                  <a:srgbClr val="C00000"/>
                </a:solidFill>
                <a:latin typeface="宋体" panose="02010600030101010101" pitchFamily="2" charset="-122"/>
                <a:sym typeface="+mn-ea"/>
              </a:rPr>
              <a:t>3</a:t>
            </a:r>
            <a:r>
              <a:rPr lang="zh-CN" altLang="en-US" sz="2000" b="1" dirty="0">
                <a:solidFill>
                  <a:srgbClr val="C00000"/>
                </a:solidFill>
                <a:latin typeface="宋体" panose="02010600030101010101" pitchFamily="2" charset="-122"/>
                <a:sym typeface="+mn-ea"/>
              </a:rPr>
              <a:t>）电子媒介</a:t>
            </a:r>
            <a:r>
              <a:rPr lang="en-US" altLang="zh-CN" sz="2000">
                <a:latin typeface="宋体" panose="02010600030101010101" pitchFamily="2" charset="-122"/>
                <a:sym typeface="+mn-ea"/>
              </a:rPr>
              <a:t>.</a:t>
            </a:r>
            <a:endParaRPr lang="en-US" altLang="zh-CN" sz="2000">
              <a:latin typeface="宋体" panose="02010600030101010101" pitchFamily="2" charset="-122"/>
            </a:endParaRPr>
          </a:p>
          <a:p>
            <a:pPr>
              <a:lnSpc>
                <a:spcPct val="120000"/>
              </a:lnSpc>
            </a:pPr>
            <a:r>
              <a:rPr lang="zh-CN" altLang="en-US" sz="2000" dirty="0">
                <a:latin typeface="宋体" panose="02010600030101010101" pitchFamily="2" charset="-122"/>
                <a:sym typeface="+mn-ea"/>
              </a:rPr>
              <a:t>优点：因为电子媒介具有快速、方便、低成本、同步传递的。</a:t>
            </a:r>
            <a:endParaRPr lang="en-US" altLang="zh-CN" sz="2000">
              <a:latin typeface="宋体" panose="02010600030101010101" pitchFamily="2" charset="-122"/>
            </a:endParaRPr>
          </a:p>
          <a:p>
            <a:pPr>
              <a:lnSpc>
                <a:spcPct val="120000"/>
              </a:lnSpc>
            </a:pPr>
            <a:r>
              <a:rPr lang="zh-CN" altLang="en-US" sz="2000" dirty="0">
                <a:latin typeface="宋体" panose="02010600030101010101" pitchFamily="2" charset="-122"/>
                <a:sym typeface="+mn-ea"/>
              </a:rPr>
              <a:t>缺点：它的保密性差，容易受到病毒和黑客的攻击，导致信息丢失、信息被窃取或篡改的现象。</a:t>
            </a:r>
            <a:endParaRPr lang="zh-CN" altLang="en-US" sz="2000" dirty="0"/>
          </a:p>
          <a:p>
            <a:pPr>
              <a:lnSpc>
                <a:spcPct val="120000"/>
              </a:lnSpc>
            </a:pPr>
            <a:endParaRPr lang="zh-CN" altLang="en-US" sz="2000" dirty="0">
              <a:latin typeface="宋体" panose="02010600030101010101" pitchFamily="2" charset="-122"/>
            </a:endParaRPr>
          </a:p>
          <a:p>
            <a:pPr>
              <a:lnSpc>
                <a:spcPct val="120000"/>
              </a:lnSpc>
            </a:pPr>
            <a:endParaRPr lang="zh-CN" altLang="en-US" sz="2000" dirty="0">
              <a:solidFill>
                <a:srgbClr val="FF0000"/>
              </a:solidFill>
              <a:latin typeface="宋体" panose="02010600030101010101" pitchFamily="2" charset="-122"/>
            </a:endParaRPr>
          </a:p>
          <a:p>
            <a:pPr>
              <a:lnSpc>
                <a:spcPct val="120000"/>
              </a:lnSpc>
            </a:pPr>
            <a:endParaRPr lang="zh-CN" altLang="en-US" sz="1100" dirty="0">
              <a:solidFill>
                <a:srgbClr val="FF0000"/>
              </a:solidFill>
              <a:latin typeface="宋体" panose="02010600030101010101" pitchFamily="2" charset="-122"/>
            </a:endParaRPr>
          </a:p>
        </p:txBody>
      </p:sp>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文本占位符 561153"/>
          <p:cNvSpPr>
            <a:spLocks noGrp="1"/>
          </p:cNvSpPr>
          <p:nvPr>
            <p:ph type="body" idx="1"/>
          </p:nvPr>
        </p:nvSpPr>
        <p:spPr>
          <a:xfrm>
            <a:off x="1041400" y="1988185"/>
            <a:ext cx="5114290" cy="3912870"/>
          </a:xfrm>
        </p:spPr>
        <p:txBody>
          <a:bodyPr/>
          <a:lstStyle/>
          <a:p>
            <a:pPr marL="0" indent="0">
              <a:lnSpc>
                <a:spcPct val="120000"/>
              </a:lnSpc>
              <a:buNone/>
            </a:pPr>
            <a:endParaRPr lang="zh-CN" altLang="en-US" b="1" dirty="0">
              <a:latin typeface="宋体" panose="02010600030101010101" pitchFamily="2" charset="-122"/>
            </a:endParaRPr>
          </a:p>
          <a:p>
            <a:pPr marL="0" indent="0">
              <a:lnSpc>
                <a:spcPct val="120000"/>
              </a:lnSpc>
              <a:buNone/>
            </a:pPr>
            <a:r>
              <a:rPr lang="zh-CN" altLang="en-US" b="1" dirty="0">
                <a:latin typeface="宋体" panose="02010600030101010101" pitchFamily="2" charset="-122"/>
              </a:rPr>
              <a:t>（一）信息发送者 </a:t>
            </a:r>
            <a:r>
              <a:rPr lang="zh-CN" altLang="en-US" sz="925" b="1" dirty="0">
                <a:latin typeface="宋体" panose="02010600030101010101" pitchFamily="2" charset="-122"/>
              </a:rPr>
              <a:t>达意</a:t>
            </a:r>
            <a:endParaRPr lang="zh-CN" altLang="en-US" sz="925" b="1" dirty="0">
              <a:latin typeface="宋体" panose="02010600030101010101" pitchFamily="2" charset="-122"/>
            </a:endParaRPr>
          </a:p>
          <a:p>
            <a:pPr marL="0" indent="0">
              <a:lnSpc>
                <a:spcPct val="120000"/>
              </a:lnSpc>
              <a:buNone/>
            </a:pPr>
            <a:r>
              <a:rPr lang="en-US" altLang="zh-CN" b="1">
                <a:latin typeface="宋体" panose="02010600030101010101" pitchFamily="2" charset="-122"/>
              </a:rPr>
              <a:t>1 </a:t>
            </a:r>
            <a:r>
              <a:rPr lang="zh-CN" altLang="en-US" b="1" dirty="0">
                <a:latin typeface="宋体" panose="02010600030101010101" pitchFamily="2" charset="-122"/>
              </a:rPr>
              <a:t>明确沟通的目的；</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2 </a:t>
            </a:r>
            <a:r>
              <a:rPr lang="zh-CN" altLang="en-US" b="1" dirty="0">
                <a:latin typeface="宋体" panose="02010600030101010101" pitchFamily="2" charset="-122"/>
              </a:rPr>
              <a:t>系统思考，充分准备；</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3 </a:t>
            </a:r>
            <a:r>
              <a:rPr lang="zh-CN" altLang="en-US" b="1" dirty="0">
                <a:latin typeface="宋体" panose="02010600030101010101" pitchFamily="2" charset="-122"/>
              </a:rPr>
              <a:t>沟通要因人制宜；</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4 </a:t>
            </a:r>
            <a:r>
              <a:rPr lang="zh-CN" altLang="en-US" b="1" dirty="0">
                <a:latin typeface="宋体" panose="02010600030101010101" pitchFamily="2" charset="-122"/>
              </a:rPr>
              <a:t>前后言行一致。</a:t>
            </a:r>
            <a:endParaRPr lang="zh-CN" altLang="en-US" sz="830" b="1" dirty="0">
              <a:latin typeface="宋体" panose="02010600030101010101" pitchFamily="2" charset="-122"/>
            </a:endParaRPr>
          </a:p>
        </p:txBody>
      </p:sp>
      <p:sp>
        <p:nvSpPr>
          <p:cNvPr id="561155" name="标题 561154"/>
          <p:cNvSpPr>
            <a:spLocks noGrp="1"/>
          </p:cNvSpPr>
          <p:nvPr>
            <p:ph type="title"/>
          </p:nvPr>
        </p:nvSpPr>
        <p:spPr>
          <a:xfrm>
            <a:off x="899991" y="1340387"/>
            <a:ext cx="7696200" cy="844062"/>
          </a:xfrm>
        </p:spPr>
        <p:txBody>
          <a:bodyPr anchor="ctr" anchorCtr="0"/>
          <a:lstStyle/>
          <a:p>
            <a:pPr algn="ctr">
              <a:lnSpc>
                <a:spcPct val="120000"/>
              </a:lnSpc>
              <a:spcBef>
                <a:spcPts val="750"/>
              </a:spcBef>
              <a:buClrTx/>
              <a:buSzTx/>
              <a:buFont typeface="Arial" panose="020B0604020202020204" pitchFamily="34" charset="0"/>
            </a:pPr>
            <a:r>
              <a:rPr lang="zh-CN" altLang="en-US" sz="2800" b="1" dirty="0">
                <a:solidFill>
                  <a:srgbClr val="C00000"/>
                </a:solidFill>
                <a:latin typeface="宋体" panose="02010600030101010101" pitchFamily="2" charset="-122"/>
                <a:ea typeface="+mn-ea"/>
                <a:cs typeface="+mn-cs"/>
              </a:rPr>
              <a:t>如何进行有效的沟通</a:t>
            </a:r>
            <a:endParaRPr lang="zh-CN" altLang="en-US" sz="2800" b="1" dirty="0">
              <a:solidFill>
                <a:srgbClr val="C00000"/>
              </a:solidFill>
              <a:latin typeface="宋体" panose="02010600030101010101" pitchFamily="2" charset="-122"/>
              <a:ea typeface="+mn-ea"/>
              <a:cs typeface="+mn-cs"/>
            </a:endParaRPr>
          </a:p>
        </p:txBody>
      </p:sp>
      <p:sp>
        <p:nvSpPr>
          <p:cNvPr id="562178" name="文本占位符 562177"/>
          <p:cNvSpPr>
            <a:spLocks noGrp="1"/>
          </p:cNvSpPr>
          <p:nvPr/>
        </p:nvSpPr>
        <p:spPr>
          <a:xfrm>
            <a:off x="5074920" y="2418715"/>
            <a:ext cx="4163060" cy="32473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b="1" dirty="0">
                <a:latin typeface="宋体" panose="02010600030101010101" pitchFamily="2" charset="-122"/>
              </a:rPr>
              <a:t>（二）信息接收者 </a:t>
            </a:r>
            <a:r>
              <a:rPr lang="zh-CN" altLang="en-US" sz="925" b="1" dirty="0">
                <a:latin typeface="宋体" panose="02010600030101010101" pitchFamily="2" charset="-122"/>
              </a:rPr>
              <a:t>会意</a:t>
            </a:r>
            <a:endParaRPr lang="zh-CN" altLang="en-US" sz="925" b="1" dirty="0">
              <a:latin typeface="宋体" panose="02010600030101010101" pitchFamily="2" charset="-122"/>
            </a:endParaRPr>
          </a:p>
          <a:p>
            <a:pPr marL="0" indent="0">
              <a:lnSpc>
                <a:spcPct val="120000"/>
              </a:lnSpc>
              <a:buNone/>
            </a:pPr>
            <a:r>
              <a:rPr lang="en-US" altLang="zh-CN" b="1">
                <a:latin typeface="宋体" panose="02010600030101010101" pitchFamily="2" charset="-122"/>
              </a:rPr>
              <a:t>1 </a:t>
            </a:r>
            <a:r>
              <a:rPr lang="zh-CN" altLang="en-US" b="1" dirty="0">
                <a:latin typeface="宋体" panose="02010600030101010101" pitchFamily="2" charset="-122"/>
              </a:rPr>
              <a:t>积极倾听。</a:t>
            </a:r>
            <a:r>
              <a:rPr lang="zh-CN" altLang="en-US" sz="830" b="1" dirty="0">
                <a:latin typeface="宋体" panose="02010600030101010101" pitchFamily="2" charset="-122"/>
              </a:rPr>
              <a:t>亲子沟通</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2 </a:t>
            </a:r>
            <a:r>
              <a:rPr lang="zh-CN" altLang="en-US" b="1" dirty="0">
                <a:latin typeface="宋体" panose="02010600030101010101" pitchFamily="2" charset="-122"/>
              </a:rPr>
              <a:t>积极给予反馈。</a:t>
            </a:r>
            <a:r>
              <a:rPr lang="zh-CN" altLang="en-US" sz="830" b="1" dirty="0">
                <a:latin typeface="宋体" panose="02010600030101010101" pitchFamily="2" charset="-122"/>
              </a:rPr>
              <a:t>通知开会</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3 </a:t>
            </a:r>
            <a:r>
              <a:rPr lang="zh-CN" altLang="en-US" b="1" dirty="0">
                <a:latin typeface="宋体" panose="02010600030101010101" pitchFamily="2" charset="-122"/>
              </a:rPr>
              <a:t>注意非语言信息。</a:t>
            </a:r>
            <a:r>
              <a:rPr lang="zh-CN" altLang="en-US" sz="830" b="1" dirty="0">
                <a:latin typeface="宋体" panose="02010600030101010101" pitchFamily="2" charset="-122"/>
              </a:rPr>
              <a:t>面试微笑 握手 掉头</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4 </a:t>
            </a:r>
            <a:r>
              <a:rPr lang="zh-CN" altLang="en-US" b="1" dirty="0">
                <a:latin typeface="宋体" panose="02010600030101010101" pitchFamily="2" charset="-122"/>
              </a:rPr>
              <a:t>调整心态。</a:t>
            </a:r>
            <a:r>
              <a:rPr lang="zh-CN" altLang="en-US" sz="830" b="1" dirty="0">
                <a:latin typeface="宋体" panose="02010600030101010101" pitchFamily="2" charset="-122"/>
              </a:rPr>
              <a:t>低姿态  犹太人 求职还是被求？</a:t>
            </a:r>
            <a:endParaRPr lang="en-US" altLang="zh-CN" sz="830" b="1">
              <a:latin typeface="宋体" panose="02010600030101010101" pitchFamily="2" charset="-122"/>
            </a:endParaRPr>
          </a:p>
        </p:txBody>
      </p:sp>
      <p:sp>
        <p:nvSpPr>
          <p:cNvPr id="538626" name="标题 538625"/>
          <p:cNvSpPr>
            <a:spLocks noGrp="1"/>
          </p:cNvSpPr>
          <p:nvPr/>
        </p:nvSpPr>
        <p:spPr>
          <a:xfrm>
            <a:off x="611603" y="44450"/>
            <a:ext cx="7696200" cy="844062"/>
          </a:xfrm>
          <a:prstGeom prst="rect">
            <a:avLst/>
          </a:prstGeom>
        </p:spPr>
        <p:txBody>
          <a:bodyPr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normAutofit/>
          </a:bodyPr>
          <a:lstStyle/>
          <a:p>
            <a:r>
              <a:rPr lang="zh-CN" altLang="en-US" b="1" dirty="0">
                <a:sym typeface="+mn-ea"/>
              </a:rPr>
              <a:t>舆论的定义Public Opinion</a:t>
            </a:r>
            <a:endParaRPr lang="zh-CN" altLang="en-US" b="1" dirty="0">
              <a:sym typeface="+mn-ea"/>
            </a:endParaRPr>
          </a:p>
        </p:txBody>
      </p:sp>
      <p:sp>
        <p:nvSpPr>
          <p:cNvPr id="3" name="内容占位符 2"/>
          <p:cNvSpPr>
            <a:spLocks noGrp="1"/>
          </p:cNvSpPr>
          <p:nvPr>
            <p:ph idx="1"/>
          </p:nvPr>
        </p:nvSpPr>
        <p:spPr>
          <a:xfrm>
            <a:off x="628650" y="1196752"/>
            <a:ext cx="7886700" cy="4474845"/>
          </a:xfrm>
        </p:spPr>
        <p:txBody>
          <a:bodyPr>
            <a:normAutofit fontScale="92500" lnSpcReduction="20000"/>
          </a:bodyPr>
          <a:lstStyle/>
          <a:p>
            <a:pPr marL="0" indent="0">
              <a:lnSpc>
                <a:spcPct val="140000"/>
              </a:lnSpc>
              <a:buNone/>
            </a:pPr>
            <a:r>
              <a:rPr lang="zh-CN" altLang="en-US" b="1" dirty="0">
                <a:solidFill>
                  <a:srgbClr val="C00000"/>
                </a:solidFill>
              </a:rPr>
              <a:t>□</a:t>
            </a:r>
            <a:r>
              <a:rPr lang="en-US" altLang="zh-CN" b="1" dirty="0">
                <a:solidFill>
                  <a:srgbClr val="C00000"/>
                </a:solidFill>
              </a:rPr>
              <a:t> </a:t>
            </a:r>
            <a:r>
              <a:rPr lang="zh-CN" altLang="en-US" b="1" dirty="0">
                <a:solidFill>
                  <a:srgbClr val="C00000"/>
                </a:solidFill>
              </a:rPr>
              <a:t>定义特点</a:t>
            </a:r>
            <a:endParaRPr lang="zh-CN" altLang="en-US" b="1" dirty="0">
              <a:solidFill>
                <a:srgbClr val="C00000"/>
              </a:solidFill>
            </a:endParaRPr>
          </a:p>
          <a:p>
            <a:pPr marL="0" indent="0">
              <a:lnSpc>
                <a:spcPct val="140000"/>
              </a:lnSpc>
              <a:buNone/>
            </a:pPr>
            <a:r>
              <a:rPr lang="zh-CN" altLang="en-US" dirty="0"/>
              <a:t>    由于观察舆论的角度不同，关于舆论的定义有时差距较大：</a:t>
            </a:r>
            <a:endParaRPr lang="zh-CN" altLang="en-US" dirty="0"/>
          </a:p>
          <a:p>
            <a:pPr lvl="1">
              <a:lnSpc>
                <a:spcPct val="140000"/>
              </a:lnSpc>
            </a:pPr>
            <a:r>
              <a:rPr lang="zh-CN" altLang="en-US" dirty="0"/>
              <a:t>政治学和历史学的定义着重点在于舆论对于决策的影响方面</a:t>
            </a:r>
            <a:endParaRPr lang="zh-CN" altLang="en-US" dirty="0"/>
          </a:p>
          <a:p>
            <a:pPr lvl="1">
              <a:lnSpc>
                <a:spcPct val="140000"/>
              </a:lnSpc>
            </a:pPr>
            <a:r>
              <a:rPr lang="zh-CN" altLang="en-US" b="1" dirty="0"/>
              <a:t>心理学</a:t>
            </a:r>
            <a:r>
              <a:rPr lang="zh-CN" altLang="en-US" dirty="0"/>
              <a:t>注重公众意见表达的心理过程</a:t>
            </a:r>
            <a:endParaRPr lang="zh-CN" altLang="en-US" dirty="0"/>
          </a:p>
          <a:p>
            <a:pPr lvl="1">
              <a:lnSpc>
                <a:spcPct val="140000"/>
              </a:lnSpc>
            </a:pPr>
            <a:r>
              <a:rPr lang="zh-CN" altLang="en-US" b="1" dirty="0"/>
              <a:t>社会学</a:t>
            </a:r>
            <a:r>
              <a:rPr lang="zh-CN" altLang="en-US" dirty="0"/>
              <a:t>注重舆论的社会化产生过程</a:t>
            </a:r>
            <a:endParaRPr lang="zh-CN" altLang="en-US" dirty="0"/>
          </a:p>
          <a:p>
            <a:pPr lvl="1">
              <a:lnSpc>
                <a:spcPct val="140000"/>
              </a:lnSpc>
            </a:pPr>
            <a:r>
              <a:rPr lang="zh-CN" altLang="en-US" b="1" dirty="0"/>
              <a:t>社会心理</a:t>
            </a:r>
            <a:r>
              <a:rPr lang="zh-CN" altLang="en-US" dirty="0"/>
              <a:t>学则从知觉、感触舆论来界定舆论</a:t>
            </a:r>
            <a:endParaRPr lang="zh-CN" altLang="en-US" dirty="0"/>
          </a:p>
          <a:p>
            <a:pPr>
              <a:lnSpc>
                <a:spcPct val="140000"/>
              </a:lnSpc>
              <a:buNone/>
            </a:pPr>
            <a:r>
              <a:rPr lang="zh-CN" altLang="en-US" b="1" dirty="0"/>
              <a:t>□</a:t>
            </a:r>
            <a:r>
              <a:rPr lang="zh-CN" altLang="en-US" b="1" dirty="0">
                <a:solidFill>
                  <a:srgbClr val="C00000"/>
                </a:solidFill>
              </a:rPr>
              <a:t> 基本概念</a:t>
            </a:r>
            <a:endParaRPr lang="zh-CN" altLang="en-US" b="1" dirty="0"/>
          </a:p>
          <a:p>
            <a:pPr marL="0" indent="0">
              <a:lnSpc>
                <a:spcPct val="140000"/>
              </a:lnSpc>
              <a:buNone/>
            </a:pPr>
            <a:r>
              <a:rPr lang="zh-CN" altLang="en-US" dirty="0"/>
              <a:t>    </a:t>
            </a:r>
            <a:r>
              <a:rPr lang="en-US" altLang="zh-CN" dirty="0"/>
              <a:t>    </a:t>
            </a:r>
            <a:r>
              <a:rPr lang="zh-CN" altLang="en-US" dirty="0"/>
              <a:t>舆论是</a:t>
            </a:r>
            <a:r>
              <a:rPr lang="zh-CN" altLang="en-US" dirty="0">
                <a:solidFill>
                  <a:srgbClr val="C00000"/>
                </a:solidFill>
              </a:rPr>
              <a:t>公众</a:t>
            </a:r>
            <a:r>
              <a:rPr lang="zh-CN" altLang="en-US" dirty="0"/>
              <a:t>关于</a:t>
            </a:r>
            <a:r>
              <a:rPr lang="zh-CN" altLang="en-US" dirty="0">
                <a:solidFill>
                  <a:srgbClr val="C00000"/>
                </a:solidFill>
              </a:rPr>
              <a:t>现实社会以及社会中的各种现象、问题所表达的信念、态度、意见和情绪表现的</a:t>
            </a:r>
            <a:r>
              <a:rPr lang="zh-CN" altLang="en-US" b="1" dirty="0"/>
              <a:t>总和</a:t>
            </a:r>
            <a:r>
              <a:rPr lang="zh-CN" altLang="en-US" dirty="0"/>
              <a:t>，具有相对的</a:t>
            </a:r>
            <a:r>
              <a:rPr lang="zh-CN" altLang="en-US" b="1" dirty="0"/>
              <a:t>一致性、强烈程度和持续性</a:t>
            </a:r>
            <a:r>
              <a:rPr lang="zh-CN" altLang="en-US" dirty="0"/>
              <a:t>，</a:t>
            </a:r>
            <a:r>
              <a:rPr lang="zh-CN" altLang="en-US" b="1" dirty="0"/>
              <a:t>对社会发展及有关事态的进程产生影</a:t>
            </a:r>
            <a:r>
              <a:rPr lang="zh-CN" altLang="en-US" dirty="0"/>
              <a:t>响，其中混杂着理智和非理智的成份。</a:t>
            </a:r>
            <a:endParaRPr lang="zh-CN" altLang="en-US" dirty="0"/>
          </a:p>
        </p:txBody>
      </p:sp>
    </p:spTree>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舆论的八要素</a:t>
            </a:r>
            <a:endParaRPr lang="zh-CN" altLang="en-US"/>
          </a:p>
        </p:txBody>
      </p:sp>
      <p:sp>
        <p:nvSpPr>
          <p:cNvPr id="3" name="内容占位符 2"/>
          <p:cNvSpPr>
            <a:spLocks noGrp="1"/>
          </p:cNvSpPr>
          <p:nvPr>
            <p:ph idx="1"/>
          </p:nvPr>
        </p:nvSpPr>
        <p:spPr/>
        <p:txBody>
          <a:bodyPr>
            <a:normAutofit fontScale="90000" lnSpcReduction="20000"/>
          </a:bodyPr>
          <a:lstStyle/>
          <a:p>
            <a:pPr marL="457200" indent="-457200">
              <a:lnSpc>
                <a:spcPct val="110000"/>
              </a:lnSpc>
              <a:buFont typeface="+mj-lt"/>
              <a:buAutoNum type="arabicPeriod"/>
            </a:pPr>
            <a:r>
              <a:rPr lang="zh-CN" altLang="en-US"/>
              <a:t>舆论的主体——公众；</a:t>
            </a:r>
            <a:endParaRPr lang="zh-CN" altLang="en-US"/>
          </a:p>
          <a:p>
            <a:pPr marL="457200" indent="-457200">
              <a:lnSpc>
                <a:spcPct val="110000"/>
              </a:lnSpc>
              <a:buFont typeface="+mj-lt"/>
              <a:buAutoNum type="arabicPeriod"/>
            </a:pPr>
            <a:r>
              <a:rPr lang="zh-CN" altLang="en-US"/>
              <a:t>舆论的客体——现实社会、以及各种社会现象、问题；</a:t>
            </a:r>
            <a:endParaRPr lang="zh-CN" altLang="en-US"/>
          </a:p>
          <a:p>
            <a:pPr marL="457200" indent="-457200">
              <a:lnSpc>
                <a:spcPct val="110000"/>
              </a:lnSpc>
              <a:buFont typeface="+mj-lt"/>
              <a:buAutoNum type="arabicPeriod"/>
            </a:pPr>
            <a:r>
              <a:rPr lang="zh-CN" altLang="en-US"/>
              <a:t>舆论自身——信念、态度、意见和情绪表现的总和（不是叠加，而是过程）；</a:t>
            </a:r>
            <a:endParaRPr lang="zh-CN" altLang="en-US"/>
          </a:p>
          <a:p>
            <a:pPr marL="457200" indent="-457200">
              <a:lnSpc>
                <a:spcPct val="110000"/>
              </a:lnSpc>
              <a:buFont typeface="+mj-lt"/>
              <a:buAutoNum type="arabicPeriod"/>
            </a:pPr>
            <a:r>
              <a:rPr lang="zh-CN" altLang="en-US"/>
              <a:t>舆论的数量；</a:t>
            </a:r>
            <a:endParaRPr lang="zh-CN" altLang="en-US"/>
          </a:p>
          <a:p>
            <a:pPr marL="457200" indent="-457200">
              <a:lnSpc>
                <a:spcPct val="110000"/>
              </a:lnSpc>
              <a:buFont typeface="+mj-lt"/>
              <a:buAutoNum type="arabicPeriod"/>
            </a:pPr>
            <a:r>
              <a:rPr lang="zh-CN" altLang="en-US"/>
              <a:t>舆论的强烈程度；</a:t>
            </a:r>
            <a:endParaRPr lang="zh-CN" altLang="en-US"/>
          </a:p>
          <a:p>
            <a:pPr marL="457200" indent="-457200">
              <a:lnSpc>
                <a:spcPct val="110000"/>
              </a:lnSpc>
              <a:buFont typeface="+mj-lt"/>
              <a:buAutoNum type="arabicPeriod"/>
            </a:pPr>
            <a:r>
              <a:rPr lang="zh-CN" altLang="en-US"/>
              <a:t>舆论的持续性（存在时间）；</a:t>
            </a:r>
            <a:endParaRPr lang="zh-CN" altLang="en-US"/>
          </a:p>
          <a:p>
            <a:pPr marL="457200" indent="-457200">
              <a:lnSpc>
                <a:spcPct val="110000"/>
              </a:lnSpc>
              <a:buFont typeface="+mj-lt"/>
              <a:buAutoNum type="arabicPeriod"/>
            </a:pPr>
            <a:r>
              <a:rPr lang="zh-CN" altLang="en-US"/>
              <a:t>舆论的功能表现——影响舆论客体；</a:t>
            </a:r>
            <a:endParaRPr lang="zh-CN" altLang="en-US"/>
          </a:p>
          <a:p>
            <a:pPr marL="457200" indent="-457200">
              <a:lnSpc>
                <a:spcPct val="110000"/>
              </a:lnSpc>
              <a:buFont typeface="+mj-lt"/>
              <a:buAutoNum type="arabicPeriod"/>
            </a:pPr>
            <a:r>
              <a:rPr lang="zh-CN" altLang="en-US"/>
              <a:t>舆论的质量——理智与非理智成份 </a:t>
            </a:r>
            <a:endParaRPr lang="zh-CN" altLang="en-US"/>
          </a:p>
          <a:p>
            <a:pPr marL="0" indent="0">
              <a:lnSpc>
                <a:spcPct val="110000"/>
              </a:lnSpc>
              <a:buFont typeface="+mj-lt"/>
              <a:buNone/>
            </a:pPr>
            <a:endParaRPr lang="zh-CN" altLang="en-US"/>
          </a:p>
          <a:p>
            <a:pPr>
              <a:lnSpc>
                <a:spcPct val="110000"/>
              </a:lnSpc>
            </a:pPr>
            <a:r>
              <a:rPr lang="zh-CN" altLang="en-US"/>
              <a:t>前七个是必要要素，质量是非必要要素，</a:t>
            </a:r>
            <a:endParaRPr lang="zh-CN" altLang="en-US"/>
          </a:p>
          <a:p>
            <a:pPr>
              <a:lnSpc>
                <a:spcPct val="110000"/>
              </a:lnSpc>
            </a:pPr>
            <a:r>
              <a:rPr lang="zh-CN" altLang="en-US"/>
              <a:t>非必要要素有很多，如空间、民族或种族特征、表现方式、文化含量、信息含量等等。</a:t>
            </a:r>
            <a:endParaRPr lang="zh-CN" altLang="en-US"/>
          </a:p>
          <a:p>
            <a:pPr>
              <a:lnSpc>
                <a:spcPct val="110000"/>
              </a:lnSpc>
            </a:pPr>
            <a:r>
              <a:rPr lang="zh-CN" altLang="en-US"/>
              <a:t> 对于舆论导向来说，注意潜舆论甚为重要。如果在舆论处于潜舆论的时候进行适当的引导，容易得到较好的效果；而引导显舆论的困难</a:t>
            </a:r>
            <a:endParaRPr lang="zh-CN" altLang="en-US"/>
          </a:p>
        </p:txBody>
      </p:sp>
    </p:spTree>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10000"/>
              </a:lnSpc>
              <a:buNone/>
            </a:pPr>
            <a:r>
              <a:rPr lang="zh-CN" altLang="en-US" b="1">
                <a:sym typeface="+mn-ea"/>
              </a:rPr>
              <a:t>舆论的数量</a:t>
            </a:r>
            <a:endParaRPr lang="zh-CN" altLang="en-US" b="1"/>
          </a:p>
          <a:p>
            <a:pPr>
              <a:lnSpc>
                <a:spcPct val="110000"/>
              </a:lnSpc>
            </a:pPr>
            <a:r>
              <a:rPr lang="zh-CN" altLang="en-US"/>
              <a:t>黄金分割比例的“0．618”，</a:t>
            </a:r>
            <a:endParaRPr lang="zh-CN" altLang="en-US"/>
          </a:p>
          <a:p>
            <a:pPr>
              <a:lnSpc>
                <a:spcPct val="110000"/>
              </a:lnSpc>
            </a:pPr>
            <a:r>
              <a:rPr lang="zh-CN" altLang="en-US">
                <a:sym typeface="+mn-ea"/>
              </a:rPr>
              <a:t>而若有61．8％的人持某种意见，则这种意见在这—范围内将成为</a:t>
            </a:r>
            <a:r>
              <a:rPr lang="zh-CN" altLang="en-US">
                <a:solidFill>
                  <a:srgbClr val="FF0000"/>
                </a:solidFill>
                <a:sym typeface="+mn-ea"/>
              </a:rPr>
              <a:t>主导性舆论</a:t>
            </a:r>
            <a:endParaRPr lang="zh-CN" altLang="en-US"/>
          </a:p>
          <a:p>
            <a:pPr>
              <a:lnSpc>
                <a:spcPct val="110000"/>
              </a:lnSpc>
            </a:pPr>
            <a:r>
              <a:rPr lang="zh-CN" altLang="en-US"/>
              <a:t>若有38．2％(约三分之一多)的人持某种意见，这种意见</a:t>
            </a:r>
            <a:r>
              <a:rPr lang="zh-CN" altLang="en-US">
                <a:solidFill>
                  <a:schemeClr val="tx1"/>
                </a:solidFill>
              </a:rPr>
              <a:t>便在这一范围内具有了</a:t>
            </a:r>
            <a:r>
              <a:rPr lang="zh-CN" altLang="en-US">
                <a:solidFill>
                  <a:srgbClr val="FF0000"/>
                </a:solidFill>
              </a:rPr>
              <a:t>相当的(但尚不能影响全局)影响力</a:t>
            </a:r>
            <a:endParaRPr lang="zh-CN" altLang="en-US"/>
          </a:p>
          <a:p>
            <a:pPr>
              <a:lnSpc>
                <a:spcPct val="110000"/>
              </a:lnSpc>
            </a:pPr>
            <a:r>
              <a:rPr lang="zh-CN" altLang="en-US">
                <a:solidFill>
                  <a:srgbClr val="FF0000"/>
                </a:solidFill>
              </a:rPr>
              <a:t>舆论的数量起点</a:t>
            </a:r>
            <a:r>
              <a:rPr lang="zh-CN" altLang="en-US"/>
              <a:t>： 在于一定范围内持某种意见的人数需要达到总体的约三分之一，这时,这种意见可称为“舆论”</a:t>
            </a:r>
            <a:endParaRPr lang="zh-CN" altLang="en-US"/>
          </a:p>
          <a:p>
            <a:pPr>
              <a:lnSpc>
                <a:spcPct val="110000"/>
              </a:lnSpc>
            </a:pPr>
            <a:endParaRPr lang="zh-CN" altLang="en-US"/>
          </a:p>
          <a:p>
            <a:pPr>
              <a:lnSpc>
                <a:spcPct val="110000"/>
              </a:lnSpc>
            </a:pPr>
            <a:r>
              <a:rPr lang="zh-CN" altLang="en-US"/>
              <a:t>在保证总体舆论导向正确的前提下，</a:t>
            </a:r>
            <a:r>
              <a:rPr lang="zh-CN" altLang="en-US">
                <a:solidFill>
                  <a:srgbClr val="C00000"/>
                </a:solidFill>
              </a:rPr>
              <a:t>舆论的不一律本来</a:t>
            </a:r>
            <a:r>
              <a:rPr lang="zh-CN" altLang="en-US"/>
              <a:t>就是正常的，也是社会精神生态平衡所必需的。</a:t>
            </a:r>
            <a:endParaRPr lang="zh-CN" altLang="en-US"/>
          </a:p>
        </p:txBody>
      </p:sp>
      <p:sp>
        <p:nvSpPr>
          <p:cNvPr id="5" name="标题 4"/>
          <p:cNvSpPr>
            <a:spLocks noGrp="1"/>
          </p:cNvSpPr>
          <p:nvPr>
            <p:ph type="title"/>
          </p:nvPr>
        </p:nvSpPr>
        <p:spPr/>
        <p:txBody>
          <a:bodyPr>
            <a:normAutofit/>
          </a:bodyPr>
          <a:lstStyle/>
          <a:p>
            <a:r>
              <a:rPr lang="zh-CN" altLang="en-US">
                <a:sym typeface="+mn-ea"/>
              </a:rPr>
              <a:t>舆论的八要素</a:t>
            </a:r>
            <a:endParaRPr lang="zh-CN" altLang="en-US"/>
          </a:p>
        </p:txBody>
      </p:sp>
    </p:spTree>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zh-CN" altLang="en-US">
                <a:solidFill>
                  <a:srgbClr val="C00000"/>
                </a:solidFill>
              </a:rPr>
              <a:t>舆论的强度</a:t>
            </a:r>
            <a:r>
              <a:rPr lang="zh-CN" altLang="en-US"/>
              <a:t>：与公众对于</a:t>
            </a:r>
            <a:r>
              <a:rPr lang="zh-CN" altLang="en-US" b="1"/>
              <a:t>舆论客体的知晓状况相关</a:t>
            </a:r>
            <a:r>
              <a:rPr lang="zh-CN" altLang="en-US"/>
              <a:t>。（正相关） 现在所说的“舆论导向”，不仅只对于不够正确的舆论给予引导，也应包括对于舆论强度的适当控制，避免过度的舆论趋同，带来舆论震荡。 </a:t>
            </a:r>
            <a:endParaRPr lang="zh-CN" altLang="en-US"/>
          </a:p>
          <a:p>
            <a:pPr>
              <a:lnSpc>
                <a:spcPct val="130000"/>
              </a:lnSpc>
            </a:pPr>
            <a:r>
              <a:rPr lang="zh-CN" altLang="en-US">
                <a:solidFill>
                  <a:srgbClr val="C00000"/>
                </a:solidFill>
              </a:rPr>
              <a:t>舆论的质量：</a:t>
            </a:r>
            <a:r>
              <a:rPr lang="zh-CN" altLang="en-US"/>
              <a:t>是指舆论所表达</a:t>
            </a:r>
            <a:r>
              <a:rPr lang="zh-CN" altLang="en-US" b="1"/>
              <a:t>的价值观、具体观念及情绪的理智程度</a:t>
            </a:r>
            <a:r>
              <a:rPr lang="zh-CN" altLang="en-US"/>
              <a:t>。 </a:t>
            </a:r>
            <a:endParaRPr lang="zh-CN" altLang="en-US"/>
          </a:p>
          <a:p>
            <a:pPr>
              <a:lnSpc>
                <a:spcPct val="130000"/>
              </a:lnSpc>
            </a:pPr>
            <a:r>
              <a:rPr lang="zh-CN" altLang="en-US">
                <a:solidFill>
                  <a:srgbClr val="C00000"/>
                </a:solidFill>
              </a:rPr>
              <a:t>舆论引导成功的前提</a:t>
            </a:r>
            <a:r>
              <a:rPr lang="zh-CN" altLang="en-US"/>
              <a:t>：无论引导者对具体舆论的判断如何，深切地理解各种舆论得以产生的</a:t>
            </a:r>
            <a:r>
              <a:rPr lang="zh-CN" altLang="en-US" b="1"/>
              <a:t>社会心理原因</a:t>
            </a:r>
            <a:r>
              <a:rPr lang="zh-CN" altLang="en-US"/>
              <a:t>，以</a:t>
            </a:r>
            <a:r>
              <a:rPr lang="zh-CN" altLang="en-US" b="1"/>
              <a:t>实事求是</a:t>
            </a:r>
            <a:r>
              <a:rPr lang="zh-CN" altLang="en-US"/>
              <a:t>的态度而不是以固定、单一的理想化模式苛求舆论，是引导舆论成功的首要前提。 </a:t>
            </a:r>
            <a:endParaRPr lang="zh-CN" altLang="en-US"/>
          </a:p>
        </p:txBody>
      </p:sp>
      <p:sp>
        <p:nvSpPr>
          <p:cNvPr id="5" name="标题 4"/>
          <p:cNvSpPr>
            <a:spLocks noGrp="1"/>
          </p:cNvSpPr>
          <p:nvPr>
            <p:ph type="title"/>
          </p:nvPr>
        </p:nvSpPr>
        <p:spPr/>
        <p:txBody>
          <a:bodyPr>
            <a:normAutofit/>
          </a:bodyPr>
          <a:lstStyle/>
          <a:p>
            <a:r>
              <a:rPr lang="zh-CN" altLang="en-US">
                <a:sym typeface="+mn-ea"/>
              </a:rPr>
              <a:t>舆论的八要素</a:t>
            </a:r>
            <a:endParaRPr lang="zh-CN" altLang="en-US"/>
          </a:p>
        </p:txBody>
      </p:sp>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1618" name="Text Box 2"/>
          <p:cNvSpPr txBox="1"/>
          <p:nvPr/>
        </p:nvSpPr>
        <p:spPr>
          <a:xfrm>
            <a:off x="381000" y="914400"/>
            <a:ext cx="8077200" cy="4010025"/>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（仅仅从某个角度出发，所用的描述信息量要少），</a:t>
            </a:r>
            <a:r>
              <a:rPr lang="zh-CN" altLang="en-US" sz="2400" b="1" dirty="0">
                <a:solidFill>
                  <a:schemeClr val="tx2"/>
                </a:solidFill>
                <a:latin typeface="Arial" panose="020B0604020202020204" pitchFamily="34" charset="0"/>
              </a:rPr>
              <a:t>模式必须是创新性的</a:t>
            </a:r>
            <a:r>
              <a:rPr lang="zh-CN" altLang="en-US" sz="2400" b="1" dirty="0">
                <a:solidFill>
                  <a:srgbClr val="000000"/>
                </a:solidFill>
                <a:latin typeface="Arial" panose="020B0604020202020204" pitchFamily="34" charset="0"/>
              </a:rPr>
              <a:t>，意思是满足</a:t>
            </a:r>
            <a:r>
              <a:rPr lang="zh-CN" altLang="en-US" sz="2400" b="1" dirty="0">
                <a:solidFill>
                  <a:schemeClr val="tx2"/>
                </a:solidFill>
                <a:latin typeface="Arial" panose="020B0604020202020204" pitchFamily="34" charset="0"/>
              </a:rPr>
              <a:t>有效性</a:t>
            </a:r>
            <a:r>
              <a:rPr lang="zh-CN" altLang="en-US" sz="2400" b="1" dirty="0">
                <a:solidFill>
                  <a:srgbClr val="000000"/>
                </a:solidFill>
                <a:latin typeface="Arial" panose="020B0604020202020204" pitchFamily="34" charset="0"/>
              </a:rPr>
              <a:t>（发现的模式对于新数据仍保持一定的可信度）、</a:t>
            </a:r>
            <a:r>
              <a:rPr lang="zh-CN" altLang="en-US" sz="2400" b="1" dirty="0">
                <a:solidFill>
                  <a:schemeClr val="tx2"/>
                </a:solidFill>
                <a:latin typeface="Arial" panose="020B0604020202020204" pitchFamily="34" charset="0"/>
              </a:rPr>
              <a:t>新颖性（</a:t>
            </a:r>
            <a:r>
              <a:rPr lang="zh-CN" altLang="en-US" sz="2400" b="1" dirty="0">
                <a:solidFill>
                  <a:srgbClr val="000000"/>
                </a:solidFill>
                <a:latin typeface="Arial" panose="020B0604020202020204" pitchFamily="34" charset="0"/>
              </a:rPr>
              <a:t>发现的模式是新的，以前不知道的）、</a:t>
            </a:r>
            <a:r>
              <a:rPr lang="zh-CN" altLang="en-US" sz="2400" b="1" dirty="0">
                <a:solidFill>
                  <a:schemeClr val="tx2"/>
                </a:solidFill>
                <a:latin typeface="Arial" panose="020B0604020202020204" pitchFamily="34" charset="0"/>
              </a:rPr>
              <a:t>潜在有用性</a:t>
            </a:r>
            <a:r>
              <a:rPr lang="zh-CN" altLang="en-US" sz="2400" b="1" dirty="0">
                <a:solidFill>
                  <a:srgbClr val="000000"/>
                </a:solidFill>
                <a:latin typeface="Arial" panose="020B0604020202020204" pitchFamily="34" charset="0"/>
              </a:rPr>
              <a:t>（发现的模式将来有实际效用）、</a:t>
            </a:r>
            <a:r>
              <a:rPr lang="zh-CN" altLang="en-US" sz="2400" b="1" dirty="0">
                <a:solidFill>
                  <a:schemeClr val="tx2"/>
                </a:solidFill>
                <a:latin typeface="Arial" panose="020B0604020202020204" pitchFamily="34" charset="0"/>
              </a:rPr>
              <a:t>最终可以理解性</a:t>
            </a:r>
            <a:r>
              <a:rPr lang="zh-CN" altLang="en-US" sz="2400" b="1" dirty="0">
                <a:solidFill>
                  <a:srgbClr val="000000"/>
                </a:solidFill>
                <a:latin typeface="Arial" panose="020B0604020202020204" pitchFamily="34" charset="0"/>
              </a:rPr>
              <a:t>（发现的模式能够被用户理解）。过程包括多阶段的处理，它涉及数据准备、数据开采、模式解释与评价，该过程要求是非平凡的，意思是智能性、自动性。</a:t>
            </a:r>
            <a:r>
              <a:rPr lang="zh-CN" altLang="en-US" sz="1800" dirty="0">
                <a:latin typeface="Arial" panose="020B0604020202020204" pitchFamily="34" charset="0"/>
              </a:rPr>
              <a:t> </a:t>
            </a:r>
            <a:endParaRPr lang="zh-CN" altLang="en-US" sz="1800" dirty="0">
              <a:latin typeface="Arial" panose="020B0604020202020204" pitchFamily="34" charset="0"/>
            </a:endParaRPr>
          </a:p>
          <a:p>
            <a:pPr eaLnBrk="1" hangingPunct="1">
              <a:spcBef>
                <a:spcPct val="50000"/>
              </a:spcBef>
              <a:buClrTx/>
              <a:buFontTx/>
            </a:pPr>
            <a:endParaRPr lang="en-US" altLang="zh-CN" sz="1800" dirty="0">
              <a:latin typeface="Arial" panose="020B0604020202020204" pitchFamily="34" charset="0"/>
            </a:endParaRPr>
          </a:p>
        </p:txBody>
      </p:sp>
    </p:spTree>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什么不是舆论</a:t>
            </a:r>
            <a:endParaRPr lang="zh-CN" altLang="en-US"/>
          </a:p>
        </p:txBody>
      </p:sp>
      <p:sp>
        <p:nvSpPr>
          <p:cNvPr id="3" name="内容占位符 2"/>
          <p:cNvSpPr>
            <a:spLocks noGrp="1"/>
          </p:cNvSpPr>
          <p:nvPr>
            <p:ph idx="1"/>
          </p:nvPr>
        </p:nvSpPr>
        <p:spPr/>
        <p:txBody>
          <a:bodyPr/>
          <a:lstStyle/>
          <a:p>
            <a:pPr>
              <a:lnSpc>
                <a:spcPct val="140000"/>
              </a:lnSpc>
            </a:pPr>
            <a:r>
              <a:rPr lang="zh-CN" altLang="en-US">
                <a:solidFill>
                  <a:srgbClr val="C00000"/>
                </a:solidFill>
              </a:rPr>
              <a:t>大众传播媒介或媒介的言论</a:t>
            </a:r>
            <a:r>
              <a:rPr lang="zh-CN" altLang="en-US"/>
              <a:t>不等同于舆论  </a:t>
            </a:r>
            <a:endParaRPr lang="zh-CN" altLang="en-US"/>
          </a:p>
          <a:p>
            <a:pPr>
              <a:lnSpc>
                <a:spcPct val="140000"/>
              </a:lnSpc>
            </a:pPr>
            <a:r>
              <a:rPr lang="zh-CN" altLang="en-US"/>
              <a:t>各种把大众传播媒介、宣传行为等同于舆论的说法，容易误把媒介的意见、上级的意见简单视为公众的意见，妨碍对舆论的确切把握。</a:t>
            </a:r>
            <a:endParaRPr lang="zh-CN" altLang="en-US"/>
          </a:p>
          <a:p>
            <a:pPr>
              <a:lnSpc>
                <a:spcPct val="140000"/>
              </a:lnSpc>
            </a:pPr>
            <a:r>
              <a:rPr lang="zh-CN" altLang="en-US"/>
              <a:t>这里有个例外，就是“</a:t>
            </a:r>
            <a:r>
              <a:rPr lang="zh-CN" altLang="en-US">
                <a:solidFill>
                  <a:srgbClr val="C00000"/>
                </a:solidFill>
              </a:rPr>
              <a:t>国际舆论”、“世界舆论</a:t>
            </a:r>
            <a:r>
              <a:rPr lang="zh-CN" altLang="en-US"/>
              <a:t>”这两个通用的概念，已经约定俗成地特指</a:t>
            </a:r>
            <a:r>
              <a:rPr lang="zh-CN" altLang="en-US">
                <a:solidFill>
                  <a:srgbClr val="C00000"/>
                </a:solidFill>
              </a:rPr>
              <a:t>外国媒介上的言论</a:t>
            </a:r>
            <a:r>
              <a:rPr lang="zh-CN" altLang="en-US"/>
              <a:t>，而不是指世界范围内的舆论。 </a:t>
            </a:r>
            <a:endParaRPr lang="zh-CN" altLang="en-US"/>
          </a:p>
          <a:p>
            <a:pPr>
              <a:lnSpc>
                <a:spcPct val="140000"/>
              </a:lnSpc>
            </a:pPr>
            <a:r>
              <a:rPr lang="zh-CN" altLang="en-US">
                <a:solidFill>
                  <a:srgbClr val="C00000"/>
                </a:solidFill>
              </a:rPr>
              <a:t> 个人的感觉</a:t>
            </a:r>
            <a:r>
              <a:rPr lang="zh-CN" altLang="en-US"/>
              <a:t>不能等同于舆论</a:t>
            </a:r>
            <a:endParaRPr lang="zh-CN" altLang="en-US"/>
          </a:p>
          <a:p>
            <a:pPr>
              <a:lnSpc>
                <a:spcPct val="140000"/>
              </a:lnSpc>
            </a:pPr>
            <a:r>
              <a:rPr lang="zh-CN" altLang="en-US"/>
              <a:t>舆论不等同于</a:t>
            </a:r>
            <a:r>
              <a:rPr lang="zh-CN" altLang="en-US">
                <a:solidFill>
                  <a:srgbClr val="C00000"/>
                </a:solidFill>
              </a:rPr>
              <a:t>意识形态</a:t>
            </a:r>
            <a:r>
              <a:rPr lang="zh-CN" altLang="en-US"/>
              <a:t> </a:t>
            </a:r>
            <a:endParaRPr lang="zh-CN" altLang="en-US"/>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舆论研究的视角</a:t>
            </a:r>
            <a:endParaRPr lang="zh-CN" altLang="en-US"/>
          </a:p>
        </p:txBody>
      </p:sp>
      <p:sp>
        <p:nvSpPr>
          <p:cNvPr id="3" name="内容占位符 2"/>
          <p:cNvSpPr>
            <a:spLocks noGrp="1"/>
          </p:cNvSpPr>
          <p:nvPr>
            <p:ph idx="1"/>
          </p:nvPr>
        </p:nvSpPr>
        <p:spPr>
          <a:xfrm>
            <a:off x="355600" y="931545"/>
            <a:ext cx="8606155" cy="5245735"/>
          </a:xfrm>
        </p:spPr>
        <p:txBody>
          <a:bodyPr>
            <a:noAutofit/>
          </a:bodyPr>
          <a:lstStyle/>
          <a:p>
            <a:pPr>
              <a:lnSpc>
                <a:spcPct val="120000"/>
              </a:lnSpc>
            </a:pPr>
            <a:r>
              <a:rPr lang="zh-CN" altLang="en-US" sz="1800" b="1">
                <a:solidFill>
                  <a:schemeClr val="tx1"/>
                </a:solidFill>
              </a:rPr>
              <a:t>舆论研究的理性主义视角</a:t>
            </a:r>
            <a:endParaRPr lang="zh-CN" altLang="en-US" sz="1800" b="1">
              <a:solidFill>
                <a:schemeClr val="tx1"/>
              </a:solidFill>
            </a:endParaRPr>
          </a:p>
          <a:p>
            <a:pPr marL="0" indent="0">
              <a:lnSpc>
                <a:spcPct val="120000"/>
              </a:lnSpc>
              <a:buNone/>
            </a:pPr>
            <a:r>
              <a:rPr lang="zh-CN" altLang="en-US" sz="1800"/>
              <a:t>在这种关于舆论的认识中，显然精英人物在舆论形成中的作用被看得举足轻重，而且舆论反映时代精神的意义也被看得极为重要</a:t>
            </a:r>
            <a:endParaRPr lang="zh-CN" altLang="en-US" sz="1800"/>
          </a:p>
          <a:p>
            <a:pPr marL="0" indent="0">
              <a:lnSpc>
                <a:spcPct val="120000"/>
              </a:lnSpc>
              <a:buNone/>
            </a:pPr>
            <a:r>
              <a:rPr lang="zh-CN" altLang="en-US" sz="1800"/>
              <a:t>舆论的过程和作用：</a:t>
            </a:r>
            <a:r>
              <a:rPr lang="zh-CN" altLang="en-US" sz="1800">
                <a:solidFill>
                  <a:srgbClr val="C00000"/>
                </a:solidFill>
              </a:rPr>
              <a:t>问题出现——社会讨论(社会精英在其中起主导作用)——形成强大舆论——以舆论的名义促进让会改革或民主化近程</a:t>
            </a:r>
            <a:r>
              <a:rPr lang="zh-CN" altLang="en-US" sz="1800"/>
              <a:t>。</a:t>
            </a:r>
            <a:endParaRPr lang="zh-CN" altLang="en-US" sz="1800"/>
          </a:p>
          <a:p>
            <a:pPr algn="l">
              <a:lnSpc>
                <a:spcPct val="120000"/>
              </a:lnSpc>
              <a:buClrTx/>
              <a:buSzTx/>
            </a:pPr>
            <a:r>
              <a:rPr lang="zh-CN" altLang="en-US" sz="1800" b="1"/>
              <a:t> 舆论研究的社会学视角</a:t>
            </a:r>
            <a:endParaRPr lang="zh-CN" altLang="en-US" sz="1800" b="1"/>
          </a:p>
          <a:p>
            <a:pPr marL="0" indent="0">
              <a:lnSpc>
                <a:spcPct val="120000"/>
              </a:lnSpc>
              <a:buNone/>
            </a:pPr>
            <a:r>
              <a:rPr lang="zh-CN" altLang="en-US" sz="1800"/>
              <a:t>社会学中七个重要的考察舆论形成的社会因素</a:t>
            </a:r>
            <a:r>
              <a:rPr lang="en-US" altLang="zh-CN" sz="1800"/>
              <a:t>: </a:t>
            </a:r>
            <a:r>
              <a:rPr lang="en-US" altLang="zh-CN" sz="1800">
                <a:solidFill>
                  <a:srgbClr val="C00000"/>
                </a:solidFill>
              </a:rPr>
              <a:t> </a:t>
            </a:r>
            <a:r>
              <a:rPr lang="zh-CN" altLang="en-US" sz="1800">
                <a:solidFill>
                  <a:srgbClr val="C00000"/>
                </a:solidFill>
              </a:rPr>
              <a:t>即社会阶层(或地位)、种族(或民族)、年龄、性别、教育程度、经济收入、居住地</a:t>
            </a:r>
            <a:r>
              <a:rPr lang="zh-CN" altLang="en-US" sz="1800"/>
              <a:t>。</a:t>
            </a:r>
            <a:endParaRPr lang="zh-CN" altLang="en-US" sz="1800"/>
          </a:p>
          <a:p>
            <a:pPr marL="0" indent="0">
              <a:lnSpc>
                <a:spcPct val="120000"/>
              </a:lnSpc>
              <a:buNone/>
            </a:pPr>
            <a:r>
              <a:rPr lang="zh-CN" altLang="en-US" sz="1800">
                <a:sym typeface="+mn-ea"/>
              </a:rPr>
              <a:t> </a:t>
            </a:r>
            <a:r>
              <a:rPr lang="en-US" altLang="zh-CN" sz="1800">
                <a:sym typeface="+mn-ea"/>
              </a:rPr>
              <a:t>*</a:t>
            </a:r>
            <a:r>
              <a:rPr lang="zh-CN" altLang="en-US" sz="1800">
                <a:sym typeface="+mn-ea"/>
              </a:rPr>
              <a:t>孟小平，1989,《揭示公共关系的奥秘——舆论学》，中国新闻出版社；</a:t>
            </a:r>
            <a:r>
              <a:rPr lang="en-US" altLang="zh-CN" sz="1800">
                <a:sym typeface="+mn-ea"/>
              </a:rPr>
              <a:t>*</a:t>
            </a:r>
            <a:r>
              <a:rPr lang="zh-CN" altLang="en-US" sz="1800">
                <a:sym typeface="+mn-ea"/>
              </a:rPr>
              <a:t>王石番，1995，《民意理论与实务》，黎明文化事业公司，P115) </a:t>
            </a:r>
            <a:endParaRPr lang="zh-CN" altLang="en-US" sz="1800"/>
          </a:p>
          <a:p>
            <a:pPr algn="l">
              <a:lnSpc>
                <a:spcPct val="120000"/>
              </a:lnSpc>
              <a:buClrTx/>
              <a:buSzTx/>
            </a:pPr>
            <a:r>
              <a:rPr lang="zh-CN" altLang="en-US" sz="1800" b="1"/>
              <a:t> 舆论的社会心理学研究视角</a:t>
            </a:r>
            <a:endParaRPr lang="zh-CN" altLang="en-US" sz="1800" b="1"/>
          </a:p>
          <a:p>
            <a:pPr marL="0" indent="0">
              <a:lnSpc>
                <a:spcPct val="120000"/>
              </a:lnSpc>
              <a:buNone/>
            </a:pPr>
            <a:r>
              <a:rPr lang="zh-CN" altLang="en-US" sz="1800">
                <a:solidFill>
                  <a:srgbClr val="C00000"/>
                </a:solidFill>
              </a:rPr>
              <a:t>社会心理学关注意见形成中的社会情境因素</a:t>
            </a:r>
            <a:r>
              <a:rPr lang="zh-CN" altLang="en-US" sz="1800"/>
              <a:t>。……“社会心理学是研究影响的科学，它企图</a:t>
            </a:r>
            <a:r>
              <a:rPr lang="zh-CN" altLang="en-US" sz="1800">
                <a:solidFill>
                  <a:srgbClr val="C00000"/>
                </a:solidFill>
              </a:rPr>
              <a:t>了解、解释和预测另一个人、—群人和诸种因素的存在如何影响某个人的思想和行为</a:t>
            </a:r>
            <a:r>
              <a:rPr lang="zh-CN" altLang="en-US" sz="1800"/>
              <a:t>”</a:t>
            </a:r>
            <a:r>
              <a:rPr lang="en-US" altLang="zh-CN" sz="1800"/>
              <a:t>.</a:t>
            </a:r>
            <a:endParaRPr lang="en-US" altLang="zh-CN" sz="1800"/>
          </a:p>
          <a:p>
            <a:pPr marL="0" indent="0">
              <a:lnSpc>
                <a:spcPct val="120000"/>
              </a:lnSpc>
              <a:buNone/>
            </a:pPr>
            <a:r>
              <a:rPr lang="en-US" altLang="zh-CN" sz="1800"/>
              <a:t>*</a:t>
            </a:r>
            <a:r>
              <a:rPr lang="zh-CN" altLang="en-US" sz="1800"/>
              <a:t>时蓉华主编，1989，P12，《现代社会心理学》，华东师范大学出版社</a:t>
            </a:r>
            <a:endParaRPr lang="zh-CN" altLang="en-US" sz="1800"/>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931545"/>
            <a:ext cx="7963535" cy="5245735"/>
          </a:xfrm>
        </p:spPr>
        <p:txBody>
          <a:bodyPr>
            <a:normAutofit fontScale="92500" lnSpcReduction="10000"/>
          </a:bodyPr>
          <a:lstStyle/>
          <a:p>
            <a:pPr>
              <a:lnSpc>
                <a:spcPct val="150000"/>
              </a:lnSpc>
            </a:pPr>
            <a:r>
              <a:rPr lang="zh-CN" altLang="en-US" sz="2400"/>
              <a:t>“</a:t>
            </a:r>
            <a:r>
              <a:rPr lang="zh-CN" altLang="en-US" sz="2400" b="1">
                <a:solidFill>
                  <a:srgbClr val="C00000"/>
                </a:solidFill>
              </a:rPr>
              <a:t>沉默的螺旋</a:t>
            </a:r>
            <a:r>
              <a:rPr lang="zh-CN" altLang="en-US" sz="2400"/>
              <a:t>”理论的潜在危险：</a:t>
            </a:r>
            <a:endParaRPr lang="zh-CN" altLang="en-US" sz="2400"/>
          </a:p>
          <a:p>
            <a:pPr>
              <a:lnSpc>
                <a:spcPct val="150000"/>
              </a:lnSpc>
            </a:pPr>
            <a:r>
              <a:rPr lang="zh-CN" altLang="en-US" sz="2400"/>
              <a:t>利用现实的或虚幻的多数人的舆论压力，从而进—步形成的更为广泛的舆论，带有意见的表面性质</a:t>
            </a:r>
            <a:endParaRPr lang="zh-CN" altLang="en-US" sz="2400"/>
          </a:p>
          <a:p>
            <a:pPr>
              <a:lnSpc>
                <a:spcPct val="150000"/>
              </a:lnSpc>
            </a:pPr>
            <a:r>
              <a:rPr lang="zh-CN" altLang="en-US" sz="2400"/>
              <a:t>以这种方式进行的“引导”，也许可以获得表面的令人陶醉的效果，但同时也</a:t>
            </a:r>
            <a:r>
              <a:rPr lang="zh-CN" altLang="en-US" sz="2400">
                <a:solidFill>
                  <a:srgbClr val="C00000"/>
                </a:solidFill>
              </a:rPr>
              <a:t>可能埋藏下未来更大冲突的种子</a:t>
            </a:r>
            <a:r>
              <a:rPr lang="zh-CN" altLang="en-US" sz="2400"/>
              <a:t>。</a:t>
            </a:r>
            <a:endParaRPr lang="zh-CN" altLang="en-US" sz="2400"/>
          </a:p>
          <a:p>
            <a:pPr>
              <a:lnSpc>
                <a:spcPct val="150000"/>
              </a:lnSpc>
            </a:pPr>
            <a:r>
              <a:rPr lang="zh-CN" altLang="en-US" sz="2400"/>
              <a:t>因为这种引导在改变深层次的舆论（信念）方面，作用是有限的。 </a:t>
            </a:r>
            <a:endParaRPr lang="zh-CN" altLang="en-US" sz="2400"/>
          </a:p>
          <a:p>
            <a:pPr>
              <a:lnSpc>
                <a:spcPct val="150000"/>
              </a:lnSpc>
            </a:pPr>
            <a:r>
              <a:rPr lang="zh-CN" altLang="en-US" sz="2400" b="1"/>
              <a:t>“舆论导向”首先是个全局性的话题，需要从整体上考察舆论的形成；否则，也许局部实行的导向看起来是有利的，但在全局上却是有害的。</a:t>
            </a:r>
            <a:endParaRPr lang="zh-CN" altLang="en-US" sz="2400" b="1"/>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舆论的形成</a:t>
            </a:r>
            <a:endParaRPr lang="zh-CN" altLang="en-US"/>
          </a:p>
        </p:txBody>
      </p:sp>
      <p:sp>
        <p:nvSpPr>
          <p:cNvPr id="3" name="内容占位符 2"/>
          <p:cNvSpPr>
            <a:spLocks noGrp="1"/>
          </p:cNvSpPr>
          <p:nvPr>
            <p:ph idx="1"/>
          </p:nvPr>
        </p:nvSpPr>
        <p:spPr>
          <a:xfrm>
            <a:off x="361315" y="931545"/>
            <a:ext cx="8591550" cy="5245735"/>
          </a:xfrm>
        </p:spPr>
        <p:txBody>
          <a:bodyPr>
            <a:noAutofit/>
          </a:bodyPr>
          <a:lstStyle/>
          <a:p>
            <a:pPr marL="0" indent="0">
              <a:lnSpc>
                <a:spcPct val="110000"/>
              </a:lnSpc>
              <a:buNone/>
            </a:pPr>
            <a:r>
              <a:rPr lang="zh-CN" altLang="en-US" sz="2000"/>
              <a:t>舆论的形成，这也是—种社会心理的分析方法。其中较为著名的是1958年戴维森(Davison, W)提出的10个阶段： </a:t>
            </a:r>
            <a:endParaRPr lang="zh-CN" altLang="en-US" sz="2000"/>
          </a:p>
          <a:p>
            <a:pPr marL="0" lvl="0" indent="0">
              <a:lnSpc>
                <a:spcPct val="100000"/>
              </a:lnSpc>
              <a:buNone/>
            </a:pPr>
            <a:r>
              <a:rPr lang="zh-CN" altLang="en-US" sz="2000"/>
              <a:t>1.当话题从一个人传到另——些人时，话题萌芽。</a:t>
            </a:r>
            <a:endParaRPr lang="zh-CN" altLang="en-US" sz="2000"/>
          </a:p>
          <a:p>
            <a:pPr marL="0" lvl="0" indent="0">
              <a:lnSpc>
                <a:spcPct val="100000"/>
              </a:lnSpc>
              <a:buNone/>
            </a:pPr>
            <a:r>
              <a:rPr lang="zh-CN" altLang="en-US" sz="2000"/>
              <a:t>2.在一定范围内，人们开始议论，话题形成。</a:t>
            </a:r>
            <a:endParaRPr lang="zh-CN" altLang="en-US" sz="2000"/>
          </a:p>
          <a:p>
            <a:pPr marL="0" lvl="0" indent="0">
              <a:lnSpc>
                <a:spcPct val="100000"/>
              </a:lnSpc>
              <a:buNone/>
            </a:pPr>
            <a:r>
              <a:rPr lang="zh-CN" altLang="en-US" sz="2000"/>
              <a:t>3.热心人士参与或社会团体关心这个话题。</a:t>
            </a:r>
            <a:endParaRPr lang="zh-CN" altLang="en-US" sz="2000"/>
          </a:p>
          <a:p>
            <a:pPr marL="0" lvl="0" indent="0">
              <a:lnSpc>
                <a:spcPct val="100000"/>
              </a:lnSpc>
              <a:buNone/>
            </a:pPr>
            <a:r>
              <a:rPr lang="zh-CN" altLang="en-US" sz="2000"/>
              <a:t>4.政党领袖谈论这个话题。</a:t>
            </a:r>
            <a:endParaRPr lang="zh-CN" altLang="en-US" sz="2000"/>
          </a:p>
          <a:p>
            <a:pPr marL="0" lvl="0" indent="0">
              <a:lnSpc>
                <a:spcPct val="100000"/>
              </a:lnSpc>
              <a:buNone/>
            </a:pPr>
            <a:r>
              <a:rPr lang="zh-CN" altLang="en-US" sz="2000"/>
              <a:t>5.大众媒介或专业机构加入。</a:t>
            </a:r>
            <a:endParaRPr lang="zh-CN" altLang="en-US" sz="2000"/>
          </a:p>
          <a:p>
            <a:pPr marL="0" lvl="0" indent="0">
              <a:lnSpc>
                <a:spcPct val="100000"/>
              </a:lnSpc>
              <a:buNone/>
            </a:pPr>
            <a:r>
              <a:rPr lang="zh-CN" altLang="en-US" sz="2000"/>
              <a:t>6.这个话题被简单化地加以概述。</a:t>
            </a:r>
            <a:endParaRPr lang="zh-CN" altLang="en-US" sz="2000"/>
          </a:p>
          <a:p>
            <a:pPr marL="0" lvl="0" indent="0">
              <a:lnSpc>
                <a:spcPct val="100000"/>
              </a:lnSpc>
              <a:buNone/>
            </a:pPr>
            <a:r>
              <a:rPr lang="zh-CN" altLang="en-US" sz="2000"/>
              <a:t>7.个话题引起广泛的注意。舆论开始形成。</a:t>
            </a:r>
            <a:endParaRPr lang="zh-CN" altLang="en-US" sz="2000"/>
          </a:p>
          <a:p>
            <a:pPr marL="0" lvl="0" indent="0">
              <a:lnSpc>
                <a:spcPct val="100000"/>
              </a:lnSpc>
              <a:buNone/>
            </a:pPr>
            <a:r>
              <a:rPr lang="zh-CN" altLang="en-US" sz="2000"/>
              <a:t>8.更多人虽然相互不认识，但议论时抱有相同的看法。这时舆论完全形成。 </a:t>
            </a:r>
            <a:endParaRPr lang="zh-CN" altLang="en-US" sz="2000"/>
          </a:p>
          <a:p>
            <a:pPr marL="0" lvl="0" indent="0">
              <a:lnSpc>
                <a:spcPct val="100000"/>
              </a:lnSpc>
              <a:buNone/>
            </a:pPr>
            <a:r>
              <a:rPr lang="zh-CN" altLang="en-US" sz="2000"/>
              <a:t>9.公众开始面对面地讨论，并在自身体验、团体影响、固有信念、个人的期望的综合作用下诉诸行动。 </a:t>
            </a:r>
            <a:endParaRPr lang="zh-CN" altLang="en-US" sz="2000"/>
          </a:p>
          <a:p>
            <a:pPr marL="0" lvl="0" indent="0">
              <a:lnSpc>
                <a:spcPct val="100000"/>
              </a:lnSpc>
              <a:buNone/>
            </a:pPr>
            <a:r>
              <a:rPr lang="en-US" altLang="zh-CN" sz="2000"/>
              <a:t>10. </a:t>
            </a:r>
            <a:r>
              <a:rPr lang="zh-CN" altLang="en-US" sz="2000"/>
              <a:t>舆论涉及的问题消失，或舆论已经变成立法、蔚为风尚和社会规范, 新的话题出现。</a:t>
            </a:r>
            <a:endParaRPr lang="zh-CN" altLang="en-US" sz="2000"/>
          </a:p>
          <a:p>
            <a:pPr marL="0" indent="0">
              <a:lnSpc>
                <a:spcPct val="110000"/>
              </a:lnSpc>
              <a:buNone/>
            </a:pPr>
            <a:r>
              <a:rPr lang="zh-CN" altLang="en-US" sz="2000"/>
              <a:t>(王石番，1995，P102，《民意理论与实务》，黎明文化事业公司)</a:t>
            </a:r>
            <a:endParaRPr lang="zh-CN" altLang="en-US" sz="2000"/>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舆论的形成过程</a:t>
            </a:r>
            <a:r>
              <a:rPr lang="en-US" altLang="zh-CN"/>
              <a:t>-</a:t>
            </a:r>
            <a:r>
              <a:rPr lang="zh-CN" altLang="en-US"/>
              <a:t>陈力丹</a:t>
            </a:r>
            <a:endParaRPr lang="zh-CN" altLang="en-US"/>
          </a:p>
        </p:txBody>
      </p:sp>
      <p:sp>
        <p:nvSpPr>
          <p:cNvPr id="3" name="内容占位符 2"/>
          <p:cNvSpPr>
            <a:spLocks noGrp="1"/>
          </p:cNvSpPr>
          <p:nvPr>
            <p:ph idx="1"/>
          </p:nvPr>
        </p:nvSpPr>
        <p:spPr/>
        <p:txBody>
          <a:bodyPr/>
          <a:lstStyle/>
          <a:p>
            <a:pPr marL="457200" indent="-457200">
              <a:lnSpc>
                <a:spcPct val="130000"/>
              </a:lnSpc>
              <a:buAutoNum type="arabicPeriod"/>
            </a:pPr>
            <a:r>
              <a:rPr lang="zh-CN" altLang="en-US"/>
              <a:t>社会变动、较大事件的发生刺激意见的出现：</a:t>
            </a:r>
            <a:endParaRPr lang="zh-CN" altLang="en-US"/>
          </a:p>
          <a:p>
            <a:pPr marL="457200" indent="-457200">
              <a:lnSpc>
                <a:spcPct val="130000"/>
              </a:lnSpc>
              <a:buAutoNum type="arabicPeriod"/>
            </a:pPr>
            <a:r>
              <a:rPr lang="zh-CN" altLang="en-US"/>
              <a:t>意见的积蓄期，人们的议论或情绪与对环境的觉察同步，他们在进一步寻求信息的过程中，意见倾向尚不稳定。</a:t>
            </a:r>
            <a:endParaRPr lang="zh-CN" altLang="en-US"/>
          </a:p>
          <a:p>
            <a:pPr marL="457200" indent="-457200">
              <a:lnSpc>
                <a:spcPct val="130000"/>
              </a:lnSpc>
              <a:buAutoNum type="arabicPeriod"/>
            </a:pPr>
            <a:r>
              <a:rPr lang="zh-CN" altLang="en-US"/>
              <a:t>若这时能够给予较多的真实信息，同时辅以较多的解释性说明，容易形成有利于公众自身发展的健康舆论，也有利于社会在发生重大变化时保持相对的稳态。</a:t>
            </a:r>
            <a:endParaRPr lang="zh-CN" altLang="en-US"/>
          </a:p>
          <a:p>
            <a:pPr marL="457200" indent="-457200">
              <a:lnSpc>
                <a:spcPct val="130000"/>
              </a:lnSpc>
              <a:buAutoNum type="arabicPeriod"/>
            </a:pPr>
            <a:r>
              <a:rPr lang="zh-CN" altLang="en-US"/>
              <a:t> 意见在社会群体的互动中趋同</a:t>
            </a:r>
            <a:endParaRPr lang="zh-CN" altLang="en-US"/>
          </a:p>
          <a:p>
            <a:pPr marL="457200" indent="-457200">
              <a:lnSpc>
                <a:spcPct val="130000"/>
              </a:lnSpc>
              <a:buAutoNum type="arabicPeriod"/>
            </a:pPr>
            <a:r>
              <a:rPr lang="zh-CN" altLang="en-US"/>
              <a:t>权力组织及其领导人、大众传播媒介促成所希望的舆论</a:t>
            </a:r>
            <a:endParaRPr lang="zh-CN" altLang="en-US"/>
          </a:p>
          <a:p>
            <a:pPr marL="457200" indent="-457200">
              <a:lnSpc>
                <a:spcPct val="130000"/>
              </a:lnSpc>
              <a:buAutoNum type="arabicPeriod"/>
            </a:pPr>
            <a:r>
              <a:rPr lang="zh-CN" altLang="en-US"/>
              <a:t>文化与道德对舆论形成的制约</a:t>
            </a:r>
            <a:endParaRPr lang="zh-CN" altLang="en-US"/>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网络在舆论形成中作用</a:t>
            </a:r>
            <a:endParaRPr lang="zh-CN" altLang="en-US"/>
          </a:p>
        </p:txBody>
      </p:sp>
      <p:sp>
        <p:nvSpPr>
          <p:cNvPr id="3" name="内容占位符 2"/>
          <p:cNvSpPr>
            <a:spLocks noGrp="1"/>
          </p:cNvSpPr>
          <p:nvPr>
            <p:ph idx="1"/>
          </p:nvPr>
        </p:nvSpPr>
        <p:spPr/>
        <p:txBody>
          <a:bodyPr>
            <a:normAutofit fontScale="87500" lnSpcReduction="20000"/>
          </a:bodyPr>
          <a:lstStyle/>
          <a:p>
            <a:pPr>
              <a:lnSpc>
                <a:spcPct val="120000"/>
              </a:lnSpc>
            </a:pPr>
            <a:r>
              <a:rPr lang="zh-CN" altLang="en-US" sz="2400"/>
              <a:t> 沙莲香提出的“拷贝世界”（类似于李普曼的“拟态环境”）：</a:t>
            </a:r>
            <a:endParaRPr lang="zh-CN" altLang="en-US" sz="2400"/>
          </a:p>
          <a:p>
            <a:pPr>
              <a:lnSpc>
                <a:spcPct val="120000"/>
              </a:lnSpc>
            </a:pPr>
            <a:r>
              <a:rPr lang="zh-CN" altLang="en-US" sz="2400"/>
              <a:t>突出了它的复制特征。“由大众传播形成的拷贝世界——信息环境，是现代社会中人们无法逃避的生活世界，它同感性世界并驾齐驱，成为决定人们生活情感、生活欲望、期待、认知和态度的两大环境世界。”</a:t>
            </a:r>
            <a:endParaRPr lang="zh-CN" altLang="en-US" sz="2400"/>
          </a:p>
          <a:p>
            <a:pPr>
              <a:lnSpc>
                <a:spcPct val="120000"/>
              </a:lnSpc>
            </a:pPr>
            <a:r>
              <a:rPr lang="en-US" altLang="zh-CN" sz="2400"/>
              <a:t> </a:t>
            </a:r>
            <a:r>
              <a:rPr lang="zh-CN" altLang="en-US" sz="2400"/>
              <a:t>沙莲香主编，1987，P59，《社会心理学》，中国人民大学出版社</a:t>
            </a:r>
            <a:endParaRPr lang="zh-CN" altLang="en-US" sz="2400"/>
          </a:p>
          <a:p>
            <a:pPr>
              <a:lnSpc>
                <a:spcPct val="120000"/>
              </a:lnSpc>
            </a:pPr>
            <a:endParaRPr lang="zh-CN" altLang="en-US" sz="2400"/>
          </a:p>
          <a:p>
            <a:pPr>
              <a:lnSpc>
                <a:spcPct val="120000"/>
              </a:lnSpc>
            </a:pPr>
            <a:r>
              <a:rPr lang="zh-CN" altLang="en-US" sz="2400"/>
              <a:t>由于个人或群体直接接触的感性世界是很有限的，因而，意见或舆论除了受到直接现实变动的激发而产生外，在很大程度上是对拷贝世界的反应，拷贝世界对于人的知觉来说，不同于感性世界。</a:t>
            </a:r>
            <a:endParaRPr lang="zh-CN" altLang="en-US" sz="2400"/>
          </a:p>
          <a:p>
            <a:pPr>
              <a:lnSpc>
                <a:spcPct val="120000"/>
              </a:lnSpc>
            </a:pPr>
            <a:r>
              <a:rPr lang="zh-CN" altLang="en-US" sz="2400"/>
              <a:t>它需要通过人的感官去知觉，但产生的不是实际体验，而是心理体验——在这个意义上，</a:t>
            </a:r>
            <a:r>
              <a:rPr lang="zh-CN" altLang="en-US" sz="2400">
                <a:solidFill>
                  <a:srgbClr val="C00000"/>
                </a:solidFill>
              </a:rPr>
              <a:t>拷贝世界对个人意见或舆论的形成和发展方向，具有更大的影响力。</a:t>
            </a:r>
            <a:endParaRPr lang="zh-CN" altLang="en-US" sz="2400">
              <a:solidFill>
                <a:srgbClr val="C00000"/>
              </a:solidFill>
            </a:endParaRP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en-US" sz="2400"/>
              <a:t>对于舆论导向来说，这个问题（拷贝世界、拟态环境、信息环境）便是如何使媒介对舆论的引导保持在一种适当的状态，既能够使舆论保持自然的不一律，同时实现一定程度的控制；</a:t>
            </a:r>
            <a:endParaRPr lang="zh-CN" altLang="en-US" sz="2400"/>
          </a:p>
          <a:p>
            <a:pPr>
              <a:lnSpc>
                <a:spcPct val="120000"/>
              </a:lnSpc>
            </a:pPr>
            <a:r>
              <a:rPr lang="zh-CN" altLang="en-US" sz="2400"/>
              <a:t>既要给予公众独立思想和选择的空间，又要保障社会主流思想在舆论中居主导地位</a:t>
            </a:r>
            <a:r>
              <a:rPr lang="en-US" altLang="zh-CN" sz="2400"/>
              <a:t>.</a:t>
            </a:r>
            <a:endParaRPr lang="en-US" altLang="zh-CN" sz="2400"/>
          </a:p>
        </p:txBody>
      </p:sp>
      <p:sp>
        <p:nvSpPr>
          <p:cNvPr id="4" name="标题 3"/>
          <p:cNvSpPr>
            <a:spLocks noGrp="1"/>
          </p:cNvSpPr>
          <p:nvPr>
            <p:ph type="title"/>
          </p:nvPr>
        </p:nvSpPr>
        <p:spPr/>
        <p:txBody>
          <a:bodyPr>
            <a:normAutofit/>
          </a:bodyPr>
          <a:lstStyle/>
          <a:p>
            <a:r>
              <a:rPr lang="zh-CN" altLang="en-US"/>
              <a:t>网络在舆论形成中作用</a:t>
            </a:r>
            <a:endParaRPr lang="zh-CN" altLang="en-US"/>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关于大众传播媒介与舆论互动的几个理论假设</a:t>
            </a:r>
            <a:endParaRPr lang="zh-CN" altLang="en-US"/>
          </a:p>
        </p:txBody>
      </p:sp>
      <p:sp>
        <p:nvSpPr>
          <p:cNvPr id="3" name="内容占位符 2"/>
          <p:cNvSpPr>
            <a:spLocks noGrp="1"/>
          </p:cNvSpPr>
          <p:nvPr>
            <p:ph idx="1"/>
          </p:nvPr>
        </p:nvSpPr>
        <p:spPr/>
        <p:txBody>
          <a:bodyPr>
            <a:noAutofit/>
          </a:bodyPr>
          <a:lstStyle/>
          <a:p>
            <a:pPr>
              <a:lnSpc>
                <a:spcPct val="150000"/>
              </a:lnSpc>
            </a:pPr>
            <a:r>
              <a:rPr lang="zh-CN" altLang="en-US" sz="2000"/>
              <a:t> </a:t>
            </a:r>
            <a:r>
              <a:rPr lang="zh-CN" altLang="en-US" sz="2000" b="1"/>
              <a:t>议程设置论；社会化和见解影响理论；沉默的螺旋；影响不一理论；交往行动理论；</a:t>
            </a:r>
            <a:endParaRPr lang="zh-CN" altLang="en-US" sz="2000"/>
          </a:p>
          <a:p>
            <a:pPr>
              <a:lnSpc>
                <a:spcPct val="150000"/>
              </a:lnSpc>
            </a:pPr>
            <a:r>
              <a:rPr lang="zh-CN" altLang="en-US" sz="2000"/>
              <a:t>  媒介传递着各种不同层次的社会群体、组织和人物类型的社会行为规范和思想准则，媒介从这个角度间接对个人意见，进而对舆论形成的影响，被称为“社会期待论”  </a:t>
            </a:r>
            <a:endParaRPr lang="zh-CN" altLang="en-US" sz="2000"/>
          </a:p>
          <a:p>
            <a:pPr>
              <a:lnSpc>
                <a:spcPct val="150000"/>
              </a:lnSpc>
            </a:pPr>
            <a:r>
              <a:rPr lang="zh-CN" altLang="en-US" sz="2000" b="1"/>
              <a:t>  社会化和间接影响理论</a:t>
            </a:r>
            <a:r>
              <a:rPr lang="zh-CN" altLang="en-US" sz="2000"/>
              <a:t>所要说明的是：大众媒介在社会行为规范和思想准则方面，对个人意见和群体舆论影响是长期的、缓慢的和潜移默化的，它对舆论导向研究的启示是：不仅需要即时的对舆论的引导，还需要在社会整体发展和以“代”为时间阶段的时空之中考虑长远的对舆论的引导。</a:t>
            </a:r>
            <a:endParaRPr lang="zh-CN" altLang="en-US" sz="2000"/>
          </a:p>
          <a:p>
            <a:pPr marL="0" indent="0">
              <a:lnSpc>
                <a:spcPct val="150000"/>
              </a:lnSpc>
              <a:buNone/>
            </a:pPr>
            <a:endParaRPr lang="zh-CN" altLang="en-US" sz="2000"/>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31545"/>
            <a:ext cx="8252460" cy="5245735"/>
          </a:xfrm>
        </p:spPr>
        <p:txBody>
          <a:bodyPr>
            <a:noAutofit/>
          </a:bodyPr>
          <a:lstStyle/>
          <a:p>
            <a:pPr>
              <a:lnSpc>
                <a:spcPct val="110000"/>
              </a:lnSpc>
            </a:pPr>
            <a:r>
              <a:rPr lang="zh-CN" altLang="en-US" sz="2000" b="1">
                <a:sym typeface="+mn-ea"/>
              </a:rPr>
              <a:t>交往行为理论</a:t>
            </a:r>
            <a:endParaRPr lang="en-US" altLang="zh-CN" sz="2000" b="1"/>
          </a:p>
          <a:p>
            <a:pPr>
              <a:lnSpc>
                <a:spcPct val="110000"/>
              </a:lnSpc>
            </a:pPr>
            <a:r>
              <a:rPr lang="zh-CN" altLang="en-US" sz="1800">
                <a:sym typeface="+mn-ea"/>
              </a:rPr>
              <a:t>管理导向与市场导向：</a:t>
            </a:r>
            <a:endParaRPr lang="zh-CN" altLang="en-US" sz="1800"/>
          </a:p>
          <a:p>
            <a:pPr>
              <a:lnSpc>
                <a:spcPct val="110000"/>
              </a:lnSpc>
            </a:pPr>
            <a:r>
              <a:rPr lang="zh-CN" altLang="en-US" sz="1800">
                <a:solidFill>
                  <a:srgbClr val="C00000"/>
                </a:solidFill>
                <a:sym typeface="+mn-ea"/>
              </a:rPr>
              <a:t>管理导向</a:t>
            </a:r>
            <a:r>
              <a:rPr lang="zh-CN" altLang="en-US" sz="1800">
                <a:sym typeface="+mn-ea"/>
              </a:rPr>
              <a:t>（administrative orientation）考虑的是如付增进对舆论的社会控制，理性化其作为，以达到“协调、居间媒引、设法稳定、追求扣谐、避免批评”的目的。</a:t>
            </a:r>
            <a:r>
              <a:rPr lang="zh-CN" altLang="en-US" sz="1800">
                <a:solidFill>
                  <a:srgbClr val="C00000"/>
                </a:solidFill>
                <a:sym typeface="+mn-ea"/>
              </a:rPr>
              <a:t>市场导向</a:t>
            </a:r>
            <a:r>
              <a:rPr lang="zh-CN" altLang="en-US" sz="1800">
                <a:sym typeface="+mn-ea"/>
              </a:rPr>
              <a:t>（marketing orientation），…… 受商业机构委托的研究者，只考虑如何扩大媒介对消费的影响力，而不顾及媒介的社会责任和文化结构上可能造成的问题</a:t>
            </a:r>
            <a:endParaRPr lang="zh-CN" altLang="en-US" sz="1800"/>
          </a:p>
          <a:p>
            <a:pPr>
              <a:lnSpc>
                <a:spcPct val="110000"/>
              </a:lnSpc>
            </a:pPr>
            <a:r>
              <a:rPr lang="zh-CN" altLang="en-US" sz="1800" b="1">
                <a:sym typeface="+mn-ea"/>
              </a:rPr>
              <a:t>□ 潜舆论的纯真性：</a:t>
            </a:r>
            <a:endParaRPr lang="zh-CN" altLang="en-US" sz="1800" b="1"/>
          </a:p>
          <a:p>
            <a:pPr>
              <a:lnSpc>
                <a:spcPct val="110000"/>
              </a:lnSpc>
            </a:pPr>
            <a:r>
              <a:rPr lang="zh-CN" altLang="en-US" sz="1800">
                <a:sym typeface="+mn-ea"/>
              </a:rPr>
              <a:t>    有时潜舆论比显舆论更能确切地说明舆论的真正倾向，因为显舆论的发表会受到各种其他因素的规范，而各种社会规范很难直接干预情绪型潜舆论的表达，在较少约束的情况下，无形中使得它反而拥有了几分纯真。</a:t>
            </a:r>
            <a:endParaRPr lang="zh-CN" altLang="en-US" sz="1800"/>
          </a:p>
          <a:p>
            <a:pPr>
              <a:lnSpc>
                <a:spcPct val="110000"/>
              </a:lnSpc>
            </a:pPr>
            <a:r>
              <a:rPr lang="zh-CN" altLang="en-US" sz="1800" b="1">
                <a:sym typeface="+mn-ea"/>
              </a:rPr>
              <a:t>□ 显舆论中的自我防卫成份：</a:t>
            </a:r>
            <a:endParaRPr lang="zh-CN" altLang="en-US" sz="1800" b="1"/>
          </a:p>
          <a:p>
            <a:pPr>
              <a:lnSpc>
                <a:spcPct val="110000"/>
              </a:lnSpc>
            </a:pPr>
            <a:r>
              <a:rPr lang="zh-CN" altLang="en-US" sz="1800">
                <a:sym typeface="+mn-ea"/>
              </a:rPr>
              <a:t>公众生活中充满了各种矛盾和利益的划分，出于自我防卫的目的．不少公开表达的意见是含糊的，或者回避关键问题。当群体内外出现某种威胁时，公开表达的意见往往首先服务于保护自身的目的。这时的某些舆论带有一定的蹬昧性质，与另一些可以从公开意见中得到好处的明确意见形成对照。</a:t>
            </a:r>
            <a:endParaRPr lang="zh-CN" altLang="en-US" sz="1800"/>
          </a:p>
        </p:txBody>
      </p:sp>
      <p:sp>
        <p:nvSpPr>
          <p:cNvPr id="4" name="标题 3"/>
          <p:cNvSpPr>
            <a:spLocks noGrp="1"/>
          </p:cNvSpPr>
          <p:nvPr>
            <p:ph type="title"/>
          </p:nvPr>
        </p:nvSpPr>
        <p:spPr/>
        <p:txBody>
          <a:bodyPr>
            <a:normAutofit fontScale="90000"/>
          </a:bodyPr>
          <a:lstStyle/>
          <a:p>
            <a:r>
              <a:rPr lang="zh-CN" altLang="en-US">
                <a:sym typeface="+mn-ea"/>
              </a:rPr>
              <a:t>关于大众传播媒介与舆论互动的几个理论假设</a:t>
            </a:r>
            <a:endParaRPr lang="zh-CN" altLang="en-US"/>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舆论引导</a:t>
            </a:r>
            <a:endParaRPr lang="zh-CN" altLang="en-US"/>
          </a:p>
        </p:txBody>
      </p:sp>
      <p:sp>
        <p:nvSpPr>
          <p:cNvPr id="3" name="内容占位符 2"/>
          <p:cNvSpPr>
            <a:spLocks noGrp="1"/>
          </p:cNvSpPr>
          <p:nvPr>
            <p:ph idx="1"/>
          </p:nvPr>
        </p:nvSpPr>
        <p:spPr/>
        <p:txBody>
          <a:bodyPr>
            <a:noAutofit/>
          </a:bodyPr>
          <a:lstStyle/>
          <a:p>
            <a:pPr marL="342900" indent="-342900">
              <a:lnSpc>
                <a:spcPct val="100000"/>
              </a:lnSpc>
              <a:buAutoNum type="arabicPeriod"/>
            </a:pPr>
            <a:r>
              <a:rPr lang="zh-CN" altLang="en-US" sz="2000">
                <a:solidFill>
                  <a:srgbClr val="C00000"/>
                </a:solidFill>
              </a:rPr>
              <a:t>    对情绪型舆论：煤介的冷静与理智；</a:t>
            </a:r>
            <a:endParaRPr lang="zh-CN" altLang="en-US" sz="2000">
              <a:solidFill>
                <a:srgbClr val="C00000"/>
              </a:solidFill>
            </a:endParaRPr>
          </a:p>
          <a:p>
            <a:pPr marL="342900" indent="-342900">
              <a:lnSpc>
                <a:spcPct val="100000"/>
              </a:lnSpc>
              <a:buAutoNum type="arabicPeriod"/>
            </a:pPr>
            <a:r>
              <a:rPr lang="zh-CN" altLang="en-US" sz="2000">
                <a:solidFill>
                  <a:srgbClr val="C00000"/>
                </a:solidFill>
              </a:rPr>
              <a:t>    引导讯息形态舆沦：以准确的讯息对模糊的讯息  </a:t>
            </a:r>
            <a:endParaRPr lang="zh-CN" altLang="en-US" sz="2000">
              <a:solidFill>
                <a:srgbClr val="C00000"/>
              </a:solidFill>
            </a:endParaRPr>
          </a:p>
          <a:p>
            <a:pPr marL="342900" indent="-342900">
              <a:lnSpc>
                <a:spcPct val="100000"/>
              </a:lnSpc>
              <a:buAutoNum type="arabicPeriod"/>
            </a:pPr>
            <a:r>
              <a:rPr lang="zh-CN" altLang="en-US" sz="2000">
                <a:solidFill>
                  <a:srgbClr val="C00000"/>
                </a:solidFill>
              </a:rPr>
              <a:t>    为观念形态的舆论提供接近性的参照系 </a:t>
            </a:r>
            <a:endParaRPr lang="zh-CN" altLang="en-US" sz="2000">
              <a:solidFill>
                <a:srgbClr val="C00000"/>
              </a:solidFill>
            </a:endParaRPr>
          </a:p>
          <a:p>
            <a:pPr marL="342900" indent="-342900">
              <a:lnSpc>
                <a:spcPct val="100000"/>
              </a:lnSpc>
              <a:buAutoNum type="arabicPeriod"/>
            </a:pPr>
            <a:r>
              <a:rPr lang="zh-CN" altLang="en-US" sz="2000">
                <a:solidFill>
                  <a:srgbClr val="C00000"/>
                </a:solidFill>
              </a:rPr>
              <a:t> </a:t>
            </a:r>
            <a:r>
              <a:rPr lang="en-US" altLang="zh-CN" sz="2000">
                <a:solidFill>
                  <a:srgbClr val="C00000"/>
                </a:solidFill>
              </a:rPr>
              <a:t>  </a:t>
            </a:r>
            <a:r>
              <a:rPr lang="zh-CN" altLang="en-US" sz="2000">
                <a:solidFill>
                  <a:srgbClr val="C00000"/>
                </a:solidFill>
              </a:rPr>
              <a:t>引导行为舆论：扶植正面行为以抑制负面行为  </a:t>
            </a:r>
            <a:endParaRPr lang="zh-CN" altLang="en-US" sz="2000">
              <a:solidFill>
                <a:srgbClr val="C00000"/>
              </a:solidFill>
            </a:endParaRPr>
          </a:p>
          <a:p>
            <a:pPr>
              <a:lnSpc>
                <a:spcPct val="100000"/>
              </a:lnSpc>
            </a:pPr>
            <a:endParaRPr lang="zh-CN" altLang="en-US" sz="1600"/>
          </a:p>
          <a:p>
            <a:pPr marL="0" indent="0">
              <a:lnSpc>
                <a:spcPct val="100000"/>
              </a:lnSpc>
              <a:buNone/>
            </a:pPr>
            <a:r>
              <a:rPr lang="zh-CN" altLang="en-US" sz="1600"/>
              <a:t>□ 第一文本与第二文本——文学接受理论的理论：</a:t>
            </a:r>
            <a:endParaRPr lang="zh-CN" altLang="en-US" sz="1600"/>
          </a:p>
          <a:p>
            <a:pPr>
              <a:lnSpc>
                <a:spcPct val="100000"/>
              </a:lnSpc>
            </a:pPr>
            <a:r>
              <a:rPr lang="zh-CN" altLang="en-US" sz="1600"/>
              <a:t>作品只是作家创作的文艺制品，即第一文本；</a:t>
            </a:r>
            <a:endParaRPr lang="zh-CN" altLang="en-US" sz="1600"/>
          </a:p>
          <a:p>
            <a:pPr>
              <a:lnSpc>
                <a:spcPct val="100000"/>
              </a:lnSpc>
            </a:pPr>
            <a:r>
              <a:rPr lang="zh-CN" altLang="en-US" sz="1600"/>
              <a:t>而被读者印入脑中，经过领悟、解释、融化后再生的艺术情感和形象，才是真正的审美对象，即第二文本。 </a:t>
            </a:r>
            <a:endParaRPr lang="zh-CN" altLang="en-US" sz="1600"/>
          </a:p>
          <a:p>
            <a:pPr>
              <a:lnSpc>
                <a:spcPct val="100000"/>
              </a:lnSpc>
            </a:pPr>
            <a:r>
              <a:rPr lang="zh-CN" altLang="en-US" sz="1600"/>
              <a:t>而接受理论认为，不应局限于读者群如何受作品影响，许多审美效果是读者自己创造的，这种效果—定程度上要由读者自己负责。 </a:t>
            </a:r>
            <a:endParaRPr lang="zh-CN" altLang="en-US" sz="1600"/>
          </a:p>
          <a:p>
            <a:pPr>
              <a:lnSpc>
                <a:spcPct val="100000"/>
              </a:lnSpc>
            </a:pPr>
            <a:endParaRPr lang="zh-CN" altLang="en-US" sz="1600"/>
          </a:p>
          <a:p>
            <a:pPr marL="0" indent="0">
              <a:lnSpc>
                <a:spcPct val="100000"/>
              </a:lnSpc>
              <a:buNone/>
            </a:pPr>
            <a:r>
              <a:rPr lang="zh-CN" altLang="en-US" sz="1600"/>
              <a:t>    格林（Grimm, G）的公式:</a:t>
            </a:r>
            <a:endParaRPr lang="zh-CN" altLang="en-US" sz="1600"/>
          </a:p>
          <a:p>
            <a:pPr marL="0" indent="0">
              <a:lnSpc>
                <a:spcPct val="100000"/>
              </a:lnSpc>
              <a:buNone/>
            </a:pPr>
            <a:r>
              <a:rPr lang="zh-CN" altLang="en-US" sz="1600"/>
              <a:t>    S = A + R</a:t>
            </a:r>
            <a:endParaRPr lang="zh-CN" altLang="en-US" sz="1600"/>
          </a:p>
          <a:p>
            <a:pPr marL="0" indent="0">
              <a:lnSpc>
                <a:spcPct val="100000"/>
              </a:lnSpc>
              <a:buNone/>
            </a:pPr>
            <a:r>
              <a:rPr lang="zh-CN" altLang="en-US" sz="1600"/>
              <a:t>    S 指文本的意义结构，A 指作者赋予的意义，R 指接受者所领会、赋予的意义。</a:t>
            </a:r>
            <a:endParaRPr lang="zh-CN" altLang="en-US" sz="1600"/>
          </a:p>
          <a:p>
            <a:pPr marL="0" indent="0">
              <a:lnSpc>
                <a:spcPct val="100000"/>
              </a:lnSpc>
              <a:buNone/>
            </a:pPr>
            <a:r>
              <a:rPr lang="zh-CN" altLang="en-US" sz="1600"/>
              <a:t>其中A 是恒量，R 是变量，随读者的不同水平而变化，在S中的地位举足轻重。</a:t>
            </a:r>
            <a:endParaRPr lang="zh-CN" altLang="en-US" sz="1600"/>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113666"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挖掘的任务</a:t>
            </a:r>
            <a:r>
              <a:rPr lang="zh-CN" altLang="en-US" sz="2400" b="1" dirty="0">
                <a:solidFill>
                  <a:srgbClr val="000000"/>
                </a:solidFill>
                <a:latin typeface="Arial" panose="020B0604020202020204" pitchFamily="34" charset="0"/>
              </a:rPr>
              <a:t> ：</a:t>
            </a:r>
            <a:endParaRPr lang="zh-CN" altLang="en-US" sz="2400" b="1" dirty="0">
              <a:solidFill>
                <a:srgbClr val="000000"/>
              </a:solidFill>
              <a:latin typeface="Arial" panose="020B0604020202020204" pitchFamily="34" charset="0"/>
            </a:endParaRPr>
          </a:p>
        </p:txBody>
      </p:sp>
      <p:sp>
        <p:nvSpPr>
          <p:cNvPr id="113667" name="Text Box 4"/>
          <p:cNvSpPr txBox="1"/>
          <p:nvPr/>
        </p:nvSpPr>
        <p:spPr>
          <a:xfrm>
            <a:off x="233045" y="1223645"/>
            <a:ext cx="8534400" cy="5077460"/>
          </a:xfrm>
          <a:prstGeom prst="rect">
            <a:avLst/>
          </a:prstGeom>
          <a:noFill/>
          <a:ln w="9525">
            <a:noFill/>
          </a:ln>
        </p:spPr>
        <p:txBody>
          <a:bodyPr>
            <a:spAutoFit/>
          </a:bodyPr>
          <a:lstStyle/>
          <a:p>
            <a:pPr eaLnBrk="1" hangingPunct="1">
              <a:lnSpc>
                <a:spcPct val="120000"/>
              </a:lnSpc>
              <a:spcBef>
                <a:spcPct val="50000"/>
              </a:spcBef>
              <a:buClrTx/>
              <a:buFontTx/>
            </a:pPr>
            <a:r>
              <a:rPr lang="en-US" altLang="zh-CN" sz="2000" b="1" dirty="0">
                <a:solidFill>
                  <a:srgbClr val="000000"/>
                </a:solidFill>
                <a:latin typeface="Arial" panose="020B0604020202020204" pitchFamily="34" charset="0"/>
              </a:rPr>
              <a:t>  </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挖掘主要是为了解决以下几方面的问题：</a:t>
            </a:r>
            <a:endParaRPr lang="zh-CN" altLang="en-US" sz="2000" b="1" dirty="0">
              <a:solidFill>
                <a:schemeClr val="tx2"/>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提高传统搜索引擎的查准率、查全率；</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根据网络上的信息整理出新知识，以指导决策；</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满足不同用户的不同需求；</a:t>
            </a:r>
            <a:endParaRPr lang="zh-CN" altLang="en-US" sz="2000" b="1" dirty="0">
              <a:solidFill>
                <a:srgbClr val="000000"/>
              </a:solidFill>
              <a:latin typeface="Arial" panose="020B0604020202020204" pitchFamily="34" charset="0"/>
            </a:endParaRP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获取用户需求的反馈信息。</a:t>
            </a:r>
            <a:endParaRPr lang="zh-CN" altLang="en-US" sz="2000" b="1" dirty="0">
              <a:solidFill>
                <a:srgbClr val="000000"/>
              </a:solidFill>
              <a:latin typeface="Arial" panose="020B0604020202020204" pitchFamily="34" charset="0"/>
            </a:endParaRPr>
          </a:p>
          <a:p>
            <a:pPr eaLnBrk="1" hangingPunct="1">
              <a:lnSpc>
                <a:spcPct val="120000"/>
              </a:lnSpc>
              <a:spcBef>
                <a:spcPct val="50000"/>
              </a:spcBef>
              <a:buClrTx/>
              <a:buFontTx/>
            </a:pPr>
            <a:r>
              <a:rPr lang="zh-CN" altLang="en-US" sz="2000" b="1" dirty="0">
                <a:solidFill>
                  <a:schemeClr val="tx2"/>
                </a:solidFill>
                <a:latin typeface="Arial" panose="020B0604020202020204" pitchFamily="34" charset="0"/>
              </a:rPr>
              <a:t>根据</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网页的特点，</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挖掘的任务主要包括：</a:t>
            </a:r>
            <a:endParaRPr lang="zh-CN" altLang="en-US" sz="2000" b="1" dirty="0">
              <a:solidFill>
                <a:schemeClr val="tx2"/>
              </a:solidFill>
              <a:latin typeface="Arial" panose="020B0604020202020204" pitchFamily="34" charset="0"/>
            </a:endParaRPr>
          </a:p>
          <a:p>
            <a:pPr eaLnBrk="1" hangingPunct="1">
              <a:lnSpc>
                <a:spcPct val="120000"/>
              </a:lnSpc>
              <a:spcBef>
                <a:spcPct val="50000"/>
              </a:spcBef>
              <a:buClrTx/>
              <a:buFontTx/>
            </a:pPr>
            <a:r>
              <a:rPr lang="zh-CN" altLang="en-US" sz="2000" b="1" dirty="0">
                <a:solidFill>
                  <a:srgbClr val="C00000"/>
                </a:solidFill>
                <a:latin typeface="Times New Roman" panose="02020603050405020304" charset="0"/>
                <a:ea typeface="黑体" panose="02010609060101010101" charset="-122"/>
              </a:rPr>
              <a:t>网页分类</a:t>
            </a:r>
            <a:r>
              <a:rPr lang="zh-CN" altLang="en-US" sz="2000" b="1" dirty="0">
                <a:solidFill>
                  <a:srgbClr val="C00000"/>
                </a:solidFill>
                <a:latin typeface="宋体" panose="02010600030101010101" pitchFamily="2" charset="-122"/>
              </a:rPr>
              <a:t>：</a:t>
            </a:r>
            <a:r>
              <a:rPr lang="zh-CN" altLang="en-US" sz="2000" b="1" dirty="0">
                <a:solidFill>
                  <a:srgbClr val="000000"/>
                </a:solidFill>
                <a:latin typeface="宋体" panose="02010600030101010101" pitchFamily="2" charset="-122"/>
              </a:rPr>
              <a:t>网页分类就是应用分类工具将</a:t>
            </a:r>
            <a:r>
              <a:rPr lang="en-US" altLang="zh-CN" sz="2000" b="1" dirty="0">
                <a:solidFill>
                  <a:srgbClr val="000000"/>
                </a:solidFill>
                <a:latin typeface="Times New Roman" panose="02020603050405020304" charset="0"/>
                <a:cs typeface="Times New Roman" panose="02020603050405020304" charset="0"/>
              </a:rPr>
              <a:t>Web</a:t>
            </a:r>
            <a:r>
              <a:rPr lang="zh-CN" altLang="en-US" sz="2000" b="1" dirty="0">
                <a:solidFill>
                  <a:srgbClr val="000000"/>
                </a:solidFill>
                <a:latin typeface="宋体" panose="02010600030101010101" pitchFamily="2" charset="-122"/>
              </a:rPr>
              <a:t>网页分配到已经存在的类别中，类别是用来匹配文档集的可能使用的。智能文本挖掘器可以通过将文档分配到相应类别中来整理它们。但是分类并不能完全代替一个管理员，它只是提供一个花费较少的可选择方法。在智能文本挖掘器中，类别是由文本样本来定义的。</a:t>
            </a:r>
            <a:endParaRPr lang="zh-CN" altLang="en-US" sz="2000" b="1" dirty="0">
              <a:solidFill>
                <a:srgbClr val="000000"/>
              </a:solidFill>
              <a:latin typeface="宋体" panose="02010600030101010101" pitchFamily="2" charset="-122"/>
            </a:endParaRPr>
          </a:p>
        </p:txBody>
      </p:sp>
    </p:spTree>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a:solidFill>
                  <a:srgbClr val="C00000"/>
                </a:solidFill>
              </a:rPr>
              <a:t>根据文艺理论提供的“引导”：</a:t>
            </a:r>
            <a:endParaRPr lang="zh-CN" altLang="en-US">
              <a:solidFill>
                <a:srgbClr val="C00000"/>
              </a:solidFill>
            </a:endParaRPr>
          </a:p>
          <a:p>
            <a:pPr marL="457200" indent="-457200">
              <a:buAutoNum type="arabicPeriod"/>
            </a:pPr>
            <a:r>
              <a:rPr lang="zh-CN" altLang="en-US"/>
              <a:t>构造文艺本文的召唤结构、无形中促成舆论的转变</a:t>
            </a:r>
            <a:endParaRPr lang="zh-CN" altLang="en-US"/>
          </a:p>
          <a:p>
            <a:pPr marL="457200" indent="-457200">
              <a:buAutoNum type="arabicPeriod"/>
            </a:pPr>
            <a:r>
              <a:rPr lang="zh-CN" altLang="en-US"/>
              <a:t>减少文艺本文的教诲意味，用艺本魅力感染人  </a:t>
            </a:r>
            <a:endParaRPr lang="zh-CN" altLang="en-US"/>
          </a:p>
          <a:p>
            <a:pPr marL="457200" indent="-457200">
              <a:buAutoNum type="arabicPeriod"/>
            </a:pPr>
            <a:r>
              <a:rPr lang="zh-CN" altLang="en-US"/>
              <a:t>利用传统的文艺接受特征，融入引导舆论的正面内容  </a:t>
            </a:r>
            <a:endParaRPr lang="zh-CN" altLang="en-US"/>
          </a:p>
        </p:txBody>
      </p:sp>
      <p:sp>
        <p:nvSpPr>
          <p:cNvPr id="4" name="内容占位符 2"/>
          <p:cNvSpPr>
            <a:spLocks noGrp="1"/>
          </p:cNvSpPr>
          <p:nvPr/>
        </p:nvSpPr>
        <p:spPr>
          <a:xfrm>
            <a:off x="539115" y="2637790"/>
            <a:ext cx="8016875" cy="52457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defRPr/>
            </a:pPr>
            <a:r>
              <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媒介议程设置的功能是显著的，它建立在公众对自身经验以外事物无法直接体验的基础上。  </a:t>
            </a: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defRPr/>
            </a:pPr>
            <a:r>
              <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媒介的议程设置功能表现出一种很大的描绘社会实际情况的权力，这种描绘若长期与实际差距过大，这在信息化时代将可能引发舆论的混乱，因为人们还有其他更为快捷的信息渠道，只是目前接触这样的渠道需要一定的经济实力和专业知识。</a:t>
            </a: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r>
              <a:rPr kumimoji="0" lang="zh-CN" altLang="en-US" sz="2100" b="0" i="0" u="none" strike="noStrike" kern="1200" cap="none" spc="0" normalizeH="0" baseline="0" noProof="0">
                <a:ln>
                  <a:noFill/>
                </a:ln>
                <a:solidFill>
                  <a:srgbClr val="C00000"/>
                </a:solidFill>
                <a:effectLst/>
                <a:uLnTx/>
                <a:uFillTx/>
                <a:latin typeface="Franklin Gothic Medium" panose="020B0603020102020204"/>
                <a:ea typeface="微软雅黑" panose="020B0503020204020204" charset="-122"/>
                <a:cs typeface="+mn-cs"/>
              </a:rPr>
              <a:t>舆论导向与议程设置研究：</a:t>
            </a:r>
            <a:endParaRPr kumimoji="0" lang="zh-CN" altLang="en-US" sz="2100" b="0" i="0" u="none" strike="noStrike" kern="1200" cap="none" spc="0" normalizeH="0" baseline="0" noProof="0">
              <a:ln>
                <a:noFill/>
              </a:ln>
              <a:solidFill>
                <a:srgbClr val="C00000"/>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r>
              <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    首先，引导舆论要避免“推定效果”。</a:t>
            </a: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r>
              <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    第二，媒介引导效果的最佳时间问题 </a:t>
            </a: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r>
              <a:rPr kumimoji="0" lang="en-US" altLang="zh-CN"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    </a:t>
            </a:r>
            <a:r>
              <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第三，主观的舆论导向与客观的媒介议程设置功能的统一问题  </a:t>
            </a: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defRPr/>
            </a:pP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defRPr/>
            </a:pPr>
            <a:endParaRPr kumimoji="0" lang="zh-CN" altLang="en-US" sz="21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p:txBody>
      </p:sp>
      <p:sp>
        <p:nvSpPr>
          <p:cNvPr id="5" name="标题 4"/>
          <p:cNvSpPr>
            <a:spLocks noGrp="1"/>
          </p:cNvSpPr>
          <p:nvPr>
            <p:ph type="title"/>
          </p:nvPr>
        </p:nvSpPr>
        <p:spPr/>
        <p:txBody>
          <a:bodyPr>
            <a:normAutofit/>
          </a:bodyPr>
          <a:lstStyle/>
          <a:p>
            <a:r>
              <a:rPr lang="zh-CN" altLang="en-US"/>
              <a:t>舆论引导</a:t>
            </a:r>
            <a:endParaRPr lang="zh-CN" altLang="en-US"/>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en-US">
                <a:sym typeface="+mn-ea"/>
              </a:rPr>
              <a:t>舆论环境：  业已存在的舆论环境对于形成新的舆论，是一种无形而强大的社会控制力量。  </a:t>
            </a:r>
            <a:endParaRPr lang="zh-CN" altLang="en-US"/>
          </a:p>
          <a:p>
            <a:pPr>
              <a:lnSpc>
                <a:spcPct val="120000"/>
              </a:lnSpc>
            </a:pPr>
            <a:r>
              <a:rPr lang="zh-CN" altLang="en-US">
                <a:solidFill>
                  <a:srgbClr val="C00000"/>
                </a:solidFill>
                <a:sym typeface="+mn-ea"/>
              </a:rPr>
              <a:t>针对不同区域舆论的特点，采取的引导方式也需要有所不同</a:t>
            </a:r>
            <a:endParaRPr lang="zh-CN" altLang="en-US">
              <a:solidFill>
                <a:srgbClr val="C00000"/>
              </a:solidFill>
            </a:endParaRPr>
          </a:p>
          <a:p>
            <a:pPr lvl="1">
              <a:lnSpc>
                <a:spcPct val="120000"/>
              </a:lnSpc>
            </a:pPr>
            <a:r>
              <a:rPr lang="zh-CN" altLang="en-US">
                <a:sym typeface="+mn-ea"/>
              </a:rPr>
              <a:t>    引导北方人：保持直爽和热情，多些市场经济意识  </a:t>
            </a:r>
            <a:endParaRPr lang="zh-CN" altLang="en-US"/>
          </a:p>
          <a:p>
            <a:pPr lvl="1">
              <a:lnSpc>
                <a:spcPct val="120000"/>
              </a:lnSpc>
            </a:pPr>
            <a:r>
              <a:rPr lang="zh-CN" altLang="en-US">
                <a:sym typeface="+mn-ea"/>
              </a:rPr>
              <a:t>    引导上海人：保持市场的理性意识，多些大度与高些的精神追求  </a:t>
            </a:r>
            <a:endParaRPr lang="zh-CN" altLang="en-US"/>
          </a:p>
          <a:p>
            <a:pPr lvl="1">
              <a:lnSpc>
                <a:spcPct val="120000"/>
              </a:lnSpc>
            </a:pPr>
            <a:r>
              <a:rPr lang="zh-CN" altLang="en-US">
                <a:sym typeface="+mn-ea"/>
              </a:rPr>
              <a:t>    引导广东人：保持变通精神，加大文化含量，培养长远眼光  </a:t>
            </a:r>
            <a:endParaRPr lang="zh-CN" altLang="en-US"/>
          </a:p>
          <a:p>
            <a:pPr lvl="1">
              <a:lnSpc>
                <a:spcPct val="120000"/>
              </a:lnSpc>
            </a:pPr>
            <a:endParaRPr lang="zh-CN" altLang="en-US"/>
          </a:p>
        </p:txBody>
      </p:sp>
      <p:sp>
        <p:nvSpPr>
          <p:cNvPr id="4" name="标题 3"/>
          <p:cNvSpPr>
            <a:spLocks noGrp="1"/>
          </p:cNvSpPr>
          <p:nvPr>
            <p:ph type="title"/>
          </p:nvPr>
        </p:nvSpPr>
        <p:spPr/>
        <p:txBody>
          <a:bodyPr>
            <a:normAutofit/>
          </a:bodyPr>
          <a:lstStyle/>
          <a:p>
            <a:r>
              <a:rPr lang="zh-CN" altLang="en-US"/>
              <a:t>舆论引导</a:t>
            </a:r>
            <a:endParaRPr lang="zh-CN" altLang="en-US"/>
          </a:p>
        </p:txBody>
      </p:sp>
      <p:sp>
        <p:nvSpPr>
          <p:cNvPr id="5" name="内容占位符 2"/>
          <p:cNvSpPr>
            <a:spLocks noGrp="1"/>
          </p:cNvSpPr>
          <p:nvPr/>
        </p:nvSpPr>
        <p:spPr>
          <a:xfrm>
            <a:off x="612140" y="3628390"/>
            <a:ext cx="7886700" cy="26758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120000"/>
              </a:lnSpc>
              <a:spcBef>
                <a:spcPts val="750"/>
              </a:spcBef>
              <a:spcAft>
                <a:spcPct val="0"/>
              </a:spcAft>
              <a:buClr>
                <a:srgbClr val="0563C1"/>
              </a:buClr>
              <a:buSzTx/>
              <a:buFont typeface="Arial" panose="020B0604020202020204" pitchFamily="34" charset="0"/>
              <a:buChar char="•"/>
              <a:defRPr/>
            </a:pPr>
            <a:r>
              <a:rPr kumimoji="0" lang="zh-CN" altLang="en-US" sz="2000" b="0" i="0" u="none" strike="noStrike" kern="1200" cap="none" spc="0" normalizeH="0" baseline="0" noProof="0">
                <a:ln>
                  <a:noFill/>
                </a:ln>
                <a:solidFill>
                  <a:srgbClr val="C00000"/>
                </a:solidFill>
                <a:effectLst/>
                <a:uLnTx/>
                <a:uFillTx/>
                <a:latin typeface="Franklin Gothic Medium" panose="020B0603020102020204"/>
                <a:ea typeface="微软雅黑" panose="020B0503020204020204" charset="-122"/>
                <a:cs typeface="+mn-cs"/>
              </a:rPr>
              <a:t>分类应对，找准病根对症下药</a:t>
            </a:r>
            <a:endParaRPr kumimoji="0" lang="zh-CN" altLang="en-US" sz="2000" b="0" i="0" u="none" strike="noStrike" kern="1200" cap="none" spc="0" normalizeH="0" baseline="0" noProof="0">
              <a:ln>
                <a:noFill/>
              </a:ln>
              <a:solidFill>
                <a:srgbClr val="C00000"/>
              </a:solidFill>
              <a:effectLst/>
              <a:uLnTx/>
              <a:uFillTx/>
              <a:latin typeface="Franklin Gothic Medium" panose="020B0603020102020204"/>
              <a:ea typeface="微软雅黑" panose="020B0503020204020204" charset="-122"/>
              <a:cs typeface="+mn-cs"/>
            </a:endParaRP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defRPr/>
            </a:pPr>
            <a:r>
              <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第一，确有其事——态度诚恳，积极整改。</a:t>
            </a:r>
            <a:endPar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defRPr/>
            </a:pPr>
            <a:r>
              <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第二，局部出错——迅速切割，厘清责任。</a:t>
            </a:r>
            <a:endPar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defRPr/>
            </a:pPr>
            <a:r>
              <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第三，恶意诬陷——坚决斗争，诉诸法律。</a:t>
            </a:r>
            <a:endPar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defRPr/>
            </a:pPr>
            <a:r>
              <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第四，误解误传——及时沟通，巧妙解释。</a:t>
            </a:r>
            <a:endPar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defRPr/>
            </a:pPr>
            <a:r>
              <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rPr>
              <a:t>第五，特殊情况——寻求帮助，综合施策。</a:t>
            </a:r>
            <a:endParaRPr kumimoji="0" lang="zh-CN" altLang="en-US" sz="2055"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a:p>
            <a:pPr marL="0" marR="0" lvl="0" indent="0" algn="l" defTabSz="685800" rtl="0" eaLnBrk="1" fontAlgn="base" latinLnBrk="0" hangingPunct="1">
              <a:lnSpc>
                <a:spcPct val="120000"/>
              </a:lnSpc>
              <a:spcBef>
                <a:spcPts val="750"/>
              </a:spcBef>
              <a:spcAft>
                <a:spcPct val="0"/>
              </a:spcAft>
              <a:buClr>
                <a:srgbClr val="0563C1"/>
              </a:buClr>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Franklin Gothic Medium" panose="020B0603020102020204"/>
              <a:ea typeface="微软雅黑" panose="020B0503020204020204" charset="-122"/>
              <a:cs typeface="+mn-cs"/>
            </a:endParaRP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小结</a:t>
            </a:r>
            <a:endParaRPr lang="zh-CN" altLang="en-US"/>
          </a:p>
        </p:txBody>
      </p:sp>
      <p:sp>
        <p:nvSpPr>
          <p:cNvPr id="3" name="内容占位符 2"/>
          <p:cNvSpPr>
            <a:spLocks noGrp="1"/>
          </p:cNvSpPr>
          <p:nvPr>
            <p:ph idx="1"/>
          </p:nvPr>
        </p:nvSpPr>
        <p:spPr/>
        <p:txBody>
          <a:bodyPr/>
          <a:lstStyle/>
          <a:p>
            <a:pPr>
              <a:lnSpc>
                <a:spcPct val="120000"/>
              </a:lnSpc>
            </a:pPr>
            <a:r>
              <a:rPr lang="zh-CN" altLang="en-US">
                <a:solidFill>
                  <a:srgbClr val="C00000"/>
                </a:solidFill>
              </a:rPr>
              <a:t>舆论的起因和本质问题</a:t>
            </a:r>
            <a:endParaRPr lang="zh-CN" altLang="en-US">
              <a:solidFill>
                <a:srgbClr val="C00000"/>
              </a:solidFill>
            </a:endParaRPr>
          </a:p>
          <a:p>
            <a:pPr lvl="1">
              <a:lnSpc>
                <a:spcPct val="120000"/>
              </a:lnSpc>
            </a:pPr>
            <a:r>
              <a:rPr lang="zh-CN" altLang="en-US">
                <a:solidFill>
                  <a:srgbClr val="C00000"/>
                </a:solidFill>
              </a:rPr>
              <a:t>客观存在的社会问题</a:t>
            </a:r>
            <a:r>
              <a:rPr lang="zh-CN" altLang="en-US"/>
              <a:t>：查明真相，及时通报</a:t>
            </a:r>
            <a:endParaRPr lang="zh-CN" altLang="en-US"/>
          </a:p>
          <a:p>
            <a:pPr lvl="1">
              <a:lnSpc>
                <a:spcPct val="120000"/>
              </a:lnSpc>
            </a:pPr>
            <a:r>
              <a:rPr lang="zh-CN" altLang="en-US">
                <a:solidFill>
                  <a:srgbClr val="C00000"/>
                </a:solidFill>
              </a:rPr>
              <a:t>认知偏差</a:t>
            </a:r>
            <a:r>
              <a:rPr lang="zh-CN" altLang="en-US"/>
              <a:t>：普及常识，避免信息不对称</a:t>
            </a:r>
            <a:endParaRPr lang="zh-CN" altLang="en-US"/>
          </a:p>
          <a:p>
            <a:pPr lvl="1">
              <a:lnSpc>
                <a:spcPct val="120000"/>
              </a:lnSpc>
            </a:pPr>
            <a:r>
              <a:rPr lang="zh-CN" altLang="en-US">
                <a:solidFill>
                  <a:srgbClr val="C00000"/>
                </a:solidFill>
              </a:rPr>
              <a:t>误传误报</a:t>
            </a:r>
            <a:r>
              <a:rPr lang="zh-CN" altLang="en-US"/>
              <a:t>：加强正面宣传，及时辟谣</a:t>
            </a:r>
            <a:endParaRPr lang="zh-CN" altLang="en-US"/>
          </a:p>
          <a:p>
            <a:pPr lvl="1">
              <a:lnSpc>
                <a:spcPct val="120000"/>
              </a:lnSpc>
            </a:pPr>
            <a:r>
              <a:rPr lang="zh-CN" altLang="en-US">
                <a:solidFill>
                  <a:srgbClr val="C00000"/>
                </a:solidFill>
              </a:rPr>
              <a:t>敌对势力操纵炒作</a:t>
            </a:r>
            <a:r>
              <a:rPr lang="zh-CN" altLang="en-US"/>
              <a:t>：追踪溯源，违法必究</a:t>
            </a:r>
            <a:endParaRPr lang="zh-CN" altLang="en-US"/>
          </a:p>
          <a:p>
            <a:pPr lvl="1">
              <a:lnSpc>
                <a:spcPct val="120000"/>
              </a:lnSpc>
            </a:pPr>
            <a:endParaRPr lang="zh-CN" altLang="en-US"/>
          </a:p>
          <a:p>
            <a:pPr lvl="0">
              <a:lnSpc>
                <a:spcPct val="120000"/>
              </a:lnSpc>
            </a:pPr>
            <a:r>
              <a:rPr lang="zh-CN" altLang="en-US">
                <a:solidFill>
                  <a:srgbClr val="C00000"/>
                </a:solidFill>
              </a:rPr>
              <a:t>舆情应对基本原则</a:t>
            </a:r>
            <a:endParaRPr lang="zh-CN" altLang="en-US">
              <a:solidFill>
                <a:srgbClr val="C00000"/>
              </a:solidFill>
            </a:endParaRPr>
          </a:p>
          <a:p>
            <a:pPr lvl="1">
              <a:lnSpc>
                <a:spcPct val="120000"/>
              </a:lnSpc>
            </a:pPr>
            <a:r>
              <a:rPr lang="zh-CN" altLang="en-US"/>
              <a:t>沟通时机，及时响应</a:t>
            </a:r>
            <a:endParaRPr lang="zh-CN" altLang="en-US"/>
          </a:p>
          <a:p>
            <a:pPr lvl="1">
              <a:lnSpc>
                <a:spcPct val="120000"/>
              </a:lnSpc>
            </a:pPr>
            <a:r>
              <a:rPr lang="zh-CN" altLang="en-US"/>
              <a:t>沟通目标，告知真相，澄清和辟谣</a:t>
            </a:r>
            <a:endParaRPr lang="zh-CN" altLang="en-US"/>
          </a:p>
          <a:p>
            <a:pPr lvl="1">
              <a:lnSpc>
                <a:spcPct val="120000"/>
              </a:lnSpc>
            </a:pPr>
            <a:r>
              <a:rPr lang="zh-CN" altLang="en-US"/>
              <a:t>沟通方式，因人而异，考虑接受能力</a:t>
            </a:r>
            <a:endParaRPr lang="zh-CN" altLang="en-US"/>
          </a:p>
          <a:p>
            <a:pPr lvl="1">
              <a:lnSpc>
                <a:spcPct val="120000"/>
              </a:lnSpc>
            </a:pPr>
            <a:r>
              <a:rPr lang="zh-CN" altLang="en-US"/>
              <a:t>沟通内容，喜闻乐见，避免说教过于单调</a:t>
            </a:r>
            <a:endParaRPr lang="zh-CN" altLang="en-US"/>
          </a:p>
          <a:p>
            <a:pPr lvl="1">
              <a:lnSpc>
                <a:spcPct val="120000"/>
              </a:lnSpc>
            </a:pPr>
            <a:r>
              <a:rPr lang="zh-CN" altLang="en-US"/>
              <a:t>沟通频度，加大正面宣传的强度</a:t>
            </a:r>
            <a:endParaRPr lang="zh-CN" altLang="en-US"/>
          </a:p>
          <a:p>
            <a:pPr lvl="1">
              <a:lnSpc>
                <a:spcPct val="120000"/>
              </a:lnSpc>
            </a:pPr>
            <a:r>
              <a:rPr lang="zh-CN" altLang="en-US"/>
              <a:t>言行一致，树立权威</a:t>
            </a:r>
            <a:endParaRPr lang="zh-CN" altLang="en-US"/>
          </a:p>
          <a:p>
            <a:pPr lvl="1">
              <a:lnSpc>
                <a:spcPct val="120000"/>
              </a:lnSpc>
            </a:pPr>
            <a:endParaRPr lang="zh-CN" altLang="en-US"/>
          </a:p>
          <a:p>
            <a:pPr lvl="1">
              <a:lnSpc>
                <a:spcPct val="120000"/>
              </a:lnSpc>
            </a:pPr>
            <a:endParaRPr lang="zh-CN" altLang="en-US"/>
          </a:p>
          <a:p>
            <a:pPr lvl="1">
              <a:lnSpc>
                <a:spcPct val="120000"/>
              </a:lnSpc>
            </a:pPr>
            <a:endParaRPr lang="zh-CN" altLang="en-US"/>
          </a:p>
        </p:txBody>
      </p:sp>
    </p:spTree>
  </p:cSld>
  <p:clrMapOvr>
    <a:masterClrMapping/>
  </p:clrMapOvr>
  <p:transition advClick="0"/>
</p:sld>
</file>

<file path=ppt/tags/tag1.xml><?xml version="1.0" encoding="utf-8"?>
<p:tagLst xmlns:p="http://schemas.openxmlformats.org/presentationml/2006/main">
  <p:tag name="KSO_WM_UNIT_TABLE_BEAUTIFY" val="smartTable{6682ad11-fdbe-4c72-bb60-dc2a970ff596}"/>
  <p:tag name="TABLE_ENDDRAG_ORIGIN_RECT" val="865*401"/>
  <p:tag name="TABLE_ENDDRAG_RECT" val="49*113*865*401"/>
</p:tagLst>
</file>

<file path=ppt/tags/tag2.xml><?xml version="1.0" encoding="utf-8"?>
<p:tagLst xmlns:p="http://schemas.openxmlformats.org/presentationml/2006/main">
  <p:tag name="KSO_WM_UNIT_TABLE_BEAUTIFY" val="smartTable{6682ad11-fdbe-4c72-bb60-dc2a970ff596}"/>
  <p:tag name="TABLE_ENDDRAG_ORIGIN_RECT" val="865*401"/>
  <p:tag name="TABLE_ENDDRAG_RECT" val="49*113*865*401"/>
</p:tagLst>
</file>

<file path=ppt/tags/tag3.xml><?xml version="1.0" encoding="utf-8"?>
<p:tagLst xmlns:p="http://schemas.openxmlformats.org/presentationml/2006/main">
  <p:tag name="COMMONDATA" val="eyJoZGlkIjoiNjRmYTE2MzI2ODUzY2FhMWI0ZjE4ZDc3NmYwZmRjNzYifQ=="/>
  <p:tag name="commondata" val="eyJoZGlkIjoiOTljM2M0YzM2YTY0NTJmOGVkMTY0ZTBkZGUwYTYwMWMifQ=="/>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15086</Words>
  <Application>WPS 演示</Application>
  <PresentationFormat>全屏显示(4:3)</PresentationFormat>
  <Paragraphs>1572</Paragraphs>
  <Slides>92</Slides>
  <Notes>16</Notes>
  <HiddenSlides>0</HiddenSlides>
  <MMClips>0</MMClips>
  <ScaleCrop>false</ScaleCrop>
  <HeadingPairs>
    <vt:vector size="6" baseType="variant">
      <vt:variant>
        <vt:lpstr>已用的字体</vt:lpstr>
      </vt:variant>
      <vt:variant>
        <vt:i4>29</vt:i4>
      </vt:variant>
      <vt:variant>
        <vt:lpstr>主题</vt:lpstr>
      </vt:variant>
      <vt:variant>
        <vt:i4>2</vt:i4>
      </vt:variant>
      <vt:variant>
        <vt:lpstr>幻灯片标题</vt:lpstr>
      </vt:variant>
      <vt:variant>
        <vt:i4>92</vt:i4>
      </vt:variant>
    </vt:vector>
  </HeadingPairs>
  <TitlesOfParts>
    <vt:vector size="123" baseType="lpstr">
      <vt:lpstr>Arial</vt:lpstr>
      <vt:lpstr>宋体</vt:lpstr>
      <vt:lpstr>Wingdings</vt:lpstr>
      <vt:lpstr>华文楷体</vt:lpstr>
      <vt:lpstr>Arial Unicode MS</vt:lpstr>
      <vt:lpstr>Garamond</vt:lpstr>
      <vt:lpstr>Arial</vt:lpstr>
      <vt:lpstr>Tahoma</vt:lpstr>
      <vt:lpstr>隶书</vt:lpstr>
      <vt:lpstr>微软雅黑</vt:lpstr>
      <vt:lpstr>Times New Roman</vt:lpstr>
      <vt:lpstr>黑体</vt:lpstr>
      <vt:lpstr>Arial Unicode MS</vt:lpstr>
      <vt:lpstr>Franklin Gothic Medium</vt:lpstr>
      <vt:lpstr>Arial Black</vt:lpstr>
      <vt:lpstr>PingFang SC</vt:lpstr>
      <vt:lpstr>Segoe Print</vt:lpstr>
      <vt:lpstr>Calibri</vt:lpstr>
      <vt:lpstr>Comic Sans MS</vt:lpstr>
      <vt:lpstr>Garamond</vt:lpstr>
      <vt:lpstr>Wingdings</vt:lpstr>
      <vt:lpstr>Arial Black</vt:lpstr>
      <vt:lpstr>Times New Roman</vt:lpstr>
      <vt:lpstr>Tahoma</vt:lpstr>
      <vt:lpstr>Impact</vt:lpstr>
      <vt:lpstr>Tw Cen MT</vt:lpstr>
      <vt:lpstr>Comic Sans MS</vt:lpstr>
      <vt:lpstr>Wingdings</vt:lpstr>
      <vt:lpstr>Franklin Gothic Medium</vt:lpstr>
      <vt:lpstr>2_Office 主题</vt:lpstr>
      <vt:lpstr>3_Office 主题</vt:lpstr>
      <vt:lpstr>PowerPoint 演示文稿</vt:lpstr>
      <vt:lpstr>PowerPoint 演示文稿</vt:lpstr>
      <vt:lpstr>PowerPoint 演示文稿</vt:lpstr>
      <vt:lpstr>PowerPoint 演示文稿</vt:lpstr>
      <vt:lpstr>Web挖掘 </vt:lpstr>
      <vt:lpstr>PowerPoint 演示文稿</vt:lpstr>
      <vt:lpstr>Web挖掘的概念：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vt:lpstr>
      <vt:lpstr>演变: 纯无结构</vt:lpstr>
      <vt:lpstr>演变：结构化</vt:lpstr>
      <vt:lpstr>PowerPoint 演示文稿</vt:lpstr>
      <vt:lpstr>PowerPoint 演示文稿</vt:lpstr>
      <vt:lpstr>完全分布式的P2P网络</vt:lpstr>
      <vt:lpstr>基于目录服务器的P2P网络（1）</vt:lpstr>
      <vt:lpstr>基于目录服务器的P2P网络（2）</vt:lpstr>
      <vt:lpstr>基于目录服务器的P2P网络 （3）</vt:lpstr>
      <vt:lpstr>基于目录服务器的P2P网络 (4)</vt:lpstr>
      <vt:lpstr>层次P2P网络 (1)</vt:lpstr>
      <vt:lpstr>层次P2P网络 (2)</vt:lpstr>
      <vt:lpstr>层次P2P网络 (3)</vt:lpstr>
      <vt:lpstr>DHT原理—索引发布和内容定位</vt:lpstr>
      <vt:lpstr>PowerPoint 演示文稿</vt:lpstr>
      <vt:lpstr>技术创新点</vt:lpstr>
      <vt:lpstr>针对P2P系统的管理手段</vt:lpstr>
      <vt:lpstr>基于用户来源交换的控管技术</vt:lpstr>
      <vt:lpstr>基于分布式哈希表的隔离控管技术</vt:lpstr>
      <vt:lpstr>索引污染</vt:lpstr>
      <vt:lpstr>索引毒害</vt:lpstr>
      <vt:lpstr>索引污染</vt:lpstr>
      <vt:lpstr>索引污染</vt:lpstr>
      <vt:lpstr>资源占用攻击</vt:lpstr>
      <vt:lpstr>资源占用</vt:lpstr>
      <vt:lpstr>数据欺骗</vt:lpstr>
      <vt:lpstr>数据欺骗</vt:lpstr>
      <vt:lpstr>数据欺骗</vt:lpstr>
      <vt:lpstr>数据欺骗</vt:lpstr>
      <vt:lpstr>数据块污染</vt:lpstr>
      <vt:lpstr>数据块污染</vt:lpstr>
      <vt:lpstr>数据块污染</vt:lpstr>
      <vt:lpstr>Eclipse方法</vt:lpstr>
      <vt:lpstr>Eclipse方法</vt:lpstr>
      <vt:lpstr>PowerPoint 演示文稿</vt:lpstr>
      <vt:lpstr>PowerPoint 演示文稿</vt:lpstr>
      <vt:lpstr>Sybil方法</vt:lpstr>
      <vt:lpstr>主要技术指标</vt:lpstr>
      <vt:lpstr>PowerPoint 演示文稿</vt:lpstr>
      <vt:lpstr>PowerPoint 演示文稿</vt:lpstr>
      <vt:lpstr>2021年度政法网络舆情特征: 热点、过程、分布 http://www.legaldaily.com.cn/index/content/2022-04/07/content_8699979.htm</vt:lpstr>
      <vt:lpstr>2021年度政法网络舆情特征</vt:lpstr>
      <vt:lpstr>马斯洛需求层次理论</vt:lpstr>
      <vt:lpstr>沟通与交互Communication</vt:lpstr>
      <vt:lpstr>沟通与交互Communication</vt:lpstr>
      <vt:lpstr>沟通与交互Communication</vt:lpstr>
      <vt:lpstr>如何进行有效的沟通</vt:lpstr>
      <vt:lpstr>舆论的定义Public Opinion</vt:lpstr>
      <vt:lpstr>舆论的八要素</vt:lpstr>
      <vt:lpstr>舆论的八要素</vt:lpstr>
      <vt:lpstr>舆论的八要素</vt:lpstr>
      <vt:lpstr>什么不是舆论</vt:lpstr>
      <vt:lpstr>舆论研究的视角</vt:lpstr>
      <vt:lpstr>PowerPoint 演示文稿</vt:lpstr>
      <vt:lpstr>舆论的形成</vt:lpstr>
      <vt:lpstr>舆论的形成过程-陈力丹</vt:lpstr>
      <vt:lpstr>网络在舆论形成中作用</vt:lpstr>
      <vt:lpstr>网络在舆论形成中作用</vt:lpstr>
      <vt:lpstr>关于大众传播媒介与舆论互动的几个理论假设</vt:lpstr>
      <vt:lpstr>关于大众传播媒介与舆论互动的几个理论假设</vt:lpstr>
      <vt:lpstr>舆论引导</vt:lpstr>
      <vt:lpstr>舆论引导</vt:lpstr>
      <vt:lpstr>舆论引导</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Aurora</cp:lastModifiedBy>
  <cp:revision>279</cp:revision>
  <dcterms:created xsi:type="dcterms:W3CDTF">2004-08-18T02:07:00Z</dcterms:created>
  <dcterms:modified xsi:type="dcterms:W3CDTF">2023-11-27T06:56:18Z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BC1B3950E40B46BCAB5DB019D29D590C_13</vt:lpwstr>
  </property>
</Properties>
</file>